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wmf" ContentType="image/x-wmf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sldIdLst>
    <p:sldId id="297" r:id="rId2"/>
    <p:sldId id="309" r:id="rId3"/>
    <p:sldId id="298" r:id="rId4"/>
    <p:sldId id="311" r:id="rId5"/>
    <p:sldId id="313" r:id="rId6"/>
    <p:sldId id="333" r:id="rId7"/>
    <p:sldId id="336" r:id="rId8"/>
    <p:sldId id="314" r:id="rId9"/>
    <p:sldId id="312" r:id="rId10"/>
    <p:sldId id="299" r:id="rId11"/>
    <p:sldId id="301" r:id="rId12"/>
    <p:sldId id="315" r:id="rId13"/>
    <p:sldId id="316" r:id="rId14"/>
    <p:sldId id="334" r:id="rId15"/>
    <p:sldId id="300" r:id="rId16"/>
    <p:sldId id="302" r:id="rId17"/>
    <p:sldId id="338" r:id="rId18"/>
    <p:sldId id="339" r:id="rId19"/>
    <p:sldId id="322" r:id="rId20"/>
    <p:sldId id="337" r:id="rId21"/>
    <p:sldId id="326" r:id="rId22"/>
    <p:sldId id="324" r:id="rId23"/>
    <p:sldId id="325" r:id="rId24"/>
    <p:sldId id="317" r:id="rId25"/>
    <p:sldId id="318" r:id="rId26"/>
    <p:sldId id="319" r:id="rId27"/>
    <p:sldId id="341" r:id="rId28"/>
    <p:sldId id="342" r:id="rId29"/>
    <p:sldId id="340" r:id="rId30"/>
    <p:sldId id="327" r:id="rId31"/>
    <p:sldId id="330" r:id="rId32"/>
    <p:sldId id="331" r:id="rId33"/>
    <p:sldId id="328" r:id="rId34"/>
    <p:sldId id="329" r:id="rId35"/>
    <p:sldId id="332" r:id="rId36"/>
    <p:sldId id="321" r:id="rId37"/>
    <p:sldId id="303" r:id="rId38"/>
    <p:sldId id="304" r:id="rId39"/>
    <p:sldId id="305" r:id="rId40"/>
    <p:sldId id="344" r:id="rId41"/>
    <p:sldId id="345" r:id="rId42"/>
    <p:sldId id="346" r:id="rId43"/>
    <p:sldId id="347" r:id="rId44"/>
    <p:sldId id="348" r:id="rId45"/>
    <p:sldId id="306" r:id="rId46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C2C8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83172" autoAdjust="0"/>
  </p:normalViewPr>
  <p:slideViewPr>
    <p:cSldViewPr>
      <p:cViewPr>
        <p:scale>
          <a:sx n="100" d="100"/>
          <a:sy n="100" d="100"/>
        </p:scale>
        <p:origin x="-984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381BC-DC06-4D1A-B47B-4E0D0E23040C}" type="datetimeFigureOut">
              <a:rPr lang="en-US" smtClean="0"/>
              <a:pPr/>
              <a:t>3/3/2011</a:t>
            </a:fld>
            <a:endParaRPr lang="en-U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55286C-3FEB-49A9-8D02-E2582A709543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286C-3FEB-49A9-8D02-E2582A70954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286C-3FEB-49A9-8D02-E2582A709543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286C-3FEB-49A9-8D02-E2582A709543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286C-3FEB-49A9-8D02-E2582A709543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286C-3FEB-49A9-8D02-E2582A709543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3DDD20-2EF7-40A4-8576-122030A50DB4}" type="slidenum">
              <a:rPr lang="es-MX"/>
              <a:pPr/>
              <a:t>14</a:t>
            </a:fld>
            <a:endParaRPr lang="es-MX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s-ES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361" y="4342535"/>
            <a:ext cx="5485279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286C-3FEB-49A9-8D02-E2582A709543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286C-3FEB-49A9-8D02-E2582A709543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286C-3FEB-49A9-8D02-E2582A709543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286C-3FEB-49A9-8D02-E2582A709543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286C-3FEB-49A9-8D02-E2582A709543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286C-3FEB-49A9-8D02-E2582A709543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286C-3FEB-49A9-8D02-E2582A709543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311A30-6114-4B9F-BAAB-AFD4F6E2F8DF}" type="slidenum">
              <a:rPr lang="es-ES" smtClean="0"/>
              <a:pPr/>
              <a:t>21</a:t>
            </a:fld>
            <a:endParaRPr lang="es-E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Nernst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79F170-42DD-46B7-B930-93766C7A3C28}" type="slidenum">
              <a:rPr lang="es-ES" smtClean="0"/>
              <a:pPr/>
              <a:t>22</a:t>
            </a:fld>
            <a:endParaRPr lang="es-E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Falta figura que muestre bifurcaci’on de Hopf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286C-3FEB-49A9-8D02-E2582A709543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1. Neurona Binaria Simplificada.</a:t>
            </a:r>
            <a:br>
              <a:rPr lang="es-MX" dirty="0" smtClean="0"/>
            </a:br>
            <a:r>
              <a:rPr lang="es-MX" dirty="0" smtClean="0"/>
              <a:t>2. Cada neurona implementa un función umbral.</a:t>
            </a:r>
            <a:r>
              <a:rPr lang="es-MX" baseline="0" dirty="0" smtClean="0"/>
              <a:t/>
            </a:r>
            <a:br>
              <a:rPr lang="es-MX" baseline="0" dirty="0" smtClean="0"/>
            </a:br>
            <a:r>
              <a:rPr lang="es-MX" baseline="0" dirty="0" smtClean="0"/>
              <a:t>3. Su estado es activo o no activo  (0 o 1)</a:t>
            </a:r>
          </a:p>
          <a:p>
            <a:r>
              <a:rPr lang="es-MX" dirty="0" smtClean="0"/>
              <a:t>4. El estado se</a:t>
            </a:r>
            <a:r>
              <a:rPr lang="es-MX" baseline="0" dirty="0" smtClean="0"/>
              <a:t> determina calculando la suma pesada de todos los estados de la neuronas aferentes.</a:t>
            </a:r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02730-0AE6-41B6-AE8D-8030394AFBAB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F02730-0AE6-41B6-AE8D-8030394AFBA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286C-3FEB-49A9-8D02-E2582A709543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286C-3FEB-49A9-8D02-E2582A709543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286C-3FEB-49A9-8D02-E2582A709543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286C-3FEB-49A9-8D02-E2582A709543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286C-3FEB-49A9-8D02-E2582A709543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44619C9-9810-4939-8FBD-5E77A38855F9}" type="slidenum">
              <a:rPr lang="es-MX"/>
              <a:pPr/>
              <a:t>30</a:t>
            </a:fld>
            <a:endParaRPr lang="es-MX"/>
          </a:p>
        </p:txBody>
      </p:sp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s-ES"/>
          </a:p>
        </p:txBody>
      </p:sp>
      <p:sp>
        <p:nvSpPr>
          <p:cNvPr id="286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361" y="4342535"/>
            <a:ext cx="5485279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286C-3FEB-49A9-8D02-E2582A709543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C307BB9-5760-4F8A-9302-6CBABA01D8AD}" type="slidenum">
              <a:rPr lang="es-ES_tradnl"/>
              <a:pPr/>
              <a:t>32</a:t>
            </a:fld>
            <a:endParaRPr lang="es-ES_tradnl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429" tIns="45714" rIns="91429" bIns="45714" anchor="ctr"/>
          <a:lstStyle/>
          <a:p>
            <a:endParaRPr lang="es-ES"/>
          </a:p>
        </p:txBody>
      </p:sp>
      <p:sp>
        <p:nvSpPr>
          <p:cNvPr id="2355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1" y="4343400"/>
            <a:ext cx="54848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53DDD20-2EF7-40A4-8576-122030A50DB4}" type="slidenum">
              <a:rPr lang="es-MX"/>
              <a:pPr/>
              <a:t>33</a:t>
            </a:fld>
            <a:endParaRPr lang="es-MX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1210236" y="694171"/>
            <a:ext cx="4437529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es-ES"/>
          </a:p>
        </p:txBody>
      </p:sp>
      <p:sp>
        <p:nvSpPr>
          <p:cNvPr id="2765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6361" y="4342535"/>
            <a:ext cx="5485279" cy="4114511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A42C4-0B5D-401F-B280-59A32A9E8D2A}" type="slidenum">
              <a:rPr lang="es-ES" smtClean="0"/>
              <a:pPr/>
              <a:t>34</a:t>
            </a:fld>
            <a:endParaRPr lang="es-E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286C-3FEB-49A9-8D02-E2582A709543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286C-3FEB-49A9-8D02-E2582A709543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286C-3FEB-49A9-8D02-E2582A709543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286C-3FEB-49A9-8D02-E2582A709543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286C-3FEB-49A9-8D02-E2582A709543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286C-3FEB-49A9-8D02-E2582A709543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1200" dirty="0" smtClean="0">
                <a:latin typeface="Tahoma" pitchFamily="34" charset="0"/>
                <a:cs typeface="Tahoma" pitchFamily="34" charset="0"/>
              </a:rPr>
              <a:t>Aplicar el </a:t>
            </a:r>
            <a:r>
              <a:rPr lang="es-MX" sz="1200" b="1" dirty="0" smtClean="0">
                <a:latin typeface="Tahoma" pitchFamily="34" charset="0"/>
                <a:cs typeface="Tahoma" pitchFamily="34" charset="0"/>
              </a:rPr>
              <a:t>sistema </a:t>
            </a:r>
            <a:r>
              <a:rPr lang="es-MX" sz="1200" b="1" dirty="0" err="1" smtClean="0">
                <a:latin typeface="Tahoma" pitchFamily="34" charset="0"/>
                <a:cs typeface="Tahoma" pitchFamily="34" charset="0"/>
              </a:rPr>
              <a:t>ViBlioSOM</a:t>
            </a:r>
            <a:r>
              <a:rPr lang="es-MX" sz="1200" dirty="0" smtClean="0">
                <a:latin typeface="Tahoma" pitchFamily="34" charset="0"/>
                <a:cs typeface="Tahoma" pitchFamily="34" charset="0"/>
              </a:rPr>
              <a:t> a un subconjunto de estudiantes para identificar si algunos </a:t>
            </a:r>
            <a:r>
              <a:rPr lang="es-MX" sz="1200" b="1" dirty="0" smtClean="0">
                <a:latin typeface="Tahoma" pitchFamily="34" charset="0"/>
                <a:cs typeface="Tahoma" pitchFamily="34" charset="0"/>
              </a:rPr>
              <a:t>factores socioeconómicos </a:t>
            </a:r>
            <a:r>
              <a:rPr lang="es-MX" sz="1200" dirty="0" smtClean="0">
                <a:latin typeface="Tahoma" pitchFamily="34" charset="0"/>
                <a:cs typeface="Tahoma" pitchFamily="34" charset="0"/>
              </a:rPr>
              <a:t>afectan de forma diferenciada a mujeres y hombres en su </a:t>
            </a:r>
            <a:r>
              <a:rPr lang="es-MX" sz="1200" b="1" dirty="0" smtClean="0">
                <a:latin typeface="Tahoma" pitchFamily="34" charset="0"/>
                <a:cs typeface="Tahoma" pitchFamily="34" charset="0"/>
              </a:rPr>
              <a:t>desempeño escolar </a:t>
            </a:r>
            <a:r>
              <a:rPr lang="es-MX" sz="1200" dirty="0" smtClean="0">
                <a:latin typeface="Tahoma" pitchFamily="34" charset="0"/>
                <a:cs typeface="Tahoma" pitchFamily="34" charset="0"/>
              </a:rPr>
              <a:t>y si estas diferencias pueden considerarse </a:t>
            </a:r>
            <a:r>
              <a:rPr lang="es-MX" sz="1200" b="1" dirty="0" smtClean="0">
                <a:latin typeface="Tahoma" pitchFamily="34" charset="0"/>
                <a:cs typeface="Tahoma" pitchFamily="34" charset="0"/>
              </a:rPr>
              <a:t>diferencias de género.</a:t>
            </a:r>
            <a:endParaRPr lang="es-ES" sz="1200" b="1" dirty="0" smtClean="0">
              <a:latin typeface="Tahoma" pitchFamily="34" charset="0"/>
              <a:cs typeface="Tahoma" pitchFamily="34" charset="0"/>
            </a:endParaRPr>
          </a:p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A42C4-0B5D-401F-B280-59A32A9E8D2A}" type="slidenum">
              <a:rPr lang="es-ES" smtClean="0"/>
              <a:pPr/>
              <a:t>40</a:t>
            </a:fld>
            <a:endParaRPr lang="es-E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781F1A-158D-4372-A920-5DA6BB345179}" type="slidenum">
              <a:rPr lang="es-ES"/>
              <a:pPr/>
              <a:t>41</a:t>
            </a:fld>
            <a:endParaRPr lang="es-E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defTabSz="449211"/>
            <a:endParaRPr lang="es-MX" dirty="0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9846166-3EF5-4EE7-9C16-6545A4C580DA}" type="slidenum">
              <a:rPr lang="es-ES"/>
              <a:pPr/>
              <a:t>42</a:t>
            </a:fld>
            <a:endParaRPr lang="es-E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defTabSz="449211"/>
            <a:endParaRPr lang="es-MX" dirty="0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C496F7-81FC-4615-BE4E-717B8A3DF2DF}" type="slidenum">
              <a:rPr lang="es-ES"/>
              <a:pPr/>
              <a:t>43</a:t>
            </a:fld>
            <a:endParaRPr lang="es-E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defTabSz="449211"/>
            <a:endParaRPr lang="es-MX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4EB31C6-1126-4DDE-99CA-403BB02E008D}" type="slidenum">
              <a:rPr lang="es-ES"/>
              <a:pPr/>
              <a:t>44</a:t>
            </a:fld>
            <a:endParaRPr lang="es-E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pPr defTabSz="449211"/>
            <a:endParaRPr lang="es-MX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286C-3FEB-49A9-8D02-E2582A709543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286C-3FEB-49A9-8D02-E2582A70954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286C-3FEB-49A9-8D02-E2582A709543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286C-3FEB-49A9-8D02-E2582A709543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286C-3FEB-49A9-8D02-E2582A70954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286C-3FEB-49A9-8D02-E2582A709543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3F2849-4481-4707-A77E-0FD53574322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F9F523-8338-4028-BD9D-53E8DA84935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620713"/>
            <a:ext cx="2057400" cy="55054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20713"/>
            <a:ext cx="6019800" cy="5505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4F0C59-88D1-41E9-9ED8-E3D9E18D500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ítulo y texto encima de l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8229600" cy="21891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47AEA-09CA-4516-AF4F-32E1AB83F043}" type="slidenum">
              <a:rPr lang="es-ES" altLang="en-US"/>
              <a:pPr>
                <a:defRPr/>
              </a:pPr>
              <a:t>‹Nº›</a:t>
            </a:fld>
            <a:endParaRPr lang="es-E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AC98C-7BD8-4E02-8575-4B5363AEAE1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2656B-D181-477D-8D79-2734D0BD19EA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E35389-0B79-4185-9844-E5C8C2F73CF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D83DFD-0459-4C22-904C-E4F06419880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9A9C4-3A7B-430E-BBE6-C8D256C3423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D50CE-9452-4650-8A95-A028D7023DF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38565-C32D-49EB-809D-75BD1EA41C9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92E916-E198-4628-86FC-831C68C871F1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fondo_presentacion_lab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247775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5875" y="620713"/>
            <a:ext cx="6130925" cy="79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2C2C84"/>
                </a:solidFill>
              </a:defRPr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2C2C84"/>
                </a:solidFill>
              </a:defRPr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2C2C84"/>
                </a:solidFill>
              </a:defRPr>
            </a:lvl1pPr>
          </a:lstStyle>
          <a:p>
            <a:fld id="{FBB35601-6BA9-415C-891D-EF88596CFEC5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2800">
          <a:solidFill>
            <a:srgbClr val="2C2C84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>
          <a:solidFill>
            <a:srgbClr val="2C2C84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2800">
          <a:solidFill>
            <a:srgbClr val="2C2C84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2800">
          <a:solidFill>
            <a:srgbClr val="2C2C84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2800">
          <a:solidFill>
            <a:srgbClr val="2C2C84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>
          <a:solidFill>
            <a:srgbClr val="2C2C84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>
          <a:solidFill>
            <a:srgbClr val="2C2C84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>
          <a:solidFill>
            <a:srgbClr val="2C2C84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>
          <a:solidFill>
            <a:srgbClr val="2C2C84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rgbClr val="2C2C84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rgbClr val="2C2C84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2C2C84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rgbClr val="2C2C84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C2C8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C2C8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C2C8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C2C8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2C2C8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es.wikipedia.org/wiki/Sistema_nervioso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hyperlink" Target="http://es.wikipedia.org/wiki/Santiago_Ram%C3%B3n_y_Cajal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png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46.png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44.png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3.png"/><Relationship Id="rId11" Type="http://schemas.openxmlformats.org/officeDocument/2006/relationships/image" Target="../media/image12.png"/><Relationship Id="rId5" Type="http://schemas.openxmlformats.org/officeDocument/2006/relationships/image" Target="../media/image42.png"/><Relationship Id="rId10" Type="http://schemas.openxmlformats.org/officeDocument/2006/relationships/image" Target="../media/image45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11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MX" b="1" dirty="0" smtClean="0"/>
              <a:t>Minería de Datos con Redes Neuronales Artificiales</a:t>
            </a:r>
            <a:endParaRPr lang="en-U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sz="2400" dirty="0" smtClean="0"/>
              <a:t>Laboratorio de Dinámica no Lineal</a:t>
            </a:r>
          </a:p>
          <a:p>
            <a:r>
              <a:rPr lang="es-MX" sz="2400" dirty="0" smtClean="0"/>
              <a:t>Departamento de Matemáticas</a:t>
            </a:r>
          </a:p>
          <a:p>
            <a:r>
              <a:rPr lang="es-MX" sz="2400" dirty="0" smtClean="0"/>
              <a:t>Facultad de Ciencias</a:t>
            </a:r>
          </a:p>
          <a:p>
            <a:r>
              <a:rPr lang="es-MX" sz="2400" dirty="0" smtClean="0"/>
              <a:t>UNAM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Nuevas Disciplinas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Minería de Datos </a:t>
            </a:r>
          </a:p>
          <a:p>
            <a:r>
              <a:rPr lang="es-MX" dirty="0" smtClean="0"/>
              <a:t>Descubrimiento de Conocimiento en Bases de Datos </a:t>
            </a:r>
          </a:p>
          <a:p>
            <a:endParaRPr lang="es-MX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Minería de Datos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/>
              <a:t>Técnicas que permitan extraer </a:t>
            </a:r>
            <a:r>
              <a:rPr lang="es-MX" b="1" dirty="0" smtClean="0"/>
              <a:t>información útil</a:t>
            </a:r>
            <a:r>
              <a:rPr lang="es-MX" dirty="0" smtClean="0"/>
              <a:t> que estaba implícita, y por tanto desconocida, en los datos.</a:t>
            </a:r>
          </a:p>
          <a:p>
            <a:pPr algn="just"/>
            <a:endParaRPr lang="es-MX" dirty="0" smtClean="0"/>
          </a:p>
          <a:p>
            <a:pPr algn="just"/>
            <a:endParaRPr lang="es-MX" dirty="0" smtClean="0"/>
          </a:p>
          <a:p>
            <a:pPr algn="just"/>
            <a:r>
              <a:rPr lang="es-MX" sz="2400" dirty="0" smtClean="0"/>
              <a:t>Basadas en: Estadística, </a:t>
            </a:r>
            <a:r>
              <a:rPr lang="es-MX" sz="2400" i="1" dirty="0" smtClean="0"/>
              <a:t>Aprendizaje de Máquina</a:t>
            </a:r>
            <a:r>
              <a:rPr lang="es-MX" sz="2400" dirty="0" smtClean="0"/>
              <a:t>, Teoría de la Información y </a:t>
            </a:r>
            <a:r>
              <a:rPr lang="es-MX" sz="2400" i="1" dirty="0" smtClean="0"/>
              <a:t>Ciencias de la Computación</a:t>
            </a:r>
            <a:r>
              <a:rPr lang="es-MX" sz="2400" dirty="0" smtClean="0"/>
              <a:t>.</a:t>
            </a:r>
            <a:endParaRPr lang="en-US" sz="2400" dirty="0" smtClean="0"/>
          </a:p>
          <a:p>
            <a:pPr algn="just"/>
            <a:r>
              <a:rPr lang="es-MX" dirty="0" smtClean="0"/>
              <a:t>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00808"/>
            <a:ext cx="6467951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611560" y="5661248"/>
            <a:ext cx="77048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Ejemplo didáctico. Encontrar reglas que permitan determinar si se juega o no algún deporte considerando las variables: </a:t>
            </a:r>
            <a:r>
              <a:rPr lang="es-MX" dirty="0" err="1" smtClean="0"/>
              <a:t>outlook</a:t>
            </a:r>
            <a:r>
              <a:rPr lang="es-MX" dirty="0" smtClean="0"/>
              <a:t>, </a:t>
            </a:r>
            <a:r>
              <a:rPr lang="es-MX" dirty="0" err="1" smtClean="0"/>
              <a:t>temperature</a:t>
            </a:r>
            <a:r>
              <a:rPr lang="es-MX" dirty="0" smtClean="0"/>
              <a:t>, </a:t>
            </a:r>
            <a:r>
              <a:rPr lang="es-MX" dirty="0" err="1" smtClean="0"/>
              <a:t>humidity</a:t>
            </a:r>
            <a:r>
              <a:rPr lang="es-MX" dirty="0" smtClean="0"/>
              <a:t> y </a:t>
            </a:r>
            <a:r>
              <a:rPr lang="es-MX" dirty="0" err="1" smtClean="0"/>
              <a:t>windy</a:t>
            </a:r>
            <a:r>
              <a:rPr lang="es-MX" dirty="0" smtClean="0"/>
              <a:t>. 14 ejemplos.</a:t>
            </a:r>
            <a:endParaRPr lang="en-US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2" y="2708920"/>
            <a:ext cx="11916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1484784"/>
            <a:ext cx="5667375" cy="443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2276872"/>
            <a:ext cx="1440160" cy="3144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42"/>
          <p:cNvGrpSpPr>
            <a:grpSpLocks/>
          </p:cNvGrpSpPr>
          <p:nvPr/>
        </p:nvGrpSpPr>
        <p:grpSpPr bwMode="auto">
          <a:xfrm>
            <a:off x="251520" y="2276872"/>
            <a:ext cx="864096" cy="2376263"/>
            <a:chOff x="317" y="2526"/>
            <a:chExt cx="342" cy="962"/>
          </a:xfrm>
        </p:grpSpPr>
        <p:pic>
          <p:nvPicPr>
            <p:cNvPr id="10283" name="Picture 4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7" y="2939"/>
              <a:ext cx="343" cy="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84" name="Picture 4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7" y="3288"/>
              <a:ext cx="343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85" name="Picture 4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7" y="2526"/>
              <a:ext cx="343" cy="1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10" name="Group 46"/>
          <p:cNvGrpSpPr>
            <a:grpSpLocks/>
          </p:cNvGrpSpPr>
          <p:nvPr/>
        </p:nvGrpSpPr>
        <p:grpSpPr bwMode="auto">
          <a:xfrm>
            <a:off x="1188181" y="2708397"/>
            <a:ext cx="1049867" cy="1584475"/>
            <a:chOff x="605" y="2597"/>
            <a:chExt cx="494" cy="784"/>
          </a:xfrm>
        </p:grpSpPr>
        <p:cxnSp>
          <p:nvCxnSpPr>
            <p:cNvPr id="10287" name="AutoShape 47"/>
            <p:cNvCxnSpPr>
              <a:cxnSpLocks noChangeShapeType="1"/>
            </p:cNvCxnSpPr>
            <p:nvPr/>
          </p:nvCxnSpPr>
          <p:spPr bwMode="auto">
            <a:xfrm flipV="1">
              <a:off x="605" y="2942"/>
              <a:ext cx="485" cy="47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10288" name="AutoShape 48"/>
            <p:cNvCxnSpPr>
              <a:cxnSpLocks noChangeShapeType="1"/>
            </p:cNvCxnSpPr>
            <p:nvPr/>
          </p:nvCxnSpPr>
          <p:spPr bwMode="auto">
            <a:xfrm flipV="1">
              <a:off x="605" y="3002"/>
              <a:ext cx="494" cy="379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10289" name="AutoShape 49"/>
            <p:cNvCxnSpPr>
              <a:cxnSpLocks noChangeShapeType="1"/>
            </p:cNvCxnSpPr>
            <p:nvPr/>
          </p:nvCxnSpPr>
          <p:spPr bwMode="auto">
            <a:xfrm>
              <a:off x="605" y="2597"/>
              <a:ext cx="494" cy="226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</p:cxnSp>
      </p:grpSp>
      <p:pic>
        <p:nvPicPr>
          <p:cNvPr id="10290" name="Picture 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2276872"/>
            <a:ext cx="2545223" cy="26642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93" name="Picture 5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8344" y="2924944"/>
            <a:ext cx="1241280" cy="12730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94" name="Picture 5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2780928"/>
            <a:ext cx="1343520" cy="1664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10298" name="AutoShape 58"/>
          <p:cNvCxnSpPr>
            <a:cxnSpLocks noChangeShapeType="1"/>
          </p:cNvCxnSpPr>
          <p:nvPr/>
        </p:nvCxnSpPr>
        <p:spPr bwMode="auto">
          <a:xfrm flipV="1">
            <a:off x="6516216" y="3501008"/>
            <a:ext cx="747360" cy="358598"/>
          </a:xfrm>
          <a:prstGeom prst="curved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10306" name="Text Box 66"/>
          <p:cNvSpPr txBox="1">
            <a:spLocks noChangeArrowheads="1"/>
          </p:cNvSpPr>
          <p:nvPr/>
        </p:nvSpPr>
        <p:spPr bwMode="auto">
          <a:xfrm>
            <a:off x="3371040" y="7589597"/>
            <a:ext cx="167040" cy="221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s-ES"/>
          </a:p>
        </p:txBody>
      </p:sp>
      <p:sp>
        <p:nvSpPr>
          <p:cNvPr id="10307" name="Text Box 67"/>
          <p:cNvSpPr txBox="1">
            <a:spLocks noChangeArrowheads="1"/>
          </p:cNvSpPr>
          <p:nvPr/>
        </p:nvSpPr>
        <p:spPr bwMode="auto">
          <a:xfrm>
            <a:off x="3342240" y="8105172"/>
            <a:ext cx="167040" cy="221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s-ES"/>
          </a:p>
        </p:txBody>
      </p:sp>
      <p:sp>
        <p:nvSpPr>
          <p:cNvPr id="10308" name="Text Box 68"/>
          <p:cNvSpPr txBox="1">
            <a:spLocks noChangeArrowheads="1"/>
          </p:cNvSpPr>
          <p:nvPr/>
        </p:nvSpPr>
        <p:spPr bwMode="auto">
          <a:xfrm>
            <a:off x="5711040" y="7419659"/>
            <a:ext cx="167040" cy="2232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s-ES"/>
          </a:p>
        </p:txBody>
      </p:sp>
      <p:sp>
        <p:nvSpPr>
          <p:cNvPr id="10309" name="Text Box 69"/>
          <p:cNvSpPr txBox="1">
            <a:spLocks noChangeArrowheads="1"/>
          </p:cNvSpPr>
          <p:nvPr/>
        </p:nvSpPr>
        <p:spPr bwMode="auto">
          <a:xfrm>
            <a:off x="6361920" y="7445582"/>
            <a:ext cx="167040" cy="2505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s-ES"/>
          </a:p>
        </p:txBody>
      </p:sp>
      <p:sp>
        <p:nvSpPr>
          <p:cNvPr id="10310" name="Text Box 70"/>
          <p:cNvSpPr txBox="1">
            <a:spLocks noChangeArrowheads="1"/>
          </p:cNvSpPr>
          <p:nvPr/>
        </p:nvSpPr>
        <p:spPr bwMode="auto">
          <a:xfrm>
            <a:off x="6459840" y="8106612"/>
            <a:ext cx="168480" cy="221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s-ES"/>
          </a:p>
        </p:txBody>
      </p:sp>
      <p:sp>
        <p:nvSpPr>
          <p:cNvPr id="10311" name="Text Box 71"/>
          <p:cNvSpPr txBox="1">
            <a:spLocks noChangeArrowheads="1"/>
          </p:cNvSpPr>
          <p:nvPr/>
        </p:nvSpPr>
        <p:spPr bwMode="auto">
          <a:xfrm>
            <a:off x="7443360" y="7334691"/>
            <a:ext cx="178560" cy="221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s-ES"/>
          </a:p>
        </p:txBody>
      </p:sp>
      <p:sp>
        <p:nvSpPr>
          <p:cNvPr id="10312" name="Text Box 72"/>
          <p:cNvSpPr txBox="1">
            <a:spLocks noChangeArrowheads="1"/>
          </p:cNvSpPr>
          <p:nvPr/>
        </p:nvSpPr>
        <p:spPr bwMode="auto">
          <a:xfrm>
            <a:off x="7489440" y="8106612"/>
            <a:ext cx="167040" cy="221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s-ES"/>
          </a:p>
        </p:txBody>
      </p:sp>
      <p:sp>
        <p:nvSpPr>
          <p:cNvPr id="10313" name="Text Box 73"/>
          <p:cNvSpPr txBox="1">
            <a:spLocks noChangeArrowheads="1"/>
          </p:cNvSpPr>
          <p:nvPr/>
        </p:nvSpPr>
        <p:spPr bwMode="auto">
          <a:xfrm>
            <a:off x="7542720" y="8036044"/>
            <a:ext cx="180000" cy="221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s-ES"/>
          </a:p>
        </p:txBody>
      </p:sp>
      <p:sp>
        <p:nvSpPr>
          <p:cNvPr id="10314" name="Text Box 74"/>
          <p:cNvSpPr txBox="1">
            <a:spLocks noChangeArrowheads="1"/>
          </p:cNvSpPr>
          <p:nvPr/>
        </p:nvSpPr>
        <p:spPr bwMode="auto">
          <a:xfrm>
            <a:off x="7526880" y="7592477"/>
            <a:ext cx="167040" cy="2203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s-ES"/>
          </a:p>
        </p:txBody>
      </p:sp>
      <p:sp>
        <p:nvSpPr>
          <p:cNvPr id="10315" name="Text Box 75"/>
          <p:cNvSpPr txBox="1">
            <a:spLocks noChangeArrowheads="1"/>
          </p:cNvSpPr>
          <p:nvPr/>
        </p:nvSpPr>
        <p:spPr bwMode="auto">
          <a:xfrm>
            <a:off x="5113440" y="8102290"/>
            <a:ext cx="167040" cy="2203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s-ES"/>
          </a:p>
        </p:txBody>
      </p:sp>
      <p:sp>
        <p:nvSpPr>
          <p:cNvPr id="10316" name="Text Box 76"/>
          <p:cNvSpPr txBox="1">
            <a:spLocks noChangeArrowheads="1"/>
          </p:cNvSpPr>
          <p:nvPr/>
        </p:nvSpPr>
        <p:spPr bwMode="auto">
          <a:xfrm>
            <a:off x="4361760" y="7625601"/>
            <a:ext cx="167040" cy="2232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s-ES"/>
          </a:p>
        </p:txBody>
      </p:sp>
      <p:sp>
        <p:nvSpPr>
          <p:cNvPr id="10317" name="Text Box 77"/>
          <p:cNvSpPr txBox="1">
            <a:spLocks noChangeArrowheads="1"/>
          </p:cNvSpPr>
          <p:nvPr/>
        </p:nvSpPr>
        <p:spPr bwMode="auto">
          <a:xfrm>
            <a:off x="4343040" y="8090770"/>
            <a:ext cx="167040" cy="221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s-ES"/>
          </a:p>
        </p:txBody>
      </p:sp>
      <p:sp>
        <p:nvSpPr>
          <p:cNvPr id="85" name="1 Título"/>
          <p:cNvSpPr>
            <a:spLocks noGrp="1"/>
          </p:cNvSpPr>
          <p:nvPr>
            <p:ph type="title"/>
          </p:nvPr>
        </p:nvSpPr>
        <p:spPr>
          <a:xfrm>
            <a:off x="2555875" y="620713"/>
            <a:ext cx="6130925" cy="796925"/>
          </a:xfrm>
        </p:spPr>
        <p:txBody>
          <a:bodyPr/>
          <a:lstStyle/>
          <a:p>
            <a:r>
              <a:rPr lang="es-MX" dirty="0" smtClean="0"/>
              <a:t>Extracción Automática de Patrones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Minería de Datos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Extraer automáticamente “modelos” a partir de datos</a:t>
            </a:r>
          </a:p>
          <a:p>
            <a:pPr lvl="1"/>
            <a:r>
              <a:rPr lang="es-MX" sz="2400" b="1" i="1" dirty="0" smtClean="0"/>
              <a:t>Árboles de decisión</a:t>
            </a:r>
          </a:p>
          <a:p>
            <a:pPr lvl="1"/>
            <a:r>
              <a:rPr lang="es-MX" sz="2400" dirty="0" smtClean="0"/>
              <a:t>Reglas de asociación</a:t>
            </a:r>
          </a:p>
          <a:p>
            <a:pPr lvl="1"/>
            <a:r>
              <a:rPr lang="es-MX" sz="2400" dirty="0" smtClean="0"/>
              <a:t>Ajuste de funciones</a:t>
            </a:r>
            <a:endParaRPr lang="es-MX" sz="2400" dirty="0" smtClean="0"/>
          </a:p>
          <a:p>
            <a:pPr lvl="1"/>
            <a:r>
              <a:rPr lang="es-MX" sz="2400" b="1" dirty="0" smtClean="0"/>
              <a:t>Redes Neuronales Artificiales</a:t>
            </a:r>
          </a:p>
          <a:p>
            <a:pPr lvl="1"/>
            <a:r>
              <a:rPr lang="es-MX" sz="2400" dirty="0" smtClean="0"/>
              <a:t>Redes Bayesianas, </a:t>
            </a:r>
          </a:p>
          <a:p>
            <a:pPr lvl="1"/>
            <a:r>
              <a:rPr lang="es-MX" sz="2400" dirty="0" smtClean="0"/>
              <a:t>Etc.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Redes Neuronales Artificiales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ciberconta.unizar.es/leccion/visual/DIBUJOS/55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857375"/>
            <a:ext cx="427672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Teoría de la Neurona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Estructura básica y funcional del </a:t>
            </a:r>
            <a:r>
              <a:rPr lang="es-ES" dirty="0" smtClean="0">
                <a:hlinkClick r:id="rId3"/>
              </a:rPr>
              <a:t>sistema nervioso</a:t>
            </a:r>
            <a:r>
              <a:rPr lang="es-ES" dirty="0" smtClean="0"/>
              <a:t>. </a:t>
            </a:r>
            <a:r>
              <a:rPr lang="en-US" dirty="0" smtClean="0">
                <a:hlinkClick r:id="rId4"/>
              </a:rPr>
              <a:t>Santiago Ramón y </a:t>
            </a:r>
            <a:r>
              <a:rPr lang="en-US" dirty="0" err="1" smtClean="0">
                <a:hlinkClick r:id="rId4"/>
              </a:rPr>
              <a:t>Cajal</a:t>
            </a:r>
            <a:r>
              <a:rPr lang="en-US" dirty="0" smtClean="0"/>
              <a:t>.</a:t>
            </a:r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n-US" dirty="0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2924944"/>
            <a:ext cx="5472608" cy="3390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Z:\User\Miguel\imagenes\neuronas\backgr_communication_small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1700808"/>
            <a:ext cx="324167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Z:\User\Miguel\imagenes\neuronas\neurons_1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556792"/>
            <a:ext cx="480060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Z:\User\Miguel\imagenes\potenciales\potencial de acción0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631332"/>
            <a:ext cx="5720680" cy="4998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Contenido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MX" dirty="0" smtClean="0"/>
              <a:t>Contexto (problemática)</a:t>
            </a:r>
          </a:p>
          <a:p>
            <a:r>
              <a:rPr lang="es-MX" dirty="0" smtClean="0"/>
              <a:t>Inteligencia computacional y minería de datos</a:t>
            </a:r>
          </a:p>
          <a:p>
            <a:r>
              <a:rPr lang="es-MX" dirty="0" smtClean="0"/>
              <a:t>Redes </a:t>
            </a:r>
            <a:r>
              <a:rPr lang="es-MX" dirty="0" smtClean="0"/>
              <a:t>Neuronales Artificiales</a:t>
            </a:r>
          </a:p>
          <a:p>
            <a:r>
              <a:rPr lang="es-MX" dirty="0" smtClean="0"/>
              <a:t>Mapas </a:t>
            </a:r>
            <a:r>
              <a:rPr lang="es-MX" dirty="0" err="1" smtClean="0"/>
              <a:t>Autoorganizados</a:t>
            </a:r>
            <a:endParaRPr lang="es-MX" dirty="0" smtClean="0"/>
          </a:p>
          <a:p>
            <a:r>
              <a:rPr lang="es-MX" dirty="0" smtClean="0"/>
              <a:t>Aplicaciones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Modelos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 descr="spectrum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924944"/>
            <a:ext cx="7575922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Rectángulo"/>
          <p:cNvSpPr/>
          <p:nvPr/>
        </p:nvSpPr>
        <p:spPr>
          <a:xfrm>
            <a:off x="827584" y="2564904"/>
            <a:ext cx="15568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err="1" smtClean="0"/>
              <a:t>Perceptrones</a:t>
            </a:r>
            <a:endParaRPr lang="en-US" dirty="0"/>
          </a:p>
        </p:txBody>
      </p:sp>
      <p:sp>
        <p:nvSpPr>
          <p:cNvPr id="6" name="5 Rectángulo"/>
          <p:cNvSpPr/>
          <p:nvPr/>
        </p:nvSpPr>
        <p:spPr>
          <a:xfrm>
            <a:off x="6156176" y="4077072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Arial Unicode MS" pitchFamily="34" charset="-128"/>
              </a:rPr>
              <a:t>Hodgking</a:t>
            </a:r>
            <a:r>
              <a:rPr lang="en-US" dirty="0" smtClean="0">
                <a:latin typeface="Arial Unicode MS" pitchFamily="34" charset="-128"/>
              </a:rPr>
              <a:t>-Huxley</a:t>
            </a:r>
            <a:endParaRPr lang="en-US" dirty="0"/>
          </a:p>
        </p:txBody>
      </p:sp>
      <p:sp>
        <p:nvSpPr>
          <p:cNvPr id="7" name="6 Rectángulo"/>
          <p:cNvSpPr/>
          <p:nvPr/>
        </p:nvSpPr>
        <p:spPr>
          <a:xfrm>
            <a:off x="3851920" y="3861048"/>
            <a:ext cx="2364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 smtClean="0"/>
              <a:t>Integración y Disparo</a:t>
            </a:r>
            <a:endParaRPr lang="en-US" dirty="0"/>
          </a:p>
        </p:txBody>
      </p:sp>
      <p:sp>
        <p:nvSpPr>
          <p:cNvPr id="9" name="8 Rectángulo"/>
          <p:cNvSpPr/>
          <p:nvPr/>
        </p:nvSpPr>
        <p:spPr>
          <a:xfrm>
            <a:off x="5220072" y="2492896"/>
            <a:ext cx="20569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Arial Unicode MS" pitchFamily="34" charset="-128"/>
              </a:rPr>
              <a:t>FitzHugh-Nagumo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latin typeface="Arial Unicode MS" pitchFamily="34" charset="-128"/>
              </a:rPr>
              <a:t>Modelo</a:t>
            </a:r>
            <a:r>
              <a:rPr lang="en-US" dirty="0" smtClean="0">
                <a:latin typeface="Arial Unicode MS" pitchFamily="34" charset="-128"/>
              </a:rPr>
              <a:t> de </a:t>
            </a:r>
            <a:r>
              <a:rPr lang="en-US" dirty="0" err="1" smtClean="0">
                <a:latin typeface="Arial Unicode MS" pitchFamily="34" charset="-128"/>
              </a:rPr>
              <a:t>Hodgking</a:t>
            </a:r>
            <a:r>
              <a:rPr lang="en-US" dirty="0" smtClean="0">
                <a:latin typeface="Arial Unicode MS" pitchFamily="34" charset="-128"/>
              </a:rPr>
              <a:t>-Huxley (1952)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395536" y="1828800"/>
          <a:ext cx="7467600" cy="4403725"/>
        </p:xfrm>
        <a:graphic>
          <a:graphicData uri="http://schemas.openxmlformats.org/presentationml/2006/ole">
            <p:oleObj spid="_x0000_s10242" name="Ecuación" r:id="rId4" imgW="3416040" imgH="1981080" progId="Equation.3">
              <p:embed/>
            </p:oleObj>
          </a:graphicData>
        </a:graphic>
      </p:graphicFrame>
      <p:pic>
        <p:nvPicPr>
          <p:cNvPr id="4100" name="Picture 4" descr="Z:\User\Miguel\imagenes\hh00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4343400"/>
            <a:ext cx="2819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 descr="Large confetti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err="1" smtClean="0">
                <a:latin typeface="Arial Unicode MS" pitchFamily="34" charset="-128"/>
              </a:rPr>
              <a:t>Modelo</a:t>
            </a:r>
            <a:r>
              <a:rPr lang="en-US" sz="3200" dirty="0" smtClean="0">
                <a:latin typeface="Arial Unicode MS" pitchFamily="34" charset="-128"/>
              </a:rPr>
              <a:t> </a:t>
            </a:r>
            <a:r>
              <a:rPr lang="en-US" sz="3200" dirty="0" err="1" smtClean="0">
                <a:latin typeface="Arial Unicode MS" pitchFamily="34" charset="-128"/>
              </a:rPr>
              <a:t>FitzHugh-Nagumo</a:t>
            </a:r>
            <a:endParaRPr lang="en-US" sz="3200" dirty="0" smtClean="0">
              <a:latin typeface="Arial Unicode MS" pitchFamily="34" charset="-128"/>
            </a:endParaRPr>
          </a:p>
        </p:txBody>
      </p:sp>
      <p:pic>
        <p:nvPicPr>
          <p:cNvPr id="6148" name="Picture 3" descr="Z:\User\Miguel\imagenes\potenciales\Dibujo2 de FHN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3" y="3500438"/>
            <a:ext cx="6415087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146" name="Object 4"/>
          <p:cNvGraphicFramePr>
            <a:graphicFrameLocks noChangeAspect="1"/>
          </p:cNvGraphicFramePr>
          <p:nvPr/>
        </p:nvGraphicFramePr>
        <p:xfrm>
          <a:off x="2438400" y="1676400"/>
          <a:ext cx="3962400" cy="1663700"/>
        </p:xfrm>
        <a:graphic>
          <a:graphicData uri="http://schemas.openxmlformats.org/presentationml/2006/ole">
            <p:oleObj spid="_x0000_s8194" name="Equation" r:id="rId5" imgW="1600200" imgH="812520" progId="Equation.3">
              <p:embed/>
            </p:oleObj>
          </a:graphicData>
        </a:graphic>
      </p:graphicFrame>
      <p:sp>
        <p:nvSpPr>
          <p:cNvPr id="6149" name="4 CuadroTexto"/>
          <p:cNvSpPr txBox="1">
            <a:spLocks noChangeArrowheads="1"/>
          </p:cNvSpPr>
          <p:nvPr/>
        </p:nvSpPr>
        <p:spPr bwMode="auto">
          <a:xfrm>
            <a:off x="2136775" y="5429250"/>
            <a:ext cx="2578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MX" sz="2000"/>
              <a:t>Electric Potential V(t)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55875" y="3032001"/>
            <a:ext cx="6130925" cy="796925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 descr="D:\User\Miguel\Artic1\ImgsArt1\Suc-inf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2599928"/>
            <a:ext cx="5143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39080" y="2599928"/>
            <a:ext cx="29718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000" dirty="0" smtClean="0"/>
              <a:t>Modelos diferenciales</a:t>
            </a:r>
            <a:endParaRPr lang="es-MX" sz="2000" dirty="0"/>
          </a:p>
          <a:p>
            <a:pPr>
              <a:spcBef>
                <a:spcPct val="50000"/>
              </a:spcBef>
            </a:pPr>
            <a:endParaRPr lang="es-ES" dirty="0">
              <a:latin typeface="Times New Roman" pitchFamily="18" charset="0"/>
            </a:endParaRPr>
          </a:p>
          <a:p>
            <a:pPr>
              <a:spcBef>
                <a:spcPct val="50000"/>
              </a:spcBef>
            </a:pPr>
            <a:endParaRPr lang="es-ES" dirty="0">
              <a:latin typeface="Times New Roman" pitchFamily="18" charset="0"/>
            </a:endParaRPr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215280" y="4123928"/>
          <a:ext cx="2286000" cy="457200"/>
        </p:xfrm>
        <a:graphic>
          <a:graphicData uri="http://schemas.openxmlformats.org/presentationml/2006/ole">
            <p:oleObj spid="_x0000_s9218" name="Equation" r:id="rId5" imgW="1193760" imgH="228600" progId="Equation.3">
              <p:embed/>
            </p:oleObj>
          </a:graphicData>
        </a:graphic>
      </p:graphicFrame>
      <p:graphicFrame>
        <p:nvGraphicFramePr>
          <p:cNvPr id="9219" name="Object 7"/>
          <p:cNvGraphicFramePr>
            <a:graphicFrameLocks noChangeAspect="1"/>
          </p:cNvGraphicFramePr>
          <p:nvPr/>
        </p:nvGraphicFramePr>
        <p:xfrm>
          <a:off x="251520" y="3175992"/>
          <a:ext cx="1676400" cy="873696"/>
        </p:xfrm>
        <a:graphic>
          <a:graphicData uri="http://schemas.openxmlformats.org/presentationml/2006/ole">
            <p:oleObj spid="_x0000_s9219" name="Equation" r:id="rId6" imgW="939600" imgH="393480" progId="Equation.3">
              <p:embed/>
            </p:oleObj>
          </a:graphicData>
        </a:graphic>
      </p:graphicFrame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74712" y="5313784"/>
            <a:ext cx="2895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MX" sz="2000" dirty="0" smtClean="0"/>
              <a:t>Modelos geométricos</a:t>
            </a:r>
            <a:endParaRPr lang="es-MX" sz="2000" dirty="0"/>
          </a:p>
        </p:txBody>
      </p:sp>
      <p:pic>
        <p:nvPicPr>
          <p:cNvPr id="8" name="Picture 6" descr="FIGURA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5085184"/>
            <a:ext cx="4876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191000" y="1752600"/>
            <a:ext cx="2518638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 err="1" smtClean="0"/>
              <a:t>Secuencia</a:t>
            </a:r>
            <a:r>
              <a:rPr lang="en-US" dirty="0" smtClean="0"/>
              <a:t> de </a:t>
            </a:r>
            <a:r>
              <a:rPr lang="en-US" dirty="0" err="1" smtClean="0"/>
              <a:t>disparos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086600" y="1752600"/>
          <a:ext cx="527050" cy="508000"/>
        </p:xfrm>
        <a:graphic>
          <a:graphicData uri="http://schemas.openxmlformats.org/presentationml/2006/ole">
            <p:oleObj spid="_x0000_s9220" name="Equation" r:id="rId8" imgW="24120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err="1" smtClean="0"/>
              <a:t>McCulloch</a:t>
            </a:r>
            <a:r>
              <a:rPr lang="es-MX" dirty="0" smtClean="0"/>
              <a:t> &amp; </a:t>
            </a:r>
            <a:r>
              <a:rPr lang="es-MX" dirty="0" err="1" smtClean="0"/>
              <a:t>Pitts</a:t>
            </a:r>
            <a:r>
              <a:rPr lang="es-MX" dirty="0" smtClean="0"/>
              <a:t>, 1943, </a:t>
            </a:r>
            <a:r>
              <a:rPr lang="es-MX" dirty="0" err="1" smtClean="0"/>
              <a:t>Perceptrones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0768"/>
            <a:ext cx="8227420" cy="273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221088"/>
            <a:ext cx="8218095" cy="254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6 Conector recto"/>
          <p:cNvCxnSpPr/>
          <p:nvPr/>
        </p:nvCxnSpPr>
        <p:spPr>
          <a:xfrm>
            <a:off x="395536" y="4149080"/>
            <a:ext cx="835292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r>
              <a:rPr lang="es-MX" dirty="0" err="1" smtClean="0"/>
              <a:t>Perceptrón</a:t>
            </a:r>
            <a:r>
              <a:rPr lang="es-MX" dirty="0" smtClean="0"/>
              <a:t> – </a:t>
            </a:r>
            <a:r>
              <a:rPr lang="es-MX" dirty="0" err="1" smtClean="0"/>
              <a:t>Heaviside</a:t>
            </a:r>
            <a:endParaRPr lang="es-MX" dirty="0" smtClean="0"/>
          </a:p>
          <a:p>
            <a:r>
              <a:rPr lang="es-MX" dirty="0" err="1" smtClean="0"/>
              <a:t>Adaline</a:t>
            </a:r>
            <a:r>
              <a:rPr lang="es-MX" dirty="0" smtClean="0"/>
              <a:t> – </a:t>
            </a:r>
            <a:r>
              <a:rPr lang="es-MX" dirty="0" err="1" smtClean="0"/>
              <a:t>picewise</a:t>
            </a:r>
            <a:r>
              <a:rPr lang="es-MX" dirty="0" smtClean="0"/>
              <a:t>-lineal</a:t>
            </a:r>
          </a:p>
          <a:p>
            <a:r>
              <a:rPr lang="es-MX" b="1" dirty="0" err="1" smtClean="0"/>
              <a:t>Perceptrón</a:t>
            </a:r>
            <a:r>
              <a:rPr lang="es-MX" b="1" dirty="0" smtClean="0"/>
              <a:t> Multicapa - </a:t>
            </a:r>
            <a:r>
              <a:rPr lang="es-MX" b="1" dirty="0" err="1" smtClean="0"/>
              <a:t>Sigmoidal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752600"/>
            <a:ext cx="8218095" cy="254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pPr>
              <a:buNone/>
            </a:pPr>
            <a:endParaRPr lang="es-MX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914400"/>
            <a:ext cx="203835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533400"/>
            <a:ext cx="428625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7400" y="3505200"/>
            <a:ext cx="4010025" cy="282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38250" y="819150"/>
            <a:ext cx="6667500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340768"/>
            <a:ext cx="6696744" cy="472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1331640" y="0"/>
            <a:ext cx="6552728" cy="6884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Contexto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/>
              <a:t>La cantidad de información es </a:t>
            </a:r>
            <a:r>
              <a:rPr lang="es-MX" b="1" dirty="0" smtClean="0"/>
              <a:t>abrumadora</a:t>
            </a:r>
            <a:r>
              <a:rPr lang="es-MX" dirty="0" smtClean="0"/>
              <a:t> y seguimos generando</a:t>
            </a:r>
          </a:p>
          <a:p>
            <a:pPr algn="just"/>
            <a:r>
              <a:rPr lang="es-MX" dirty="0" smtClean="0"/>
              <a:t>Se mantienen registros de prácticamente todas nuestras acciones y/o decisiones: hábitos financieros, lo que compramos supermercado, llamadas telefónicas, etc.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56481" y="273629"/>
            <a:ext cx="8228160" cy="716971"/>
          </a:xfrm>
          <a:ln/>
        </p:spPr>
        <p:txBody>
          <a:bodyPr>
            <a:noAutofit/>
          </a:bodyPr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s-MX" sz="3600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es-MX" sz="3600" dirty="0" smtClean="0">
                <a:latin typeface="Tahoma" pitchFamily="34" charset="0"/>
                <a:cs typeface="Tahoma" pitchFamily="34" charset="0"/>
              </a:rPr>
            </a:br>
            <a:r>
              <a:rPr lang="es-MX" sz="3600" dirty="0" smtClean="0">
                <a:latin typeface="Tahoma" pitchFamily="34" charset="0"/>
                <a:cs typeface="Tahoma" pitchFamily="34" charset="0"/>
              </a:rPr>
              <a:t>Proceso </a:t>
            </a:r>
            <a:r>
              <a:rPr lang="es-MX" sz="3600" dirty="0">
                <a:latin typeface="Tahoma" pitchFamily="34" charset="0"/>
                <a:cs typeface="Tahoma" pitchFamily="34" charset="0"/>
              </a:rPr>
              <a:t>de </a:t>
            </a:r>
            <a:r>
              <a:rPr lang="es-MX" sz="3600" dirty="0" smtClean="0">
                <a:latin typeface="Tahoma" pitchFamily="34" charset="0"/>
                <a:cs typeface="Tahoma" pitchFamily="34" charset="0"/>
              </a:rPr>
              <a:t>Entrenamiento (</a:t>
            </a:r>
            <a:r>
              <a:rPr lang="en-US" sz="3600" dirty="0" err="1" smtClean="0"/>
              <a:t>LabSOM</a:t>
            </a:r>
            <a:r>
              <a:rPr lang="es-MX" sz="3600" dirty="0" smtClean="0">
                <a:latin typeface="Tahoma" pitchFamily="34" charset="0"/>
                <a:cs typeface="Tahoma" pitchFamily="34" charset="0"/>
              </a:rPr>
              <a:t>)</a:t>
            </a:r>
            <a:r>
              <a:rPr lang="es-MX" sz="3600" dirty="0">
                <a:latin typeface="Tahoma" pitchFamily="34" charset="0"/>
                <a:cs typeface="Tahoma" pitchFamily="34" charset="0"/>
              </a:rPr>
              <a:t/>
            </a:r>
            <a:br>
              <a:rPr lang="es-MX" sz="3600" dirty="0">
                <a:latin typeface="Tahoma" pitchFamily="34" charset="0"/>
                <a:cs typeface="Tahoma" pitchFamily="34" charset="0"/>
              </a:rPr>
            </a:br>
            <a:endParaRPr lang="es-MX" sz="3600" dirty="0"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600200"/>
            <a:ext cx="3838704" cy="387352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>
            <a:lum/>
          </a:blip>
          <a:srcRect/>
          <a:stretch>
            <a:fillRect/>
          </a:stretch>
        </p:blipFill>
        <p:spPr bwMode="auto">
          <a:xfrm>
            <a:off x="457200" y="1143000"/>
            <a:ext cx="2209800" cy="23215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6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1" y="3733800"/>
            <a:ext cx="2209800" cy="224833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6 Flecha derecha"/>
          <p:cNvSpPr/>
          <p:nvPr/>
        </p:nvSpPr>
        <p:spPr>
          <a:xfrm>
            <a:off x="2819400" y="2362200"/>
            <a:ext cx="18288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Entrenamiento</a:t>
            </a:r>
            <a:endParaRPr lang="es-ES" dirty="0"/>
          </a:p>
        </p:txBody>
      </p:sp>
      <p:sp>
        <p:nvSpPr>
          <p:cNvPr id="9" name="8 Flecha izquierda"/>
          <p:cNvSpPr/>
          <p:nvPr/>
        </p:nvSpPr>
        <p:spPr>
          <a:xfrm>
            <a:off x="2819400" y="4343400"/>
            <a:ext cx="1828800" cy="457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Proyección</a:t>
            </a:r>
            <a:endParaRPr lang="es-E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844824"/>
            <a:ext cx="510359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3258720" y="931746"/>
            <a:ext cx="5029199" cy="4330699"/>
            <a:chOff x="2585" y="197"/>
            <a:chExt cx="3168" cy="2728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585" y="197"/>
              <a:ext cx="3124" cy="272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2847" y="283"/>
              <a:ext cx="2906" cy="2290"/>
              <a:chOff x="2847" y="283"/>
              <a:chExt cx="2906" cy="2290"/>
            </a:xfrm>
          </p:grpSpPr>
          <p:sp>
            <p:nvSpPr>
              <p:cNvPr id="9220" name="Line 4"/>
              <p:cNvSpPr>
                <a:spLocks noChangeShapeType="1"/>
              </p:cNvSpPr>
              <p:nvPr/>
            </p:nvSpPr>
            <p:spPr bwMode="auto">
              <a:xfrm flipV="1">
                <a:off x="3641" y="1383"/>
                <a:ext cx="308" cy="13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1" name="Line 5"/>
              <p:cNvSpPr>
                <a:spLocks noChangeShapeType="1"/>
              </p:cNvSpPr>
              <p:nvPr/>
            </p:nvSpPr>
            <p:spPr bwMode="auto">
              <a:xfrm flipV="1">
                <a:off x="3509" y="1691"/>
                <a:ext cx="264" cy="13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2" name="Line 6"/>
              <p:cNvSpPr>
                <a:spLocks noChangeShapeType="1"/>
              </p:cNvSpPr>
              <p:nvPr/>
            </p:nvSpPr>
            <p:spPr bwMode="auto">
              <a:xfrm flipV="1">
                <a:off x="3817" y="1735"/>
                <a:ext cx="352" cy="9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3" name="Line 7"/>
              <p:cNvSpPr>
                <a:spLocks noChangeShapeType="1"/>
              </p:cNvSpPr>
              <p:nvPr/>
            </p:nvSpPr>
            <p:spPr bwMode="auto">
              <a:xfrm flipV="1">
                <a:off x="3333" y="1339"/>
                <a:ext cx="176" cy="18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4" name="Line 8"/>
              <p:cNvSpPr>
                <a:spLocks noChangeShapeType="1"/>
              </p:cNvSpPr>
              <p:nvPr/>
            </p:nvSpPr>
            <p:spPr bwMode="auto">
              <a:xfrm flipV="1">
                <a:off x="3201" y="1691"/>
                <a:ext cx="132" cy="13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5" name="Line 9"/>
              <p:cNvSpPr>
                <a:spLocks noChangeShapeType="1"/>
              </p:cNvSpPr>
              <p:nvPr/>
            </p:nvSpPr>
            <p:spPr bwMode="auto">
              <a:xfrm flipV="1">
                <a:off x="3377" y="1999"/>
                <a:ext cx="264" cy="13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6" name="Line 10"/>
              <p:cNvSpPr>
                <a:spLocks noChangeShapeType="1"/>
              </p:cNvSpPr>
              <p:nvPr/>
            </p:nvSpPr>
            <p:spPr bwMode="auto">
              <a:xfrm flipV="1">
                <a:off x="3685" y="1999"/>
                <a:ext cx="220" cy="13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7" name="Line 11"/>
              <p:cNvSpPr>
                <a:spLocks noChangeShapeType="1"/>
              </p:cNvSpPr>
              <p:nvPr/>
            </p:nvSpPr>
            <p:spPr bwMode="auto">
              <a:xfrm flipV="1">
                <a:off x="3509" y="327"/>
                <a:ext cx="264" cy="18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8" name="Line 12"/>
              <p:cNvSpPr>
                <a:spLocks noChangeShapeType="1"/>
              </p:cNvSpPr>
              <p:nvPr/>
            </p:nvSpPr>
            <p:spPr bwMode="auto">
              <a:xfrm flipV="1">
                <a:off x="3333" y="679"/>
                <a:ext cx="176" cy="18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29" name="Line 13"/>
              <p:cNvSpPr>
                <a:spLocks noChangeShapeType="1"/>
              </p:cNvSpPr>
              <p:nvPr/>
            </p:nvSpPr>
            <p:spPr bwMode="auto">
              <a:xfrm flipV="1">
                <a:off x="3641" y="767"/>
                <a:ext cx="352" cy="9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0" name="Line 14"/>
              <p:cNvSpPr>
                <a:spLocks noChangeShapeType="1"/>
              </p:cNvSpPr>
              <p:nvPr/>
            </p:nvSpPr>
            <p:spPr bwMode="auto">
              <a:xfrm flipV="1">
                <a:off x="3201" y="371"/>
                <a:ext cx="176" cy="13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1" name="Line 15"/>
              <p:cNvSpPr>
                <a:spLocks noChangeShapeType="1"/>
              </p:cNvSpPr>
              <p:nvPr/>
            </p:nvSpPr>
            <p:spPr bwMode="auto">
              <a:xfrm flipV="1">
                <a:off x="3025" y="679"/>
                <a:ext cx="44" cy="18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2" name="Line 16"/>
              <p:cNvSpPr>
                <a:spLocks noChangeShapeType="1"/>
              </p:cNvSpPr>
              <p:nvPr/>
            </p:nvSpPr>
            <p:spPr bwMode="auto">
              <a:xfrm flipV="1">
                <a:off x="3201" y="986"/>
                <a:ext cx="44" cy="18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3" name="Line 17"/>
              <p:cNvSpPr>
                <a:spLocks noChangeShapeType="1"/>
              </p:cNvSpPr>
              <p:nvPr/>
            </p:nvSpPr>
            <p:spPr bwMode="auto">
              <a:xfrm flipV="1">
                <a:off x="3509" y="1031"/>
                <a:ext cx="220" cy="13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4" name="Line 18"/>
              <p:cNvSpPr>
                <a:spLocks noChangeShapeType="1"/>
              </p:cNvSpPr>
              <p:nvPr/>
            </p:nvSpPr>
            <p:spPr bwMode="auto">
              <a:xfrm flipV="1">
                <a:off x="4433" y="327"/>
                <a:ext cx="264" cy="18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5" name="Line 19"/>
              <p:cNvSpPr>
                <a:spLocks noChangeShapeType="1"/>
              </p:cNvSpPr>
              <p:nvPr/>
            </p:nvSpPr>
            <p:spPr bwMode="auto">
              <a:xfrm flipV="1">
                <a:off x="4257" y="723"/>
                <a:ext cx="264" cy="13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6" name="Line 20"/>
              <p:cNvSpPr>
                <a:spLocks noChangeShapeType="1"/>
              </p:cNvSpPr>
              <p:nvPr/>
            </p:nvSpPr>
            <p:spPr bwMode="auto">
              <a:xfrm flipV="1">
                <a:off x="4565" y="679"/>
                <a:ext cx="176" cy="18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7" name="Line 21"/>
              <p:cNvSpPr>
                <a:spLocks noChangeShapeType="1"/>
              </p:cNvSpPr>
              <p:nvPr/>
            </p:nvSpPr>
            <p:spPr bwMode="auto">
              <a:xfrm flipV="1">
                <a:off x="4125" y="371"/>
                <a:ext cx="176" cy="13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8" name="Line 22"/>
              <p:cNvSpPr>
                <a:spLocks noChangeShapeType="1"/>
              </p:cNvSpPr>
              <p:nvPr/>
            </p:nvSpPr>
            <p:spPr bwMode="auto">
              <a:xfrm flipV="1">
                <a:off x="3949" y="811"/>
                <a:ext cx="220" cy="4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39" name="Line 23"/>
              <p:cNvSpPr>
                <a:spLocks noChangeShapeType="1"/>
              </p:cNvSpPr>
              <p:nvPr/>
            </p:nvSpPr>
            <p:spPr bwMode="auto">
              <a:xfrm flipV="1">
                <a:off x="4125" y="1031"/>
                <a:ext cx="264" cy="13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0" name="Line 24"/>
              <p:cNvSpPr>
                <a:spLocks noChangeShapeType="1"/>
              </p:cNvSpPr>
              <p:nvPr/>
            </p:nvSpPr>
            <p:spPr bwMode="auto">
              <a:xfrm flipV="1">
                <a:off x="4433" y="1031"/>
                <a:ext cx="220" cy="13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1" name="Line 25"/>
              <p:cNvSpPr>
                <a:spLocks noChangeShapeType="1"/>
              </p:cNvSpPr>
              <p:nvPr/>
            </p:nvSpPr>
            <p:spPr bwMode="auto">
              <a:xfrm flipV="1">
                <a:off x="4565" y="1339"/>
                <a:ext cx="264" cy="18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2" name="Line 26"/>
              <p:cNvSpPr>
                <a:spLocks noChangeShapeType="1"/>
              </p:cNvSpPr>
              <p:nvPr/>
            </p:nvSpPr>
            <p:spPr bwMode="auto">
              <a:xfrm flipV="1">
                <a:off x="4389" y="1735"/>
                <a:ext cx="264" cy="13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3" name="Line 27"/>
              <p:cNvSpPr>
                <a:spLocks noChangeShapeType="1"/>
              </p:cNvSpPr>
              <p:nvPr/>
            </p:nvSpPr>
            <p:spPr bwMode="auto">
              <a:xfrm flipV="1">
                <a:off x="4741" y="1779"/>
                <a:ext cx="220" cy="4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4" name="Line 28"/>
              <p:cNvSpPr>
                <a:spLocks noChangeShapeType="1"/>
              </p:cNvSpPr>
              <p:nvPr/>
            </p:nvSpPr>
            <p:spPr bwMode="auto">
              <a:xfrm flipV="1">
                <a:off x="4257" y="1383"/>
                <a:ext cx="176" cy="13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5" name="Line 29"/>
              <p:cNvSpPr>
                <a:spLocks noChangeShapeType="1"/>
              </p:cNvSpPr>
              <p:nvPr/>
            </p:nvSpPr>
            <p:spPr bwMode="auto">
              <a:xfrm flipV="1">
                <a:off x="4081" y="1779"/>
                <a:ext cx="220" cy="4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6" name="Line 30"/>
              <p:cNvSpPr>
                <a:spLocks noChangeShapeType="1"/>
              </p:cNvSpPr>
              <p:nvPr/>
            </p:nvSpPr>
            <p:spPr bwMode="auto">
              <a:xfrm>
                <a:off x="3949" y="2177"/>
                <a:ext cx="220" cy="4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7" name="Line 31"/>
              <p:cNvSpPr>
                <a:spLocks noChangeShapeType="1"/>
              </p:cNvSpPr>
              <p:nvPr/>
            </p:nvSpPr>
            <p:spPr bwMode="auto">
              <a:xfrm>
                <a:off x="4257" y="2177"/>
                <a:ext cx="220" cy="4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8" name="Line 32"/>
              <p:cNvSpPr>
                <a:spLocks noChangeShapeType="1"/>
              </p:cNvSpPr>
              <p:nvPr/>
            </p:nvSpPr>
            <p:spPr bwMode="auto">
              <a:xfrm flipV="1">
                <a:off x="3817" y="986"/>
                <a:ext cx="264" cy="18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49" name="Line 33"/>
              <p:cNvSpPr>
                <a:spLocks noChangeShapeType="1"/>
              </p:cNvSpPr>
              <p:nvPr/>
            </p:nvSpPr>
            <p:spPr bwMode="auto">
              <a:xfrm flipV="1">
                <a:off x="3817" y="371"/>
                <a:ext cx="264" cy="13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0" name="Line 34"/>
              <p:cNvSpPr>
                <a:spLocks noChangeShapeType="1"/>
              </p:cNvSpPr>
              <p:nvPr/>
            </p:nvSpPr>
            <p:spPr bwMode="auto">
              <a:xfrm flipV="1">
                <a:off x="2893" y="283"/>
                <a:ext cx="132" cy="2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2" name="Line 36"/>
              <p:cNvSpPr>
                <a:spLocks noChangeShapeType="1"/>
              </p:cNvSpPr>
              <p:nvPr/>
            </p:nvSpPr>
            <p:spPr bwMode="auto">
              <a:xfrm flipV="1">
                <a:off x="3028" y="1338"/>
                <a:ext cx="1" cy="18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3" name="Line 37"/>
              <p:cNvSpPr>
                <a:spLocks noChangeShapeType="1"/>
              </p:cNvSpPr>
              <p:nvPr/>
            </p:nvSpPr>
            <p:spPr bwMode="auto">
              <a:xfrm flipH="1" flipV="1">
                <a:off x="2847" y="1603"/>
                <a:ext cx="48" cy="2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4" name="Line 38"/>
              <p:cNvSpPr>
                <a:spLocks noChangeShapeType="1"/>
              </p:cNvSpPr>
              <p:nvPr/>
            </p:nvSpPr>
            <p:spPr bwMode="auto">
              <a:xfrm flipV="1">
                <a:off x="3960" y="1338"/>
                <a:ext cx="220" cy="136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5" name="Line 39"/>
              <p:cNvSpPr>
                <a:spLocks noChangeShapeType="1"/>
              </p:cNvSpPr>
              <p:nvPr/>
            </p:nvSpPr>
            <p:spPr bwMode="auto">
              <a:xfrm flipV="1">
                <a:off x="3465" y="2307"/>
                <a:ext cx="264" cy="18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6" name="Line 40"/>
              <p:cNvSpPr>
                <a:spLocks noChangeShapeType="1"/>
              </p:cNvSpPr>
              <p:nvPr/>
            </p:nvSpPr>
            <p:spPr bwMode="auto">
              <a:xfrm flipV="1">
                <a:off x="3157" y="2351"/>
                <a:ext cx="176" cy="13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7" name="Line 41"/>
              <p:cNvSpPr>
                <a:spLocks noChangeShapeType="1"/>
              </p:cNvSpPr>
              <p:nvPr/>
            </p:nvSpPr>
            <p:spPr bwMode="auto">
              <a:xfrm>
                <a:off x="4389" y="2485"/>
                <a:ext cx="176" cy="4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8" name="Line 42"/>
              <p:cNvSpPr>
                <a:spLocks noChangeShapeType="1"/>
              </p:cNvSpPr>
              <p:nvPr/>
            </p:nvSpPr>
            <p:spPr bwMode="auto">
              <a:xfrm>
                <a:off x="4081" y="2485"/>
                <a:ext cx="176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59" name="Line 43"/>
              <p:cNvSpPr>
                <a:spLocks noChangeShapeType="1"/>
              </p:cNvSpPr>
              <p:nvPr/>
            </p:nvSpPr>
            <p:spPr bwMode="auto">
              <a:xfrm flipV="1">
                <a:off x="3773" y="2439"/>
                <a:ext cx="176" cy="4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0" name="Line 44"/>
              <p:cNvSpPr>
                <a:spLocks noChangeShapeType="1"/>
              </p:cNvSpPr>
              <p:nvPr/>
            </p:nvSpPr>
            <p:spPr bwMode="auto">
              <a:xfrm flipV="1">
                <a:off x="2849" y="2263"/>
                <a:ext cx="132" cy="22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1" name="Line 45"/>
              <p:cNvSpPr>
                <a:spLocks noChangeShapeType="1"/>
              </p:cNvSpPr>
              <p:nvPr/>
            </p:nvSpPr>
            <p:spPr bwMode="auto">
              <a:xfrm flipV="1">
                <a:off x="3025" y="2043"/>
                <a:ext cx="264" cy="13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2" name="Line 46"/>
              <p:cNvSpPr>
                <a:spLocks noChangeShapeType="1"/>
              </p:cNvSpPr>
              <p:nvPr/>
            </p:nvSpPr>
            <p:spPr bwMode="auto">
              <a:xfrm>
                <a:off x="5357" y="2485"/>
                <a:ext cx="176" cy="8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3" name="Line 47"/>
              <p:cNvSpPr>
                <a:spLocks noChangeShapeType="1"/>
              </p:cNvSpPr>
              <p:nvPr/>
            </p:nvSpPr>
            <p:spPr bwMode="auto">
              <a:xfrm>
                <a:off x="5049" y="2485"/>
                <a:ext cx="176" cy="44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4" name="Line 48"/>
              <p:cNvSpPr>
                <a:spLocks noChangeShapeType="1"/>
              </p:cNvSpPr>
              <p:nvPr/>
            </p:nvSpPr>
            <p:spPr bwMode="auto">
              <a:xfrm>
                <a:off x="4741" y="2485"/>
                <a:ext cx="176" cy="8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5" name="Line 49"/>
              <p:cNvSpPr>
                <a:spLocks noChangeShapeType="1"/>
              </p:cNvSpPr>
              <p:nvPr/>
            </p:nvSpPr>
            <p:spPr bwMode="auto">
              <a:xfrm>
                <a:off x="4565" y="2177"/>
                <a:ext cx="220" cy="13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6" name="Line 50"/>
              <p:cNvSpPr>
                <a:spLocks noChangeShapeType="1"/>
              </p:cNvSpPr>
              <p:nvPr/>
            </p:nvSpPr>
            <p:spPr bwMode="auto">
              <a:xfrm>
                <a:off x="5533" y="2177"/>
                <a:ext cx="44" cy="22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7" name="Line 51"/>
              <p:cNvSpPr>
                <a:spLocks noChangeShapeType="1"/>
              </p:cNvSpPr>
              <p:nvPr/>
            </p:nvSpPr>
            <p:spPr bwMode="auto">
              <a:xfrm>
                <a:off x="5225" y="2177"/>
                <a:ext cx="88" cy="13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8" name="Line 52"/>
              <p:cNvSpPr>
                <a:spLocks noChangeShapeType="1"/>
              </p:cNvSpPr>
              <p:nvPr/>
            </p:nvSpPr>
            <p:spPr bwMode="auto">
              <a:xfrm>
                <a:off x="4917" y="2177"/>
                <a:ext cx="132" cy="13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69" name="Line 53"/>
              <p:cNvSpPr>
                <a:spLocks noChangeShapeType="1"/>
              </p:cNvSpPr>
              <p:nvPr/>
            </p:nvSpPr>
            <p:spPr bwMode="auto">
              <a:xfrm>
                <a:off x="5049" y="1825"/>
                <a:ext cx="176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70" name="Line 54"/>
              <p:cNvSpPr>
                <a:spLocks noChangeShapeType="1"/>
              </p:cNvSpPr>
              <p:nvPr/>
            </p:nvSpPr>
            <p:spPr bwMode="auto">
              <a:xfrm>
                <a:off x="5357" y="1825"/>
                <a:ext cx="220" cy="8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71" name="Line 55"/>
              <p:cNvSpPr>
                <a:spLocks noChangeShapeType="1"/>
              </p:cNvSpPr>
              <p:nvPr/>
            </p:nvSpPr>
            <p:spPr bwMode="auto">
              <a:xfrm>
                <a:off x="5357" y="505"/>
                <a:ext cx="176" cy="8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72" name="Line 56"/>
              <p:cNvSpPr>
                <a:spLocks noChangeShapeType="1"/>
              </p:cNvSpPr>
              <p:nvPr/>
            </p:nvSpPr>
            <p:spPr bwMode="auto">
              <a:xfrm>
                <a:off x="5049" y="505"/>
                <a:ext cx="132" cy="1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73" name="Line 57"/>
              <p:cNvSpPr>
                <a:spLocks noChangeShapeType="1"/>
              </p:cNvSpPr>
              <p:nvPr/>
            </p:nvSpPr>
            <p:spPr bwMode="auto">
              <a:xfrm flipV="1">
                <a:off x="4741" y="459"/>
                <a:ext cx="176" cy="4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74" name="Line 58"/>
              <p:cNvSpPr>
                <a:spLocks noChangeShapeType="1"/>
              </p:cNvSpPr>
              <p:nvPr/>
            </p:nvSpPr>
            <p:spPr bwMode="auto">
              <a:xfrm flipV="1">
                <a:off x="5489" y="679"/>
                <a:ext cx="264" cy="18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75" name="Line 59"/>
              <p:cNvSpPr>
                <a:spLocks noChangeShapeType="1"/>
              </p:cNvSpPr>
              <p:nvPr/>
            </p:nvSpPr>
            <p:spPr bwMode="auto">
              <a:xfrm flipV="1">
                <a:off x="5181" y="723"/>
                <a:ext cx="176" cy="13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76" name="Line 60"/>
              <p:cNvSpPr>
                <a:spLocks noChangeShapeType="1"/>
              </p:cNvSpPr>
              <p:nvPr/>
            </p:nvSpPr>
            <p:spPr bwMode="auto">
              <a:xfrm flipV="1">
                <a:off x="4873" y="723"/>
                <a:ext cx="264" cy="13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77" name="Line 61"/>
              <p:cNvSpPr>
                <a:spLocks noChangeShapeType="1"/>
              </p:cNvSpPr>
              <p:nvPr/>
            </p:nvSpPr>
            <p:spPr bwMode="auto">
              <a:xfrm flipV="1">
                <a:off x="5181" y="1339"/>
                <a:ext cx="176" cy="18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78" name="Line 62"/>
              <p:cNvSpPr>
                <a:spLocks noChangeShapeType="1"/>
              </p:cNvSpPr>
              <p:nvPr/>
            </p:nvSpPr>
            <p:spPr bwMode="auto">
              <a:xfrm flipV="1">
                <a:off x="5533" y="1427"/>
                <a:ext cx="176" cy="92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79" name="Line 63"/>
              <p:cNvSpPr>
                <a:spLocks noChangeShapeType="1"/>
              </p:cNvSpPr>
              <p:nvPr/>
            </p:nvSpPr>
            <p:spPr bwMode="auto">
              <a:xfrm flipV="1">
                <a:off x="4873" y="1471"/>
                <a:ext cx="176" cy="48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80" name="Line 64"/>
              <p:cNvSpPr>
                <a:spLocks noChangeShapeType="1"/>
              </p:cNvSpPr>
              <p:nvPr/>
            </p:nvSpPr>
            <p:spPr bwMode="auto">
              <a:xfrm flipV="1">
                <a:off x="4741" y="1031"/>
                <a:ext cx="220" cy="13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81" name="Line 65"/>
              <p:cNvSpPr>
                <a:spLocks noChangeShapeType="1"/>
              </p:cNvSpPr>
              <p:nvPr/>
            </p:nvSpPr>
            <p:spPr bwMode="auto">
              <a:xfrm flipV="1">
                <a:off x="5049" y="1031"/>
                <a:ext cx="176" cy="136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9282" name="Line 66"/>
              <p:cNvSpPr>
                <a:spLocks noChangeShapeType="1"/>
              </p:cNvSpPr>
              <p:nvPr/>
            </p:nvSpPr>
            <p:spPr bwMode="auto">
              <a:xfrm flipV="1">
                <a:off x="5357" y="986"/>
                <a:ext cx="264" cy="180"/>
              </a:xfrm>
              <a:prstGeom prst="line">
                <a:avLst/>
              </a:prstGeom>
              <a:noFill/>
              <a:ln w="9360">
                <a:solidFill>
                  <a:srgbClr val="000000"/>
                </a:solidFill>
                <a:miter lim="800000"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9283" name="Text Box 67"/>
          <p:cNvSpPr txBox="1">
            <a:spLocks noChangeArrowheads="1"/>
          </p:cNvSpPr>
          <p:nvPr/>
        </p:nvSpPr>
        <p:spPr bwMode="auto">
          <a:xfrm>
            <a:off x="355680" y="3558582"/>
            <a:ext cx="2626560" cy="147949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89991" tIns="46795" rIns="89991" bIns="46795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447628" algn="l"/>
                <a:tab pos="896845" algn="l"/>
                <a:tab pos="1346060" algn="l"/>
                <a:tab pos="1795277" algn="l"/>
                <a:tab pos="2244492" algn="l"/>
                <a:tab pos="2693709" algn="l"/>
                <a:tab pos="3142924" algn="l"/>
                <a:tab pos="3592140" algn="l"/>
                <a:tab pos="4041356" algn="l"/>
                <a:tab pos="4490572" algn="l"/>
                <a:tab pos="4939788" algn="l"/>
                <a:tab pos="5389004" algn="l"/>
                <a:tab pos="5838220" algn="l"/>
                <a:tab pos="6287436" algn="l"/>
                <a:tab pos="6736652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s-ES_tradnl" dirty="0">
                <a:solidFill>
                  <a:srgbClr val="000000"/>
                </a:solidFill>
                <a:latin typeface="Tahoma" pitchFamily="32" charset="0"/>
              </a:rPr>
              <a:t>Las neuronas compiten para ver cual de ellas </a:t>
            </a:r>
            <a:r>
              <a:rPr lang="es-ES_tradnl" dirty="0" smtClean="0">
                <a:solidFill>
                  <a:srgbClr val="000000"/>
                </a:solidFill>
                <a:latin typeface="Tahoma" pitchFamily="32" charset="0"/>
              </a:rPr>
              <a:t>representa </a:t>
            </a:r>
            <a:r>
              <a:rPr lang="es-ES_tradnl" dirty="0">
                <a:solidFill>
                  <a:srgbClr val="000000"/>
                </a:solidFill>
                <a:latin typeface="Tahoma" pitchFamily="32" charset="0"/>
              </a:rPr>
              <a:t>de mejor manera al </a:t>
            </a:r>
            <a:r>
              <a:rPr lang="es-MX" dirty="0">
                <a:solidFill>
                  <a:srgbClr val="000000"/>
                </a:solidFill>
                <a:latin typeface="Tahoma" pitchFamily="32" charset="0"/>
              </a:rPr>
              <a:t>dato</a:t>
            </a:r>
            <a:r>
              <a:rPr lang="es-ES_tradnl" dirty="0">
                <a:solidFill>
                  <a:srgbClr val="000000"/>
                </a:solidFill>
                <a:latin typeface="Tahoma" pitchFamily="32" charset="0"/>
              </a:rPr>
              <a:t> de </a:t>
            </a:r>
            <a:r>
              <a:rPr lang="es-ES_tradnl" dirty="0" smtClean="0">
                <a:solidFill>
                  <a:srgbClr val="000000"/>
                </a:solidFill>
                <a:latin typeface="Tahoma" pitchFamily="32" charset="0"/>
              </a:rPr>
              <a:t>entrada.</a:t>
            </a:r>
            <a:endParaRPr lang="es-ES_tradnl" dirty="0">
              <a:solidFill>
                <a:srgbClr val="000000"/>
              </a:solidFill>
              <a:latin typeface="Tahoma" pitchFamily="32" charset="0"/>
            </a:endParaRPr>
          </a:p>
        </p:txBody>
      </p:sp>
      <p:sp>
        <p:nvSpPr>
          <p:cNvPr id="9284" name="AutoShape 68"/>
          <p:cNvSpPr>
            <a:spLocks noChangeArrowheads="1"/>
          </p:cNvSpPr>
          <p:nvPr/>
        </p:nvSpPr>
        <p:spPr bwMode="auto">
          <a:xfrm>
            <a:off x="355680" y="2659927"/>
            <a:ext cx="3240088" cy="539750"/>
          </a:xfrm>
          <a:prstGeom prst="rightArrowCallout">
            <a:avLst>
              <a:gd name="adj1" fmla="val 25000"/>
              <a:gd name="adj2" fmla="val 25000"/>
              <a:gd name="adj3" fmla="val 100049"/>
              <a:gd name="adj4" fmla="val 66667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89991" tIns="44996" rIns="89991" bIns="44996" anchor="ctr"/>
          <a:lstStyle/>
          <a:p>
            <a:pPr algn="ctr">
              <a:tabLst>
                <a:tab pos="0" algn="l"/>
                <a:tab pos="447628" algn="l"/>
                <a:tab pos="896845" algn="l"/>
                <a:tab pos="1346060" algn="l"/>
                <a:tab pos="1795277" algn="l"/>
                <a:tab pos="2244492" algn="l"/>
                <a:tab pos="2693709" algn="l"/>
                <a:tab pos="3142924" algn="l"/>
                <a:tab pos="3592140" algn="l"/>
                <a:tab pos="4041356" algn="l"/>
                <a:tab pos="4490572" algn="l"/>
                <a:tab pos="4939788" algn="l"/>
                <a:tab pos="5389004" algn="l"/>
                <a:tab pos="5838220" algn="l"/>
                <a:tab pos="6287436" algn="l"/>
                <a:tab pos="6736652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s-MX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(x</a:t>
            </a:r>
            <a:r>
              <a:rPr lang="es-MX" sz="11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s-MX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(t),...,</a:t>
            </a:r>
            <a:r>
              <a:rPr lang="es-MX" sz="20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s-MX" sz="1100" i="1" dirty="0" err="1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s-MX" sz="2000" i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(t</a:t>
            </a:r>
            <a:r>
              <a:rPr lang="es-MX" sz="20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))‏</a:t>
            </a:r>
          </a:p>
        </p:txBody>
      </p:sp>
      <p:pic>
        <p:nvPicPr>
          <p:cNvPr id="7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64639" y="5908908"/>
            <a:ext cx="3300413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" name="Line 11"/>
          <p:cNvSpPr>
            <a:spLocks noChangeShapeType="1"/>
          </p:cNvSpPr>
          <p:nvPr/>
        </p:nvSpPr>
        <p:spPr bwMode="auto">
          <a:xfrm flipH="1" flipV="1">
            <a:off x="2498400" y="1968655"/>
            <a:ext cx="1244160" cy="534277"/>
          </a:xfrm>
          <a:prstGeom prst="line">
            <a:avLst/>
          </a:prstGeom>
          <a:noFill/>
          <a:ln w="2232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 lIns="91430" tIns="45715" rIns="91430" bIns="45715"/>
          <a:lstStyle/>
          <a:p>
            <a:endParaRPr lang="es-ES"/>
          </a:p>
        </p:txBody>
      </p:sp>
      <p:pic>
        <p:nvPicPr>
          <p:cNvPr id="7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9520" y="1484764"/>
            <a:ext cx="1679575" cy="525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3" name="AutoShape 4"/>
          <p:cNvSpPr>
            <a:spLocks noChangeArrowheads="1"/>
          </p:cNvSpPr>
          <p:nvPr/>
        </p:nvSpPr>
        <p:spPr bwMode="auto">
          <a:xfrm>
            <a:off x="4572000" y="5010254"/>
            <a:ext cx="2971800" cy="762000"/>
          </a:xfrm>
          <a:prstGeom prst="wedgeRectCallout">
            <a:avLst>
              <a:gd name="adj1" fmla="val -21462"/>
              <a:gd name="adj2" fmla="val -316749"/>
            </a:avLst>
          </a:prstGeom>
          <a:solidFill>
            <a:srgbClr val="BBE0E3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89991" tIns="46795" rIns="89991" bIns="46795" anchor="ctr"/>
          <a:lstStyle/>
          <a:p>
            <a:pPr algn="ctr">
              <a:tabLst>
                <a:tab pos="0" algn="l"/>
                <a:tab pos="447628" algn="l"/>
                <a:tab pos="896845" algn="l"/>
                <a:tab pos="1346060" algn="l"/>
                <a:tab pos="1795277" algn="l"/>
                <a:tab pos="2244492" algn="l"/>
                <a:tab pos="2693709" algn="l"/>
                <a:tab pos="3142924" algn="l"/>
                <a:tab pos="3592140" algn="l"/>
                <a:tab pos="4041356" algn="l"/>
                <a:tab pos="4490572" algn="l"/>
                <a:tab pos="4939788" algn="l"/>
                <a:tab pos="5389004" algn="l"/>
                <a:tab pos="5838220" algn="l"/>
                <a:tab pos="6287436" algn="l"/>
                <a:tab pos="6736652" algn="l"/>
                <a:tab pos="7185868" algn="l"/>
                <a:tab pos="7635083" algn="l"/>
                <a:tab pos="8084300" algn="l"/>
                <a:tab pos="8533515" algn="l"/>
                <a:tab pos="8982732" algn="l"/>
              </a:tabLst>
            </a:pPr>
            <a:r>
              <a:rPr lang="es-MX" sz="2000" dirty="0">
                <a:solidFill>
                  <a:srgbClr val="000000"/>
                </a:solidFill>
                <a:latin typeface="Tahoma" pitchFamily="32" charset="0"/>
              </a:rPr>
              <a:t>Neurona Ganadora</a:t>
            </a:r>
          </a:p>
        </p:txBody>
      </p:sp>
      <p:sp>
        <p:nvSpPr>
          <p:cNvPr id="74" name="73 Título"/>
          <p:cNvSpPr>
            <a:spLocks noGrp="1"/>
          </p:cNvSpPr>
          <p:nvPr>
            <p:ph type="title"/>
          </p:nvPr>
        </p:nvSpPr>
        <p:spPr>
          <a:xfrm>
            <a:off x="456481" y="273630"/>
            <a:ext cx="8226720" cy="805044"/>
          </a:xfrm>
        </p:spPr>
        <p:txBody>
          <a:bodyPr/>
          <a:lstStyle/>
          <a:p>
            <a:r>
              <a:rPr lang="es-ES" dirty="0" smtClean="0"/>
              <a:t>Entrenamiento Competitivo</a:t>
            </a:r>
            <a:endParaRPr lang="es-ES" dirty="0"/>
          </a:p>
        </p:txBody>
      </p:sp>
      <p:sp>
        <p:nvSpPr>
          <p:cNvPr id="75" name="Line 38"/>
          <p:cNvSpPr>
            <a:spLocks noChangeShapeType="1"/>
          </p:cNvSpPr>
          <p:nvPr/>
        </p:nvSpPr>
        <p:spPr bwMode="auto">
          <a:xfrm flipV="1">
            <a:off x="1447800" y="2362200"/>
            <a:ext cx="349250" cy="215900"/>
          </a:xfrm>
          <a:prstGeom prst="line">
            <a:avLst/>
          </a:prstGeom>
          <a:noFill/>
          <a:ln w="15875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  <p:txBody>
          <a:bodyPr/>
          <a:lstStyle/>
          <a:p>
            <a:endParaRPr lang="es-ES" b="1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1319496" y="3390120"/>
            <a:ext cx="1370880" cy="430606"/>
            <a:chOff x="788" y="3152"/>
            <a:chExt cx="952" cy="299"/>
          </a:xfrm>
        </p:grpSpPr>
        <p:sp>
          <p:nvSpPr>
            <p:cNvPr id="10249" name="AutoShape 9"/>
            <p:cNvSpPr>
              <a:spLocks noChangeArrowheads="1"/>
            </p:cNvSpPr>
            <p:nvPr/>
          </p:nvSpPr>
          <p:spPr bwMode="auto">
            <a:xfrm>
              <a:off x="788" y="3152"/>
              <a:ext cx="953" cy="279"/>
            </a:xfrm>
            <a:prstGeom prst="chevron">
              <a:avLst>
                <a:gd name="adj" fmla="val 85394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00CC00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250" name="Text Box 10"/>
            <p:cNvSpPr txBox="1">
              <a:spLocks noChangeArrowheads="1"/>
            </p:cNvSpPr>
            <p:nvPr/>
          </p:nvSpPr>
          <p:spPr bwMode="auto">
            <a:xfrm>
              <a:off x="1196" y="3238"/>
              <a:ext cx="123" cy="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251" name="Text Box 11"/>
            <p:cNvSpPr txBox="1">
              <a:spLocks noChangeArrowheads="1"/>
            </p:cNvSpPr>
            <p:nvPr/>
          </p:nvSpPr>
          <p:spPr bwMode="auto">
            <a:xfrm>
              <a:off x="793" y="3398"/>
              <a:ext cx="122" cy="5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1556376" y="3422763"/>
            <a:ext cx="966240" cy="424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2452" rIns="81639" bIns="42452">
            <a:spAutoFit/>
          </a:bodyPr>
          <a:lstStyle/>
          <a:p>
            <a:pPr algn="ctr">
              <a:spcBef>
                <a:spcPts val="567"/>
              </a:spcBef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s-ES_tradnl" sz="1100" b="1" dirty="0">
                <a:solidFill>
                  <a:srgbClr val="000000"/>
                </a:solidFill>
              </a:rPr>
              <a:t> Tratamiento de fichas</a:t>
            </a:r>
          </a:p>
        </p:txBody>
      </p:sp>
      <p:grpSp>
        <p:nvGrpSpPr>
          <p:cNvPr id="4" name="Group 13"/>
          <p:cNvGrpSpPr>
            <a:grpSpLocks/>
          </p:cNvGrpSpPr>
          <p:nvPr/>
        </p:nvGrpSpPr>
        <p:grpSpPr bwMode="auto">
          <a:xfrm>
            <a:off x="2838697" y="4261416"/>
            <a:ext cx="1454400" cy="607744"/>
            <a:chOff x="1843" y="3757"/>
            <a:chExt cx="1010" cy="422"/>
          </a:xfrm>
        </p:grpSpPr>
        <p:grpSp>
          <p:nvGrpSpPr>
            <p:cNvPr id="5" name="Group 14"/>
            <p:cNvGrpSpPr>
              <a:grpSpLocks/>
            </p:cNvGrpSpPr>
            <p:nvPr/>
          </p:nvGrpSpPr>
          <p:grpSpPr bwMode="auto">
            <a:xfrm>
              <a:off x="1843" y="3787"/>
              <a:ext cx="1010" cy="392"/>
              <a:chOff x="1843" y="3787"/>
              <a:chExt cx="1010" cy="392"/>
            </a:xfrm>
          </p:grpSpPr>
          <p:sp>
            <p:nvSpPr>
              <p:cNvPr id="10255" name="AutoShape 15"/>
              <p:cNvSpPr>
                <a:spLocks noChangeArrowheads="1"/>
              </p:cNvSpPr>
              <p:nvPr/>
            </p:nvSpPr>
            <p:spPr bwMode="auto">
              <a:xfrm>
                <a:off x="1843" y="3787"/>
                <a:ext cx="1011" cy="365"/>
              </a:xfrm>
              <a:prstGeom prst="chevron">
                <a:avLst>
                  <a:gd name="adj" fmla="val 69247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FF00"/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 sz="1100"/>
              </a:p>
            </p:txBody>
          </p:sp>
          <p:sp>
            <p:nvSpPr>
              <p:cNvPr id="10256" name="Text Box 16"/>
              <p:cNvSpPr txBox="1">
                <a:spLocks noChangeArrowheads="1"/>
              </p:cNvSpPr>
              <p:nvPr/>
            </p:nvSpPr>
            <p:spPr bwMode="auto">
              <a:xfrm>
                <a:off x="2028" y="3907"/>
                <a:ext cx="122" cy="7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 sz="1100"/>
              </a:p>
            </p:txBody>
          </p:sp>
          <p:sp>
            <p:nvSpPr>
              <p:cNvPr id="10257" name="Text Box 17"/>
              <p:cNvSpPr txBox="1">
                <a:spLocks noChangeArrowheads="1"/>
              </p:cNvSpPr>
              <p:nvPr/>
            </p:nvSpPr>
            <p:spPr bwMode="auto">
              <a:xfrm>
                <a:off x="2095" y="4110"/>
                <a:ext cx="123" cy="7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 sz="1100"/>
              </a:p>
            </p:txBody>
          </p:sp>
        </p:grpSp>
        <p:sp>
          <p:nvSpPr>
            <p:cNvPr id="10258" name="Text Box 18"/>
            <p:cNvSpPr txBox="1">
              <a:spLocks noChangeArrowheads="1"/>
            </p:cNvSpPr>
            <p:nvPr/>
          </p:nvSpPr>
          <p:spPr bwMode="auto">
            <a:xfrm>
              <a:off x="2011" y="3757"/>
              <a:ext cx="742" cy="4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567"/>
                </a:spcBef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es-ES_tradnl" sz="1100" b="1" dirty="0">
                  <a:solidFill>
                    <a:srgbClr val="000000"/>
                  </a:solidFill>
                </a:rPr>
                <a:t>Aplicación de indicadores bibliométricos.</a:t>
              </a:r>
            </a:p>
          </p:txBody>
        </p:sp>
      </p:grp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4835977" y="2815500"/>
            <a:ext cx="1519200" cy="1293256"/>
            <a:chOff x="3230" y="2753"/>
            <a:chExt cx="1055" cy="898"/>
          </a:xfrm>
        </p:grpSpPr>
        <p:sp>
          <p:nvSpPr>
            <p:cNvPr id="10260" name="AutoShape 20"/>
            <p:cNvSpPr>
              <a:spLocks noChangeArrowheads="1"/>
            </p:cNvSpPr>
            <p:nvPr/>
          </p:nvSpPr>
          <p:spPr bwMode="auto">
            <a:xfrm>
              <a:off x="3230" y="2753"/>
              <a:ext cx="1056" cy="881"/>
            </a:xfrm>
            <a:prstGeom prst="chevron">
              <a:avLst>
                <a:gd name="adj" fmla="val 29966"/>
              </a:avLst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261" name="Text Box 21"/>
            <p:cNvSpPr txBox="1">
              <a:spLocks noChangeArrowheads="1"/>
            </p:cNvSpPr>
            <p:nvPr/>
          </p:nvSpPr>
          <p:spPr bwMode="auto">
            <a:xfrm>
              <a:off x="3422" y="2961"/>
              <a:ext cx="128" cy="16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262" name="Text Box 22"/>
            <p:cNvSpPr txBox="1">
              <a:spLocks noChangeArrowheads="1"/>
            </p:cNvSpPr>
            <p:nvPr/>
          </p:nvSpPr>
          <p:spPr bwMode="auto">
            <a:xfrm>
              <a:off x="3493" y="3482"/>
              <a:ext cx="129" cy="17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4463016" y="2965275"/>
            <a:ext cx="2448000" cy="401802"/>
            <a:chOff x="2971" y="2857"/>
            <a:chExt cx="1700" cy="279"/>
          </a:xfrm>
        </p:grpSpPr>
        <p:sp>
          <p:nvSpPr>
            <p:cNvPr id="10264" name="AutoShape 24"/>
            <p:cNvSpPr>
              <a:spLocks noChangeArrowheads="1"/>
            </p:cNvSpPr>
            <p:nvPr/>
          </p:nvSpPr>
          <p:spPr bwMode="auto">
            <a:xfrm>
              <a:off x="2971" y="2857"/>
              <a:ext cx="1701" cy="260"/>
            </a:xfrm>
            <a:prstGeom prst="chevron">
              <a:avLst>
                <a:gd name="adj" fmla="val 163558"/>
              </a:avLst>
            </a:prstGeom>
            <a:gradFill rotWithShape="0">
              <a:gsLst>
                <a:gs pos="0">
                  <a:srgbClr val="FFFFFF"/>
                </a:gs>
                <a:gs pos="100000">
                  <a:srgbClr val="3333CC"/>
                </a:gs>
              </a:gsLst>
              <a:lin ang="108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 sz="1100"/>
            </a:p>
          </p:txBody>
        </p:sp>
        <p:sp>
          <p:nvSpPr>
            <p:cNvPr id="10265" name="Text Box 25"/>
            <p:cNvSpPr txBox="1">
              <a:spLocks noChangeArrowheads="1"/>
            </p:cNvSpPr>
            <p:nvPr/>
          </p:nvSpPr>
          <p:spPr bwMode="auto">
            <a:xfrm>
              <a:off x="3346" y="2974"/>
              <a:ext cx="209" cy="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 sz="1100"/>
            </a:p>
          </p:txBody>
        </p:sp>
        <p:sp>
          <p:nvSpPr>
            <p:cNvPr id="10266" name="Text Box 26"/>
            <p:cNvSpPr txBox="1">
              <a:spLocks noChangeArrowheads="1"/>
            </p:cNvSpPr>
            <p:nvPr/>
          </p:nvSpPr>
          <p:spPr bwMode="auto">
            <a:xfrm>
              <a:off x="3303" y="3087"/>
              <a:ext cx="210" cy="5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ES" sz="1100"/>
            </a:p>
          </p:txBody>
        </p:sp>
      </p:grpSp>
      <p:sp>
        <p:nvSpPr>
          <p:cNvPr id="10267" name="Text Box 27"/>
          <p:cNvSpPr txBox="1">
            <a:spLocks noChangeArrowheads="1"/>
          </p:cNvSpPr>
          <p:nvPr/>
        </p:nvSpPr>
        <p:spPr bwMode="auto">
          <a:xfrm>
            <a:off x="4985376" y="2965563"/>
            <a:ext cx="1663200" cy="4242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2452" rIns="81639" bIns="42452">
            <a:spAutoFit/>
          </a:bodyPr>
          <a:lstStyle/>
          <a:p>
            <a:pPr algn="ctr">
              <a:spcBef>
                <a:spcPts val="567"/>
              </a:spcBef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s-ES_tradnl" sz="1100" b="1" dirty="0">
                <a:solidFill>
                  <a:srgbClr val="000000"/>
                </a:solidFill>
              </a:rPr>
              <a:t>Aplicación del algoritmo SOM</a:t>
            </a:r>
          </a:p>
        </p:txBody>
      </p:sp>
      <p:grpSp>
        <p:nvGrpSpPr>
          <p:cNvPr id="8" name="Group 28"/>
          <p:cNvGrpSpPr>
            <a:grpSpLocks/>
          </p:cNvGrpSpPr>
          <p:nvPr/>
        </p:nvGrpSpPr>
        <p:grpSpPr bwMode="auto">
          <a:xfrm>
            <a:off x="2199336" y="2356090"/>
            <a:ext cx="1418400" cy="601983"/>
            <a:chOff x="545" y="2111"/>
            <a:chExt cx="985" cy="418"/>
          </a:xfrm>
        </p:grpSpPr>
        <p:grpSp>
          <p:nvGrpSpPr>
            <p:cNvPr id="9" name="Group 29"/>
            <p:cNvGrpSpPr>
              <a:grpSpLocks/>
            </p:cNvGrpSpPr>
            <p:nvPr/>
          </p:nvGrpSpPr>
          <p:grpSpPr bwMode="auto">
            <a:xfrm>
              <a:off x="545" y="2154"/>
              <a:ext cx="985" cy="363"/>
              <a:chOff x="545" y="2154"/>
              <a:chExt cx="985" cy="363"/>
            </a:xfrm>
          </p:grpSpPr>
          <p:sp>
            <p:nvSpPr>
              <p:cNvPr id="10270" name="AutoShape 30"/>
              <p:cNvSpPr>
                <a:spLocks noChangeArrowheads="1"/>
              </p:cNvSpPr>
              <p:nvPr/>
            </p:nvSpPr>
            <p:spPr bwMode="auto">
              <a:xfrm>
                <a:off x="545" y="2154"/>
                <a:ext cx="985" cy="341"/>
              </a:xfrm>
              <a:prstGeom prst="chevron">
                <a:avLst>
                  <a:gd name="adj" fmla="val 72214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 sz="1100"/>
              </a:p>
            </p:txBody>
          </p:sp>
          <p:sp>
            <p:nvSpPr>
              <p:cNvPr id="10271" name="Text Box 31"/>
              <p:cNvSpPr txBox="1">
                <a:spLocks noChangeArrowheads="1"/>
              </p:cNvSpPr>
              <p:nvPr/>
            </p:nvSpPr>
            <p:spPr bwMode="auto">
              <a:xfrm>
                <a:off x="777" y="2318"/>
                <a:ext cx="122" cy="65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 sz="1100"/>
              </a:p>
            </p:txBody>
          </p:sp>
          <p:sp>
            <p:nvSpPr>
              <p:cNvPr id="10272" name="Text Box 32"/>
              <p:cNvSpPr txBox="1">
                <a:spLocks noChangeArrowheads="1"/>
              </p:cNvSpPr>
              <p:nvPr/>
            </p:nvSpPr>
            <p:spPr bwMode="auto">
              <a:xfrm>
                <a:off x="763" y="2451"/>
                <a:ext cx="122" cy="6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 sz="1100"/>
              </a:p>
            </p:txBody>
          </p:sp>
        </p:grpSp>
        <p:sp>
          <p:nvSpPr>
            <p:cNvPr id="10273" name="Text Box 33"/>
            <p:cNvSpPr txBox="1">
              <a:spLocks noChangeArrowheads="1"/>
            </p:cNvSpPr>
            <p:nvPr/>
          </p:nvSpPr>
          <p:spPr bwMode="auto">
            <a:xfrm>
              <a:off x="681" y="2111"/>
              <a:ext cx="776" cy="4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567"/>
                </a:spcBef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es-ES_tradnl" sz="1100" b="1" dirty="0">
                  <a:solidFill>
                    <a:srgbClr val="000000"/>
                  </a:solidFill>
                </a:rPr>
                <a:t>Selección de un conjunto de fichas.</a:t>
              </a:r>
            </a:p>
          </p:txBody>
        </p:sp>
      </p:grpSp>
      <p:graphicFrame>
        <p:nvGraphicFramePr>
          <p:cNvPr id="10274" name="Object 34"/>
          <p:cNvGraphicFramePr>
            <a:graphicFrameLocks noChangeAspect="1"/>
          </p:cNvGraphicFramePr>
          <p:nvPr/>
        </p:nvGraphicFramePr>
        <p:xfrm>
          <a:off x="1719816" y="2523149"/>
          <a:ext cx="612000" cy="378760"/>
        </p:xfrm>
        <a:graphic>
          <a:graphicData uri="http://schemas.openxmlformats.org/presentationml/2006/ole">
            <p:oleObj spid="_x0000_s11266" r:id="rId4" imgW="579293" imgH="517986" progId="PBrush">
              <p:embed/>
            </p:oleObj>
          </a:graphicData>
        </a:graphic>
      </p:graphicFrame>
      <p:pic>
        <p:nvPicPr>
          <p:cNvPr id="10275" name="Picture 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22376" y="3535576"/>
            <a:ext cx="799200" cy="8021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76" name="Picture 3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92777" y="3693992"/>
            <a:ext cx="519840" cy="53429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77" name="Picture 3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46376" y="3663748"/>
            <a:ext cx="653760" cy="55877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10278" name="AutoShape 38"/>
          <p:cNvCxnSpPr>
            <a:cxnSpLocks noChangeShapeType="1"/>
          </p:cNvCxnSpPr>
          <p:nvPr/>
        </p:nvCxnSpPr>
        <p:spPr bwMode="auto">
          <a:xfrm flipH="1">
            <a:off x="887497" y="1153565"/>
            <a:ext cx="2757600" cy="1335020"/>
          </a:xfrm>
          <a:prstGeom prst="curved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0279" name="AutoShape 39"/>
          <p:cNvCxnSpPr>
            <a:cxnSpLocks noChangeShapeType="1"/>
          </p:cNvCxnSpPr>
          <p:nvPr/>
        </p:nvCxnSpPr>
        <p:spPr bwMode="auto">
          <a:xfrm>
            <a:off x="2026536" y="2900469"/>
            <a:ext cx="846720" cy="763280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0280" name="AutoShape 40"/>
          <p:cNvCxnSpPr>
            <a:cxnSpLocks noChangeShapeType="1"/>
          </p:cNvCxnSpPr>
          <p:nvPr/>
        </p:nvCxnSpPr>
        <p:spPr bwMode="auto">
          <a:xfrm flipV="1">
            <a:off x="3200137" y="3937377"/>
            <a:ext cx="822240" cy="5761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0281" name="AutoShape 41"/>
          <p:cNvCxnSpPr>
            <a:cxnSpLocks noChangeShapeType="1"/>
          </p:cNvCxnSpPr>
          <p:nvPr/>
        </p:nvCxnSpPr>
        <p:spPr bwMode="auto">
          <a:xfrm>
            <a:off x="4821576" y="3937377"/>
            <a:ext cx="871200" cy="24483"/>
          </a:xfrm>
          <a:prstGeom prst="straightConnector1">
            <a:avLst/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641257" y="2488586"/>
            <a:ext cx="492480" cy="1385425"/>
            <a:chOff x="317" y="2526"/>
            <a:chExt cx="342" cy="962"/>
          </a:xfrm>
        </p:grpSpPr>
        <p:pic>
          <p:nvPicPr>
            <p:cNvPr id="10283" name="Picture 4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7" y="2939"/>
              <a:ext cx="343" cy="20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84" name="Picture 4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7" y="3288"/>
              <a:ext cx="343" cy="2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0285" name="Picture 45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7" y="2526"/>
              <a:ext cx="343" cy="199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grpSp>
        <p:nvGrpSpPr>
          <p:cNvPr id="11" name="Group 46"/>
          <p:cNvGrpSpPr>
            <a:grpSpLocks/>
          </p:cNvGrpSpPr>
          <p:nvPr/>
        </p:nvGrpSpPr>
        <p:grpSpPr bwMode="auto">
          <a:xfrm>
            <a:off x="888936" y="2488585"/>
            <a:ext cx="829440" cy="1383986"/>
            <a:chOff x="489" y="2526"/>
            <a:chExt cx="576" cy="961"/>
          </a:xfrm>
        </p:grpSpPr>
        <p:cxnSp>
          <p:nvCxnSpPr>
            <p:cNvPr id="10287" name="AutoShape 47"/>
            <p:cNvCxnSpPr>
              <a:cxnSpLocks noChangeShapeType="1"/>
              <a:stCxn id="0" idx="3"/>
            </p:cNvCxnSpPr>
            <p:nvPr/>
          </p:nvCxnSpPr>
          <p:spPr bwMode="auto">
            <a:xfrm flipV="1">
              <a:off x="660" y="2681"/>
              <a:ext cx="406" cy="326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10288" name="AutoShape 48"/>
            <p:cNvCxnSpPr>
              <a:cxnSpLocks noChangeShapeType="1"/>
              <a:stCxn id="0" idx="2"/>
            </p:cNvCxnSpPr>
            <p:nvPr/>
          </p:nvCxnSpPr>
          <p:spPr bwMode="auto">
            <a:xfrm flipV="1">
              <a:off x="489" y="2681"/>
              <a:ext cx="578" cy="807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</p:cxnSp>
        <p:cxnSp>
          <p:nvCxnSpPr>
            <p:cNvPr id="10289" name="AutoShape 49"/>
            <p:cNvCxnSpPr>
              <a:cxnSpLocks noChangeShapeType="1"/>
              <a:stCxn id="0" idx="0"/>
            </p:cNvCxnSpPr>
            <p:nvPr/>
          </p:nvCxnSpPr>
          <p:spPr bwMode="auto">
            <a:xfrm>
              <a:off x="489" y="2526"/>
              <a:ext cx="578" cy="155"/>
            </a:xfrm>
            <a:prstGeom prst="straightConnector1">
              <a:avLst/>
            </a:prstGeom>
            <a:noFill/>
            <a:ln w="9360">
              <a:solidFill>
                <a:srgbClr val="000000"/>
              </a:solidFill>
              <a:miter lim="800000"/>
              <a:headEnd/>
              <a:tailEnd type="triangle" w="med" len="med"/>
            </a:ln>
            <a:effectLst/>
          </p:spPr>
        </p:cxnSp>
      </p:grpSp>
      <p:pic>
        <p:nvPicPr>
          <p:cNvPr id="10290" name="Picture 5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10376" y="1941328"/>
            <a:ext cx="1666080" cy="17440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10291" name="AutoShape 51"/>
          <p:cNvCxnSpPr>
            <a:cxnSpLocks noChangeShapeType="1"/>
          </p:cNvCxnSpPr>
          <p:nvPr/>
        </p:nvCxnSpPr>
        <p:spPr bwMode="auto">
          <a:xfrm flipH="1" flipV="1">
            <a:off x="6977257" y="794967"/>
            <a:ext cx="865440" cy="1146360"/>
          </a:xfrm>
          <a:prstGeom prst="curved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pic>
        <p:nvPicPr>
          <p:cNvPr id="10292" name="Picture 5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35977" y="156980"/>
            <a:ext cx="1143360" cy="12730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93" name="Picture 5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702856" y="156980"/>
            <a:ext cx="1241280" cy="12730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0294" name="Picture 5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46536" y="321158"/>
            <a:ext cx="1343520" cy="166481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cxnSp>
        <p:nvCxnSpPr>
          <p:cNvPr id="10295" name="AutoShape 55"/>
          <p:cNvCxnSpPr>
            <a:cxnSpLocks noChangeShapeType="1"/>
          </p:cNvCxnSpPr>
          <p:nvPr/>
        </p:nvCxnSpPr>
        <p:spPr bwMode="auto">
          <a:xfrm flipV="1">
            <a:off x="6211177" y="3683910"/>
            <a:ext cx="1631520" cy="276509"/>
          </a:xfrm>
          <a:prstGeom prst="curved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0296" name="Text Box 56"/>
          <p:cNvSpPr txBox="1">
            <a:spLocks noChangeArrowheads="1"/>
          </p:cNvSpPr>
          <p:nvPr/>
        </p:nvSpPr>
        <p:spPr bwMode="auto">
          <a:xfrm>
            <a:off x="7347576" y="3879963"/>
            <a:ext cx="1143360" cy="3917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s-MX" sz="1400" dirty="0">
                <a:solidFill>
                  <a:srgbClr val="000000"/>
                </a:solidFill>
              </a:rPr>
              <a:t>Visualización de Información</a:t>
            </a:r>
          </a:p>
        </p:txBody>
      </p:sp>
      <p:sp>
        <p:nvSpPr>
          <p:cNvPr id="10297" name="Text Box 57"/>
          <p:cNvSpPr txBox="1">
            <a:spLocks noChangeArrowheads="1"/>
          </p:cNvSpPr>
          <p:nvPr/>
        </p:nvSpPr>
        <p:spPr bwMode="auto">
          <a:xfrm>
            <a:off x="6944136" y="517018"/>
            <a:ext cx="1143360" cy="23618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81639" tIns="40820" rIns="81639" bIns="40820"/>
          <a:lstStyle/>
          <a:p>
            <a:pPr algn="ctr"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s-MX" sz="1200" dirty="0">
                <a:solidFill>
                  <a:srgbClr val="000000"/>
                </a:solidFill>
              </a:rPr>
              <a:t>Análisis Visual</a:t>
            </a:r>
          </a:p>
        </p:txBody>
      </p:sp>
      <p:cxnSp>
        <p:nvCxnSpPr>
          <p:cNvPr id="10298" name="AutoShape 58"/>
          <p:cNvCxnSpPr>
            <a:cxnSpLocks noChangeShapeType="1"/>
          </p:cNvCxnSpPr>
          <p:nvPr/>
        </p:nvCxnSpPr>
        <p:spPr bwMode="auto">
          <a:xfrm flipV="1">
            <a:off x="4988617" y="794967"/>
            <a:ext cx="747360" cy="358598"/>
          </a:xfrm>
          <a:prstGeom prst="curved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headEnd type="triangle" w="med" len="med"/>
            <a:tailEnd type="triangle" w="med" len="med"/>
          </a:ln>
          <a:effectLst/>
        </p:spPr>
      </p:cxnSp>
      <p:pic>
        <p:nvPicPr>
          <p:cNvPr id="10299" name="Picture 59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35977" y="156980"/>
            <a:ext cx="1241280" cy="127309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grpSp>
        <p:nvGrpSpPr>
          <p:cNvPr id="12" name="Group 60"/>
          <p:cNvGrpSpPr>
            <a:grpSpLocks/>
          </p:cNvGrpSpPr>
          <p:nvPr/>
        </p:nvGrpSpPr>
        <p:grpSpPr bwMode="auto">
          <a:xfrm>
            <a:off x="184776" y="2812622"/>
            <a:ext cx="1264320" cy="601983"/>
            <a:chOff x="0" y="2751"/>
            <a:chExt cx="878" cy="418"/>
          </a:xfrm>
        </p:grpSpPr>
        <p:grpSp>
          <p:nvGrpSpPr>
            <p:cNvPr id="13" name="Group 61"/>
            <p:cNvGrpSpPr>
              <a:grpSpLocks/>
            </p:cNvGrpSpPr>
            <p:nvPr/>
          </p:nvGrpSpPr>
          <p:grpSpPr bwMode="auto">
            <a:xfrm>
              <a:off x="0" y="2789"/>
              <a:ext cx="878" cy="347"/>
              <a:chOff x="0" y="2789"/>
              <a:chExt cx="878" cy="347"/>
            </a:xfrm>
          </p:grpSpPr>
          <p:sp>
            <p:nvSpPr>
              <p:cNvPr id="10302" name="AutoShape 62"/>
              <p:cNvSpPr>
                <a:spLocks noChangeArrowheads="1"/>
              </p:cNvSpPr>
              <p:nvPr/>
            </p:nvSpPr>
            <p:spPr bwMode="auto">
              <a:xfrm>
                <a:off x="0" y="2789"/>
                <a:ext cx="879" cy="323"/>
              </a:xfrm>
              <a:prstGeom prst="chevron">
                <a:avLst>
                  <a:gd name="adj" fmla="val 68034"/>
                </a:avLst>
              </a:prstGeom>
              <a:gradFill rotWithShape="0">
                <a:gsLst>
                  <a:gs pos="0">
                    <a:srgbClr val="FFFFFF"/>
                  </a:gs>
                  <a:gs pos="100000">
                    <a:srgbClr val="3333CC"/>
                  </a:gs>
                </a:gsLst>
                <a:lin ang="108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 sz="1100"/>
              </a:p>
            </p:txBody>
          </p:sp>
          <p:sp>
            <p:nvSpPr>
              <p:cNvPr id="10303" name="Text Box 63"/>
              <p:cNvSpPr txBox="1">
                <a:spLocks noChangeArrowheads="1"/>
              </p:cNvSpPr>
              <p:nvPr/>
            </p:nvSpPr>
            <p:spPr bwMode="auto">
              <a:xfrm>
                <a:off x="191" y="2935"/>
                <a:ext cx="122" cy="6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 sz="1100"/>
              </a:p>
            </p:txBody>
          </p:sp>
          <p:sp>
            <p:nvSpPr>
              <p:cNvPr id="10304" name="Text Box 64"/>
              <p:cNvSpPr txBox="1">
                <a:spLocks noChangeArrowheads="1"/>
              </p:cNvSpPr>
              <p:nvPr/>
            </p:nvSpPr>
            <p:spPr bwMode="auto">
              <a:xfrm>
                <a:off x="170" y="3075"/>
                <a:ext cx="122" cy="6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ES" sz="1100"/>
              </a:p>
            </p:txBody>
          </p:sp>
        </p:grpSp>
        <p:sp>
          <p:nvSpPr>
            <p:cNvPr id="10305" name="Text Box 65"/>
            <p:cNvSpPr txBox="1">
              <a:spLocks noChangeArrowheads="1"/>
            </p:cNvSpPr>
            <p:nvPr/>
          </p:nvSpPr>
          <p:spPr bwMode="auto">
            <a:xfrm>
              <a:off x="0" y="2751"/>
              <a:ext cx="777" cy="41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6800" rIns="90000" bIns="46800">
              <a:spAutoFit/>
            </a:bodyPr>
            <a:lstStyle/>
            <a:p>
              <a:pPr algn="ctr">
                <a:spcBef>
                  <a:spcPts val="567"/>
                </a:spcBef>
                <a:tabLst>
                  <a:tab pos="0" algn="l"/>
                  <a:tab pos="406086" algn="l"/>
                  <a:tab pos="813612" algn="l"/>
                  <a:tab pos="1221138" algn="l"/>
                  <a:tab pos="1628664" algn="l"/>
                  <a:tab pos="2036190" algn="l"/>
                  <a:tab pos="2443717" algn="l"/>
                  <a:tab pos="2851242" algn="l"/>
                  <a:tab pos="3258769" algn="l"/>
                  <a:tab pos="3666294" algn="l"/>
                  <a:tab pos="4073821" algn="l"/>
                  <a:tab pos="4481346" algn="l"/>
                  <a:tab pos="4888873" algn="l"/>
                  <a:tab pos="5296398" algn="l"/>
                  <a:tab pos="5703925" algn="l"/>
                  <a:tab pos="6111450" algn="l"/>
                  <a:tab pos="6518977" algn="l"/>
                  <a:tab pos="6926502" algn="l"/>
                  <a:tab pos="7334029" algn="l"/>
                  <a:tab pos="7741554" algn="l"/>
                  <a:tab pos="8149081" algn="l"/>
                </a:tabLst>
              </a:pPr>
              <a:r>
                <a:rPr lang="es-ES_tradnl" sz="1100" b="1" dirty="0">
                  <a:solidFill>
                    <a:srgbClr val="000000"/>
                  </a:solidFill>
                </a:rPr>
                <a:t>Bases de Datos de Referencias Bibliográficas</a:t>
              </a:r>
            </a:p>
          </p:txBody>
        </p:sp>
      </p:grpSp>
      <p:sp>
        <p:nvSpPr>
          <p:cNvPr id="10306" name="Text Box 66"/>
          <p:cNvSpPr txBox="1">
            <a:spLocks noChangeArrowheads="1"/>
          </p:cNvSpPr>
          <p:nvPr/>
        </p:nvSpPr>
        <p:spPr bwMode="auto">
          <a:xfrm>
            <a:off x="3371040" y="7589597"/>
            <a:ext cx="167040" cy="221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s-ES"/>
          </a:p>
        </p:txBody>
      </p:sp>
      <p:sp>
        <p:nvSpPr>
          <p:cNvPr id="10307" name="Text Box 67"/>
          <p:cNvSpPr txBox="1">
            <a:spLocks noChangeArrowheads="1"/>
          </p:cNvSpPr>
          <p:nvPr/>
        </p:nvSpPr>
        <p:spPr bwMode="auto">
          <a:xfrm>
            <a:off x="3342240" y="8105172"/>
            <a:ext cx="167040" cy="221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s-ES"/>
          </a:p>
        </p:txBody>
      </p:sp>
      <p:sp>
        <p:nvSpPr>
          <p:cNvPr id="10308" name="Text Box 68"/>
          <p:cNvSpPr txBox="1">
            <a:spLocks noChangeArrowheads="1"/>
          </p:cNvSpPr>
          <p:nvPr/>
        </p:nvSpPr>
        <p:spPr bwMode="auto">
          <a:xfrm>
            <a:off x="5711040" y="7419659"/>
            <a:ext cx="167040" cy="22322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s-ES"/>
          </a:p>
        </p:txBody>
      </p:sp>
      <p:sp>
        <p:nvSpPr>
          <p:cNvPr id="10309" name="Text Box 69"/>
          <p:cNvSpPr txBox="1">
            <a:spLocks noChangeArrowheads="1"/>
          </p:cNvSpPr>
          <p:nvPr/>
        </p:nvSpPr>
        <p:spPr bwMode="auto">
          <a:xfrm>
            <a:off x="6361920" y="7445582"/>
            <a:ext cx="167040" cy="25058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s-ES"/>
          </a:p>
        </p:txBody>
      </p:sp>
      <p:sp>
        <p:nvSpPr>
          <p:cNvPr id="10310" name="Text Box 70"/>
          <p:cNvSpPr txBox="1">
            <a:spLocks noChangeArrowheads="1"/>
          </p:cNvSpPr>
          <p:nvPr/>
        </p:nvSpPr>
        <p:spPr bwMode="auto">
          <a:xfrm>
            <a:off x="6459840" y="8106612"/>
            <a:ext cx="168480" cy="221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s-ES"/>
          </a:p>
        </p:txBody>
      </p:sp>
      <p:sp>
        <p:nvSpPr>
          <p:cNvPr id="10311" name="Text Box 71"/>
          <p:cNvSpPr txBox="1">
            <a:spLocks noChangeArrowheads="1"/>
          </p:cNvSpPr>
          <p:nvPr/>
        </p:nvSpPr>
        <p:spPr bwMode="auto">
          <a:xfrm>
            <a:off x="7443360" y="7334691"/>
            <a:ext cx="178560" cy="221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s-ES"/>
          </a:p>
        </p:txBody>
      </p:sp>
      <p:sp>
        <p:nvSpPr>
          <p:cNvPr id="10312" name="Text Box 72"/>
          <p:cNvSpPr txBox="1">
            <a:spLocks noChangeArrowheads="1"/>
          </p:cNvSpPr>
          <p:nvPr/>
        </p:nvSpPr>
        <p:spPr bwMode="auto">
          <a:xfrm>
            <a:off x="7489440" y="8106612"/>
            <a:ext cx="167040" cy="221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s-ES"/>
          </a:p>
        </p:txBody>
      </p:sp>
      <p:sp>
        <p:nvSpPr>
          <p:cNvPr id="10313" name="Text Box 73"/>
          <p:cNvSpPr txBox="1">
            <a:spLocks noChangeArrowheads="1"/>
          </p:cNvSpPr>
          <p:nvPr/>
        </p:nvSpPr>
        <p:spPr bwMode="auto">
          <a:xfrm>
            <a:off x="7542720" y="8036044"/>
            <a:ext cx="180000" cy="221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s-ES"/>
          </a:p>
        </p:txBody>
      </p:sp>
      <p:sp>
        <p:nvSpPr>
          <p:cNvPr id="10314" name="Text Box 74"/>
          <p:cNvSpPr txBox="1">
            <a:spLocks noChangeArrowheads="1"/>
          </p:cNvSpPr>
          <p:nvPr/>
        </p:nvSpPr>
        <p:spPr bwMode="auto">
          <a:xfrm>
            <a:off x="7526880" y="7592477"/>
            <a:ext cx="167040" cy="2203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s-ES"/>
          </a:p>
        </p:txBody>
      </p:sp>
      <p:sp>
        <p:nvSpPr>
          <p:cNvPr id="10315" name="Text Box 75"/>
          <p:cNvSpPr txBox="1">
            <a:spLocks noChangeArrowheads="1"/>
          </p:cNvSpPr>
          <p:nvPr/>
        </p:nvSpPr>
        <p:spPr bwMode="auto">
          <a:xfrm>
            <a:off x="5113440" y="8102290"/>
            <a:ext cx="167040" cy="22034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s-ES"/>
          </a:p>
        </p:txBody>
      </p:sp>
      <p:sp>
        <p:nvSpPr>
          <p:cNvPr id="10316" name="Text Box 76"/>
          <p:cNvSpPr txBox="1">
            <a:spLocks noChangeArrowheads="1"/>
          </p:cNvSpPr>
          <p:nvPr/>
        </p:nvSpPr>
        <p:spPr bwMode="auto">
          <a:xfrm>
            <a:off x="4361760" y="7625601"/>
            <a:ext cx="167040" cy="22322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s-ES"/>
          </a:p>
        </p:txBody>
      </p:sp>
      <p:sp>
        <p:nvSpPr>
          <p:cNvPr id="10317" name="Text Box 77"/>
          <p:cNvSpPr txBox="1">
            <a:spLocks noChangeArrowheads="1"/>
          </p:cNvSpPr>
          <p:nvPr/>
        </p:nvSpPr>
        <p:spPr bwMode="auto">
          <a:xfrm>
            <a:off x="4343040" y="8090770"/>
            <a:ext cx="167040" cy="22178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82945" tIns="41473" rIns="82945" bIns="41473" anchor="ctr"/>
          <a:lstStyle/>
          <a:p>
            <a:endParaRPr lang="es-ES"/>
          </a:p>
        </p:txBody>
      </p:sp>
      <p:sp>
        <p:nvSpPr>
          <p:cNvPr id="79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683568" y="5445224"/>
            <a:ext cx="7771680" cy="1143480"/>
          </a:xfrm>
          <a:ln/>
        </p:spPr>
        <p:txBody>
          <a:bodyPr lIns="81639" tIns="42452" rIns="81639" bIns="42452"/>
          <a:lstStyle/>
          <a:p>
            <a:pPr>
              <a:tabLst>
                <a:tab pos="0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es-MX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ViBlioSOM: </a:t>
            </a:r>
            <a:r>
              <a:rPr lang="es-MX" sz="2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Visualización </a:t>
            </a:r>
            <a:r>
              <a:rPr lang="es-MX" sz="25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Bibliométrica con el </a:t>
            </a:r>
            <a:r>
              <a:rPr lang="es-MX" sz="25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SOM</a:t>
            </a:r>
            <a:endParaRPr lang="es-MX" sz="25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Tuberculosis vaccines</a:t>
            </a:r>
            <a:br>
              <a:rPr lang="en-US" dirty="0" smtClean="0"/>
            </a:br>
            <a:r>
              <a:rPr lang="en-US" sz="2700" dirty="0" smtClean="0"/>
              <a:t>Chapter 22</a:t>
            </a:r>
            <a:endParaRPr lang="en-US" sz="2700" dirty="0"/>
          </a:p>
        </p:txBody>
      </p:sp>
      <p:sp>
        <p:nvSpPr>
          <p:cNvPr id="3" name="2 Rectángulo"/>
          <p:cNvSpPr/>
          <p:nvPr/>
        </p:nvSpPr>
        <p:spPr>
          <a:xfrm>
            <a:off x="381000" y="3505200"/>
            <a:ext cx="8153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 smtClean="0"/>
              <a:t>Norazmi</a:t>
            </a:r>
            <a:r>
              <a:rPr lang="en-US" dirty="0" smtClean="0"/>
              <a:t>, MN., Acosta, A.; Sarmiento, M. (</a:t>
            </a:r>
            <a:r>
              <a:rPr lang="en-US" dirty="0" err="1" smtClean="0"/>
              <a:t>eds</a:t>
            </a:r>
            <a:r>
              <a:rPr lang="en-US" dirty="0" smtClean="0"/>
              <a:t>).. </a:t>
            </a:r>
          </a:p>
          <a:p>
            <a:pPr algn="ctr"/>
            <a:r>
              <a:rPr lang="en-US" sz="2400" dirty="0" smtClean="0"/>
              <a:t>Oxford Press</a:t>
            </a:r>
            <a:endParaRPr lang="en-US" dirty="0"/>
          </a:p>
        </p:txBody>
      </p:sp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685800" y="1268596"/>
            <a:ext cx="7620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n-US" sz="2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Bioinformetric</a:t>
            </a: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Studies on Tuberculosis Vaccines Research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Maria</a:t>
            </a:r>
            <a:r>
              <a:rPr kumimoji="0" lang="es-E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Victoria Guzmán-Sánchez, Humberto Carrillo-Calvet, José L. Jiménez-Andrade,</a:t>
            </a:r>
            <a:r>
              <a:rPr kumimoji="0" lang="es-ES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r>
              <a:rPr kumimoji="0" lang="es-MX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and Elio A. Villaseñor-García. </a:t>
            </a: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0"/>
            <a:ext cx="7380312" cy="6722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44824"/>
            <a:ext cx="7543800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14313"/>
            <a:ext cx="548640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628800"/>
            <a:ext cx="7353492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0"/>
            <a:ext cx="631342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r>
              <a:rPr lang="es-MX" dirty="0" smtClean="0"/>
              <a:t>Omnipresencia de la computadora</a:t>
            </a:r>
          </a:p>
          <a:p>
            <a:r>
              <a:rPr lang="es-MX" dirty="0" smtClean="0"/>
              <a:t>Discos duros económicos (no borramos archivos)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Aplicación del SOM en el Análisis de Trayectorias Escolares</a:t>
            </a:r>
            <a:endParaRPr lang="es-ES" dirty="0"/>
          </a:p>
        </p:txBody>
      </p:sp>
      <p:sp>
        <p:nvSpPr>
          <p:cNvPr id="5" name="4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sz="4000" b="1" dirty="0" smtClean="0"/>
              <a:t>Estudio de Género</a:t>
            </a:r>
            <a:endParaRPr lang="es-ES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304800"/>
            <a:ext cx="8231187" cy="908050"/>
          </a:xfrm>
        </p:spPr>
        <p:txBody>
          <a:bodyPr lIns="89991" tIns="46795" rIns="89991" bIns="46795" anchor="ctr"/>
          <a:lstStyle/>
          <a:p>
            <a:pPr defTabSz="449217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s-MX" dirty="0" smtClean="0">
                <a:latin typeface="Tahoma" pitchFamily="34" charset="0"/>
                <a:cs typeface="Tahoma" pitchFamily="34" charset="0"/>
              </a:rPr>
              <a:t>Datos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31188" cy="4532313"/>
          </a:xfrm>
        </p:spPr>
        <p:txBody>
          <a:bodyPr lIns="89991" tIns="46795" rIns="89991" bIns="46795">
            <a:normAutofit lnSpcReduction="10000"/>
          </a:bodyPr>
          <a:lstStyle/>
          <a:p>
            <a:pPr marL="341277" indent="-341277" defTabSz="449217">
              <a:lnSpc>
                <a:spcPct val="150000"/>
              </a:lnSpc>
              <a:spcBef>
                <a:spcPts val="500"/>
              </a:spcBef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s-MX" sz="2800" dirty="0" smtClean="0">
                <a:latin typeface="Tahoma" pitchFamily="34" charset="0"/>
                <a:cs typeface="Tahoma" pitchFamily="34" charset="0"/>
              </a:rPr>
              <a:t>Se consideraron &gt;48,000 registros escolares (historiales académicos y los cuestionarios de ingreso)  de alumnos de licenciatura en CU, de las cohortes de ingreso de </a:t>
            </a:r>
            <a:r>
              <a:rPr lang="es-MX" sz="2800" b="1" dirty="0" smtClean="0">
                <a:latin typeface="Tahoma" pitchFamily="34" charset="0"/>
                <a:cs typeface="Tahoma" pitchFamily="34" charset="0"/>
              </a:rPr>
              <a:t>1992</a:t>
            </a:r>
            <a:r>
              <a:rPr lang="es-MX" sz="2800" dirty="0" smtClean="0">
                <a:latin typeface="Tahoma" pitchFamily="34" charset="0"/>
                <a:cs typeface="Tahoma" pitchFamily="34" charset="0"/>
              </a:rPr>
              <a:t> a </a:t>
            </a:r>
            <a:r>
              <a:rPr lang="es-MX" sz="2800" b="1" dirty="0" smtClean="0">
                <a:latin typeface="Tahoma" pitchFamily="34" charset="0"/>
                <a:cs typeface="Tahoma" pitchFamily="34" charset="0"/>
              </a:rPr>
              <a:t>1996</a:t>
            </a:r>
            <a:r>
              <a:rPr lang="es-MX" sz="28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marL="341277" indent="-341277" defTabSz="449217">
              <a:lnSpc>
                <a:spcPct val="150000"/>
              </a:lnSpc>
              <a:spcBef>
                <a:spcPts val="500"/>
              </a:spcBef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s-MX" sz="2800" dirty="0" smtClean="0">
                <a:latin typeface="Tahoma" pitchFamily="34" charset="0"/>
                <a:cs typeface="Tahoma" pitchFamily="34" charset="0"/>
              </a:rPr>
              <a:t>Se hizo el seguimiento de cada una de estas cinco cohortes por un lapso de </a:t>
            </a:r>
            <a:r>
              <a:rPr lang="es-MX" sz="2800" b="1" dirty="0" smtClean="0">
                <a:latin typeface="Tahoma" pitchFamily="34" charset="0"/>
                <a:cs typeface="Tahoma" pitchFamily="34" charset="0"/>
              </a:rPr>
              <a:t>20 semestres</a:t>
            </a:r>
            <a:r>
              <a:rPr lang="es-MX" sz="2800" dirty="0" smtClean="0">
                <a:latin typeface="Tahoma" pitchFamily="34" charset="0"/>
                <a:cs typeface="Tahoma" pitchFamily="34" charset="0"/>
              </a:rPr>
              <a:t>.</a:t>
            </a:r>
          </a:p>
          <a:p>
            <a:pPr marL="341277" indent="-341277" defTabSz="449217">
              <a:lnSpc>
                <a:spcPct val="150000"/>
              </a:lnSpc>
              <a:spcBef>
                <a:spcPts val="500"/>
              </a:spcBef>
              <a:buNone/>
              <a:tabLst>
                <a:tab pos="911130" algn="l"/>
                <a:tab pos="1825435" algn="l"/>
                <a:tab pos="2739741" algn="l"/>
                <a:tab pos="3654046" algn="l"/>
                <a:tab pos="4568352" algn="l"/>
                <a:tab pos="5482657" algn="l"/>
                <a:tab pos="6396962" algn="l"/>
                <a:tab pos="7311267" algn="l"/>
                <a:tab pos="8225572" algn="l"/>
                <a:tab pos="9139877" algn="l"/>
                <a:tab pos="10054183" algn="l"/>
              </a:tabLst>
            </a:pPr>
            <a:r>
              <a:rPr lang="es-MX" sz="2800" dirty="0" smtClean="0">
                <a:latin typeface="Tahoma" pitchFamily="34" charset="0"/>
                <a:cs typeface="Tahoma" pitchFamily="34" charset="0"/>
              </a:rPr>
              <a:t>Tarea: Hacer un análisis automático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231187" cy="911225"/>
          </a:xfrm>
        </p:spPr>
        <p:txBody>
          <a:bodyPr lIns="89991" tIns="46795" rIns="89991" bIns="46795" anchor="ctr"/>
          <a:lstStyle/>
          <a:p>
            <a:pPr defTabSz="449217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s-MX" sz="3500" dirty="0">
                <a:latin typeface="Tahoma" pitchFamily="34" charset="0"/>
                <a:cs typeface="Tahoma" pitchFamily="34" charset="0"/>
              </a:rPr>
              <a:t>Presentación de Resultados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39825"/>
            <a:ext cx="9084538" cy="4216401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322575"/>
            <a:ext cx="2797471" cy="2782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2322575"/>
            <a:ext cx="2797471" cy="2782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1"/>
            <a:ext cx="8231187" cy="911225"/>
          </a:xfrm>
        </p:spPr>
        <p:txBody>
          <a:bodyPr lIns="89991" tIns="46795" rIns="89991" bIns="46795" anchor="ctr">
            <a:normAutofit/>
          </a:bodyPr>
          <a:lstStyle/>
          <a:p>
            <a:pPr defTabSz="449217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s-MX" sz="3500" dirty="0">
                <a:latin typeface="Tahoma" pitchFamily="34" charset="0"/>
                <a:cs typeface="Tahoma" pitchFamily="34" charset="0"/>
              </a:rPr>
              <a:t>Presentación de Resultados</a:t>
            </a:r>
          </a:p>
        </p:txBody>
      </p:sp>
      <p:grpSp>
        <p:nvGrpSpPr>
          <p:cNvPr id="2" name="8 Grupo"/>
          <p:cNvGrpSpPr/>
          <p:nvPr/>
        </p:nvGrpSpPr>
        <p:grpSpPr>
          <a:xfrm>
            <a:off x="381000" y="1524000"/>
            <a:ext cx="8305800" cy="3886200"/>
            <a:chOff x="1295400" y="3505200"/>
            <a:chExt cx="6248400" cy="2900066"/>
          </a:xfrm>
        </p:grpSpPr>
        <p:pic>
          <p:nvPicPr>
            <p:cNvPr id="1741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5400" y="3505200"/>
              <a:ext cx="6248400" cy="2900066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</p:pic>
        <p:pic>
          <p:nvPicPr>
            <p:cNvPr id="1741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371600" y="3914635"/>
              <a:ext cx="1957230" cy="19572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7414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98910" y="3890665"/>
              <a:ext cx="1957230" cy="195723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7415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428176" y="3896132"/>
              <a:ext cx="2051933" cy="205193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212726"/>
            <a:ext cx="8231187" cy="695325"/>
          </a:xfrm>
        </p:spPr>
        <p:txBody>
          <a:bodyPr lIns="89991" tIns="46795" rIns="89991" bIns="46795" anchor="ctr">
            <a:normAutofit/>
          </a:bodyPr>
          <a:lstStyle/>
          <a:p>
            <a:pPr defTabSz="449217">
              <a:tabLst>
                <a:tab pos="0" algn="l"/>
                <a:tab pos="914305" algn="l"/>
                <a:tab pos="1828610" algn="l"/>
                <a:tab pos="2742915" algn="l"/>
                <a:tab pos="3657220" algn="l"/>
                <a:tab pos="4571526" algn="l"/>
                <a:tab pos="5485831" algn="l"/>
                <a:tab pos="6400137" algn="l"/>
                <a:tab pos="7314442" algn="l"/>
                <a:tab pos="8228747" algn="l"/>
                <a:tab pos="9143052" algn="l"/>
                <a:tab pos="10057357" algn="l"/>
              </a:tabLst>
            </a:pPr>
            <a:r>
              <a:rPr lang="es-MX" sz="3500" dirty="0">
                <a:latin typeface="Tahoma" pitchFamily="34" charset="0"/>
                <a:cs typeface="Tahoma" pitchFamily="34" charset="0"/>
              </a:rPr>
              <a:t>Presentación de Resultados</a:t>
            </a:r>
          </a:p>
        </p:txBody>
      </p:sp>
      <p:grpSp>
        <p:nvGrpSpPr>
          <p:cNvPr id="2" name="7 Grupo"/>
          <p:cNvGrpSpPr/>
          <p:nvPr/>
        </p:nvGrpSpPr>
        <p:grpSpPr>
          <a:xfrm>
            <a:off x="304800" y="1447800"/>
            <a:ext cx="8686800" cy="4114220"/>
            <a:chOff x="1295400" y="3733800"/>
            <a:chExt cx="6073350" cy="2818820"/>
          </a:xfrm>
        </p:grpSpPr>
        <p:pic>
          <p:nvPicPr>
            <p:cNvPr id="1843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95400" y="3733800"/>
              <a:ext cx="6073350" cy="28188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</p:pic>
        <p:pic>
          <p:nvPicPr>
            <p:cNvPr id="18437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33600" y="4152548"/>
              <a:ext cx="1828800" cy="1867252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pic>
          <p:nvPicPr>
            <p:cNvPr id="18438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724400" y="4129699"/>
              <a:ext cx="1828800" cy="181390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MX" dirty="0" smtClean="0"/>
          </a:p>
          <a:p>
            <a:r>
              <a:rPr lang="es-MX" dirty="0" smtClean="0"/>
              <a:t>Visita:</a:t>
            </a:r>
          </a:p>
          <a:p>
            <a:r>
              <a:rPr lang="es-MX" dirty="0" smtClean="0"/>
              <a:t>http://www.dynamics.unam.edu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Ejemplos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81683" y="2276872"/>
            <a:ext cx="17621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081683" y="3212976"/>
            <a:ext cx="17281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20 millones de citas de la literatura biomédica</a:t>
            </a:r>
            <a:endParaRPr lang="en-US" dirty="0"/>
          </a:p>
        </p:txBody>
      </p:sp>
      <p:sp>
        <p:nvSpPr>
          <p:cNvPr id="6" name="5 CuadroTexto"/>
          <p:cNvSpPr txBox="1"/>
          <p:nvPr/>
        </p:nvSpPr>
        <p:spPr>
          <a:xfrm>
            <a:off x="5148064" y="2348880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GenBank</a:t>
            </a:r>
            <a:r>
              <a:rPr lang="en-US" dirty="0" smtClean="0"/>
              <a:t>: </a:t>
            </a:r>
            <a:r>
              <a:rPr lang="en-US" b="1" dirty="0" smtClean="0"/>
              <a:t>108,431,692</a:t>
            </a:r>
            <a:r>
              <a:rPr lang="en-US" dirty="0" smtClean="0"/>
              <a:t> </a:t>
            </a:r>
            <a:r>
              <a:rPr lang="en-US" dirty="0" err="1" smtClean="0"/>
              <a:t>secuencias</a:t>
            </a:r>
            <a:r>
              <a:rPr lang="en-US" dirty="0" smtClean="0"/>
              <a:t> </a:t>
            </a:r>
            <a:r>
              <a:rPr lang="en-US" dirty="0" err="1" smtClean="0"/>
              <a:t>genéticas</a:t>
            </a:r>
            <a:endParaRPr lang="en-US" b="1" dirty="0" smtClean="0"/>
          </a:p>
          <a:p>
            <a:r>
              <a:rPr lang="en-US" dirty="0" smtClean="0"/>
              <a:t>(</a:t>
            </a:r>
            <a:r>
              <a:rPr lang="en-US" dirty="0" err="1" smtClean="0"/>
              <a:t>aproximadamente</a:t>
            </a:r>
            <a:r>
              <a:rPr lang="en-US" dirty="0" smtClean="0"/>
              <a:t> 106,533,156,756 bases)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66663" cy="5661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-1"/>
            <a:ext cx="7416824" cy="680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1" dirty="0" smtClean="0"/>
              <a:t>The size of the World Wide Web:</a:t>
            </a:r>
            <a:br>
              <a:rPr lang="en-US" sz="2400" b="1" dirty="0" smtClean="0"/>
            </a:br>
            <a:r>
              <a:rPr lang="en-US" sz="2400" b="1" dirty="0" smtClean="0"/>
              <a:t>Estimated size of Google's index</a:t>
            </a:r>
            <a:br>
              <a:rPr lang="en-US" sz="2400" b="1" dirty="0" smtClean="0"/>
            </a:br>
            <a:endParaRPr lang="en-US" sz="24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39341"/>
            <a:ext cx="8229600" cy="4525963"/>
          </a:xfrm>
        </p:spPr>
        <p:txBody>
          <a:bodyPr/>
          <a:lstStyle/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endParaRPr lang="es-MX" dirty="0" smtClean="0"/>
          </a:p>
          <a:p>
            <a:r>
              <a:rPr lang="en-US" sz="2000" dirty="0" smtClean="0"/>
              <a:t>The Indexed Web contains </a:t>
            </a:r>
            <a:r>
              <a:rPr lang="en-US" sz="2000" b="1" dirty="0" smtClean="0"/>
              <a:t>at least 13.66 billion pages</a:t>
            </a:r>
            <a:r>
              <a:rPr lang="en-US" sz="2000" dirty="0" smtClean="0"/>
              <a:t> (Wednesday, 02 March, 2011). http://www.worldwidewebsize.com/</a:t>
            </a:r>
            <a:endParaRPr lang="en-US" sz="2000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556792"/>
            <a:ext cx="66675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/>
              <a:t>¿y cuál es el problema?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MX" dirty="0" smtClean="0"/>
              <a:t>La creciente brecha entre generación de información y nuestra capacidad para  entenderla.</a:t>
            </a:r>
          </a:p>
          <a:p>
            <a:pPr algn="just"/>
            <a:endParaRPr lang="es-MX" dirty="0" smtClean="0"/>
          </a:p>
          <a:p>
            <a:pPr algn="just"/>
            <a:r>
              <a:rPr lang="es-MX" dirty="0" smtClean="0"/>
              <a:t>No se esta aprovechando la información potencialmente útil que se encuentra escondida en los datos.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1394</TotalTime>
  <Words>637</Words>
  <Application>Microsoft Office PowerPoint</Application>
  <PresentationFormat>Presentación en pantalla (4:3)</PresentationFormat>
  <Paragraphs>168</Paragraphs>
  <Slides>45</Slides>
  <Notes>45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45</vt:i4>
      </vt:variant>
    </vt:vector>
  </HeadingPairs>
  <TitlesOfParts>
    <vt:vector size="48" baseType="lpstr">
      <vt:lpstr>Diseño predeterminado</vt:lpstr>
      <vt:lpstr>Ecuación</vt:lpstr>
      <vt:lpstr>Equation</vt:lpstr>
      <vt:lpstr>Minería de Datos con Redes Neuronales Artificiales</vt:lpstr>
      <vt:lpstr>Contenido</vt:lpstr>
      <vt:lpstr>Contexto</vt:lpstr>
      <vt:lpstr>Diapositiva 4</vt:lpstr>
      <vt:lpstr>Ejemplos</vt:lpstr>
      <vt:lpstr>Diapositiva 6</vt:lpstr>
      <vt:lpstr>Diapositiva 7</vt:lpstr>
      <vt:lpstr>The size of the World Wide Web: Estimated size of Google's index </vt:lpstr>
      <vt:lpstr>¿y cuál es el problema?</vt:lpstr>
      <vt:lpstr>Nuevas Disciplinas</vt:lpstr>
      <vt:lpstr>Minería de Datos</vt:lpstr>
      <vt:lpstr>Ejemplo</vt:lpstr>
      <vt:lpstr>Diapositiva 13</vt:lpstr>
      <vt:lpstr>Extracción Automática de Patrones</vt:lpstr>
      <vt:lpstr>Minería de Datos</vt:lpstr>
      <vt:lpstr>Redes Neuronales Artificiales</vt:lpstr>
      <vt:lpstr>Teoría de la Neurona</vt:lpstr>
      <vt:lpstr>Diapositiva 18</vt:lpstr>
      <vt:lpstr>Diapositiva 19</vt:lpstr>
      <vt:lpstr>Modelos</vt:lpstr>
      <vt:lpstr>Modelo de Hodgking-Huxley (1952)</vt:lpstr>
      <vt:lpstr>Modelo FitzHugh-Nagumo</vt:lpstr>
      <vt:lpstr>Diapositiva 23</vt:lpstr>
      <vt:lpstr>McCulloch &amp; Pitts, 1943, Perceptrones</vt:lpstr>
      <vt:lpstr>Diapositiva 25</vt:lpstr>
      <vt:lpstr>Diapositiva 26</vt:lpstr>
      <vt:lpstr>Diapositiva 27</vt:lpstr>
      <vt:lpstr>Diapositiva 28</vt:lpstr>
      <vt:lpstr>Diapositiva 29</vt:lpstr>
      <vt:lpstr> Proceso de Entrenamiento (LabSOM) </vt:lpstr>
      <vt:lpstr>Diapositiva 31</vt:lpstr>
      <vt:lpstr>Entrenamiento Competitivo</vt:lpstr>
      <vt:lpstr>ViBlioSOM: Visualización Bibliométrica con el SOM</vt:lpstr>
      <vt:lpstr>Tuberculosis vaccines Chapter 22</vt:lpstr>
      <vt:lpstr>Diapositiva 35</vt:lpstr>
      <vt:lpstr>Diapositiva 36</vt:lpstr>
      <vt:lpstr>Diapositiva 37</vt:lpstr>
      <vt:lpstr>Diapositiva 38</vt:lpstr>
      <vt:lpstr>Diapositiva 39</vt:lpstr>
      <vt:lpstr>Aplicación del SOM en el Análisis de Trayectorias Escolares</vt:lpstr>
      <vt:lpstr>Datos</vt:lpstr>
      <vt:lpstr>Presentación de Resultados</vt:lpstr>
      <vt:lpstr>Presentación de Resultados</vt:lpstr>
      <vt:lpstr>Presentación de Resultados</vt:lpstr>
      <vt:lpstr>Diapositiva 45</vt:lpstr>
    </vt:vector>
  </TitlesOfParts>
  <Company>UNAM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oliva</dc:creator>
  <cp:lastModifiedBy>jjimenez</cp:lastModifiedBy>
  <cp:revision>159</cp:revision>
  <dcterms:created xsi:type="dcterms:W3CDTF">2006-02-17T18:02:35Z</dcterms:created>
  <dcterms:modified xsi:type="dcterms:W3CDTF">2011-03-03T19:27:55Z</dcterms:modified>
</cp:coreProperties>
</file>