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5" r:id="rId3"/>
    <p:sldMasterId id="2147483690" r:id="rId4"/>
    <p:sldMasterId id="2147483705" r:id="rId5"/>
  </p:sldMasterIdLst>
  <p:notesMasterIdLst>
    <p:notesMasterId r:id="rId74"/>
  </p:notesMasterIdLst>
  <p:handoutMasterIdLst>
    <p:handoutMasterId r:id="rId75"/>
  </p:handoutMasterIdLst>
  <p:sldIdLst>
    <p:sldId id="257" r:id="rId6"/>
    <p:sldId id="259" r:id="rId7"/>
    <p:sldId id="265" r:id="rId8"/>
    <p:sldId id="266" r:id="rId9"/>
    <p:sldId id="263" r:id="rId10"/>
    <p:sldId id="268" r:id="rId11"/>
    <p:sldId id="267" r:id="rId12"/>
    <p:sldId id="269" r:id="rId13"/>
    <p:sldId id="270" r:id="rId14"/>
    <p:sldId id="349" r:id="rId15"/>
    <p:sldId id="336" r:id="rId16"/>
    <p:sldId id="272" r:id="rId17"/>
    <p:sldId id="273" r:id="rId18"/>
    <p:sldId id="275" r:id="rId19"/>
    <p:sldId id="283" r:id="rId20"/>
    <p:sldId id="279" r:id="rId21"/>
    <p:sldId id="284" r:id="rId22"/>
    <p:sldId id="280" r:id="rId23"/>
    <p:sldId id="281" r:id="rId24"/>
    <p:sldId id="282" r:id="rId25"/>
    <p:sldId id="285" r:id="rId26"/>
    <p:sldId id="288" r:id="rId27"/>
    <p:sldId id="289" r:id="rId28"/>
    <p:sldId id="290" r:id="rId29"/>
    <p:sldId id="286" r:id="rId30"/>
    <p:sldId id="291" r:id="rId31"/>
    <p:sldId id="295" r:id="rId32"/>
    <p:sldId id="296" r:id="rId33"/>
    <p:sldId id="300" r:id="rId34"/>
    <p:sldId id="297" r:id="rId35"/>
    <p:sldId id="301" r:id="rId36"/>
    <p:sldId id="298" r:id="rId37"/>
    <p:sldId id="299" r:id="rId38"/>
    <p:sldId id="302" r:id="rId39"/>
    <p:sldId id="340" r:id="rId40"/>
    <p:sldId id="341" r:id="rId41"/>
    <p:sldId id="342" r:id="rId42"/>
    <p:sldId id="316" r:id="rId43"/>
    <p:sldId id="303" r:id="rId44"/>
    <p:sldId id="337" r:id="rId45"/>
    <p:sldId id="346" r:id="rId46"/>
    <p:sldId id="307" r:id="rId47"/>
    <p:sldId id="308" r:id="rId48"/>
    <p:sldId id="309" r:id="rId49"/>
    <p:sldId id="310" r:id="rId50"/>
    <p:sldId id="311" r:id="rId51"/>
    <p:sldId id="312" r:id="rId52"/>
    <p:sldId id="333" r:id="rId53"/>
    <p:sldId id="315" r:id="rId54"/>
    <p:sldId id="347" r:id="rId55"/>
    <p:sldId id="317" r:id="rId56"/>
    <p:sldId id="318" r:id="rId57"/>
    <p:sldId id="332" r:id="rId58"/>
    <p:sldId id="319" r:id="rId59"/>
    <p:sldId id="343" r:id="rId60"/>
    <p:sldId id="323" r:id="rId61"/>
    <p:sldId id="344" r:id="rId62"/>
    <p:sldId id="345" r:id="rId63"/>
    <p:sldId id="320" r:id="rId64"/>
    <p:sldId id="322" r:id="rId65"/>
    <p:sldId id="348" r:id="rId66"/>
    <p:sldId id="325" r:id="rId67"/>
    <p:sldId id="324" r:id="rId68"/>
    <p:sldId id="327" r:id="rId69"/>
    <p:sldId id="328" r:id="rId70"/>
    <p:sldId id="329" r:id="rId71"/>
    <p:sldId id="338" r:id="rId72"/>
    <p:sldId id="339" r:id="rId73"/>
  </p:sldIdLst>
  <p:sldSz cx="9144000" cy="6858000" type="screen4x3"/>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25A"/>
    <a:srgbClr val="66FF66"/>
    <a:srgbClr val="003300"/>
    <a:srgbClr val="006600"/>
    <a:srgbClr val="00FFFF"/>
    <a:srgbClr val="CC00FF"/>
    <a:srgbClr val="990000"/>
    <a:srgbClr val="800000"/>
    <a:srgbClr val="FFFFCC"/>
    <a:srgbClr val="125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46" autoAdjust="0"/>
    <p:restoredTop sz="99295" autoAdjust="0"/>
  </p:normalViewPr>
  <p:slideViewPr>
    <p:cSldViewPr>
      <p:cViewPr>
        <p:scale>
          <a:sx n="80" d="100"/>
          <a:sy n="80" d="100"/>
        </p:scale>
        <p:origin x="-137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w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170238" cy="479425"/>
          </a:xfrm>
          <a:prstGeom prst="rect">
            <a:avLst/>
          </a:prstGeom>
        </p:spPr>
        <p:txBody>
          <a:bodyPr vert="horz" lIns="91429" tIns="45714" rIns="91429" bIns="45714" rtlCol="0"/>
          <a:lstStyle>
            <a:lvl1pPr algn="l">
              <a:defRPr sz="1200"/>
            </a:lvl1pPr>
          </a:lstStyle>
          <a:p>
            <a:endParaRPr lang="en-US"/>
          </a:p>
        </p:txBody>
      </p:sp>
      <p:sp>
        <p:nvSpPr>
          <p:cNvPr id="3" name="2 Marcador de fecha"/>
          <p:cNvSpPr>
            <a:spLocks noGrp="1"/>
          </p:cNvSpPr>
          <p:nvPr>
            <p:ph type="dt" sz="quarter" idx="1"/>
          </p:nvPr>
        </p:nvSpPr>
        <p:spPr>
          <a:xfrm>
            <a:off x="4143375" y="1"/>
            <a:ext cx="3170238" cy="479425"/>
          </a:xfrm>
          <a:prstGeom prst="rect">
            <a:avLst/>
          </a:prstGeom>
        </p:spPr>
        <p:txBody>
          <a:bodyPr vert="horz" lIns="91429" tIns="45714" rIns="91429" bIns="45714" rtlCol="0"/>
          <a:lstStyle>
            <a:lvl1pPr algn="r">
              <a:defRPr sz="1200"/>
            </a:lvl1pPr>
          </a:lstStyle>
          <a:p>
            <a:fld id="{882AFD31-26A8-48DA-8614-7412005FE9C3}" type="datetimeFigureOut">
              <a:rPr lang="en-US" smtClean="0"/>
              <a:pPr/>
              <a:t>4/20/2016</a:t>
            </a:fld>
            <a:endParaRPr lang="en-US"/>
          </a:p>
        </p:txBody>
      </p:sp>
      <p:sp>
        <p:nvSpPr>
          <p:cNvPr id="4" name="3 Marcador de pie de página"/>
          <p:cNvSpPr>
            <a:spLocks noGrp="1"/>
          </p:cNvSpPr>
          <p:nvPr>
            <p:ph type="ftr" sz="quarter" idx="2"/>
          </p:nvPr>
        </p:nvSpPr>
        <p:spPr>
          <a:xfrm>
            <a:off x="0" y="9120189"/>
            <a:ext cx="3170238" cy="479425"/>
          </a:xfrm>
          <a:prstGeom prst="rect">
            <a:avLst/>
          </a:prstGeom>
        </p:spPr>
        <p:txBody>
          <a:bodyPr vert="horz" lIns="91429" tIns="45714" rIns="91429" bIns="45714"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4143375" y="9120189"/>
            <a:ext cx="3170238" cy="479425"/>
          </a:xfrm>
          <a:prstGeom prst="rect">
            <a:avLst/>
          </a:prstGeom>
        </p:spPr>
        <p:txBody>
          <a:bodyPr vert="horz" lIns="91429" tIns="45714" rIns="91429" bIns="45714" rtlCol="0" anchor="b"/>
          <a:lstStyle>
            <a:lvl1pPr algn="r">
              <a:defRPr sz="1200"/>
            </a:lvl1pPr>
          </a:lstStyle>
          <a:p>
            <a:fld id="{B6ECFA9C-A202-43D1-9EC1-25D710C0653B}" type="slidenum">
              <a:rPr lang="en-US" smtClean="0"/>
              <a:pPr/>
              <a:t>‹#›</a:t>
            </a:fld>
            <a:endParaRPr lang="en-US"/>
          </a:p>
        </p:txBody>
      </p:sp>
    </p:spTree>
    <p:extLst>
      <p:ext uri="{BB962C8B-B14F-4D97-AF65-F5344CB8AC3E}">
        <p14:creationId xmlns:p14="http://schemas.microsoft.com/office/powerpoint/2010/main" val="3145614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5735" tIns="47867" rIns="95735" bIns="47867" rtlCol="0"/>
          <a:lstStyle>
            <a:lvl1pPr algn="l">
              <a:defRPr sz="1300"/>
            </a:lvl1pPr>
          </a:lstStyle>
          <a:p>
            <a:endParaRPr lang="es-ES"/>
          </a:p>
        </p:txBody>
      </p:sp>
      <p:sp>
        <p:nvSpPr>
          <p:cNvPr id="3" name="2 Marcador de fecha"/>
          <p:cNvSpPr>
            <a:spLocks noGrp="1"/>
          </p:cNvSpPr>
          <p:nvPr>
            <p:ph type="dt" idx="1"/>
          </p:nvPr>
        </p:nvSpPr>
        <p:spPr>
          <a:xfrm>
            <a:off x="4143587" y="0"/>
            <a:ext cx="3169920" cy="480060"/>
          </a:xfrm>
          <a:prstGeom prst="rect">
            <a:avLst/>
          </a:prstGeom>
        </p:spPr>
        <p:txBody>
          <a:bodyPr vert="horz" lIns="95735" tIns="47867" rIns="95735" bIns="47867" rtlCol="0"/>
          <a:lstStyle>
            <a:lvl1pPr algn="r">
              <a:defRPr sz="1300"/>
            </a:lvl1pPr>
          </a:lstStyle>
          <a:p>
            <a:fld id="{5F6907C4-1148-4D55-92CF-019130E80DF0}" type="datetimeFigureOut">
              <a:rPr lang="es-ES" smtClean="0"/>
              <a:pPr/>
              <a:t>20/04/2016</a:t>
            </a:fld>
            <a:endParaRPr lang="es-ES"/>
          </a:p>
        </p:txBody>
      </p:sp>
      <p:sp>
        <p:nvSpPr>
          <p:cNvPr id="4" name="3 Marcador de imagen de diapositiva"/>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35" tIns="47867" rIns="95735" bIns="47867" rtlCol="0" anchor="ctr"/>
          <a:lstStyle/>
          <a:p>
            <a:endParaRPr lang="es-ES"/>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5735" tIns="47867" rIns="95735" bIns="4786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5735" tIns="47867" rIns="95735" bIns="47867"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5735" tIns="47867" rIns="95735" bIns="47867" rtlCol="0" anchor="b"/>
          <a:lstStyle>
            <a:lvl1pPr algn="r">
              <a:defRPr sz="1300"/>
            </a:lvl1pPr>
          </a:lstStyle>
          <a:p>
            <a:fld id="{DB0660AA-FE46-4190-9453-CDF18BE95690}" type="slidenum">
              <a:rPr lang="es-ES" smtClean="0"/>
              <a:pPr/>
              <a:t>‹#›</a:t>
            </a:fld>
            <a:endParaRPr lang="es-ES"/>
          </a:p>
        </p:txBody>
      </p:sp>
    </p:spTree>
    <p:extLst>
      <p:ext uri="{BB962C8B-B14F-4D97-AF65-F5344CB8AC3E}">
        <p14:creationId xmlns:p14="http://schemas.microsoft.com/office/powerpoint/2010/main" val="135664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4F81B-0A0B-4BD2-8C90-60CDFB633565}" type="slidenum">
              <a:rPr lang="es-ES"/>
              <a:pPr/>
              <a:t>1</a:t>
            </a:fld>
            <a:endParaRPr lang="es-ES" dirty="0"/>
          </a:p>
        </p:txBody>
      </p:sp>
      <p:sp>
        <p:nvSpPr>
          <p:cNvPr id="178178" name="Rectangle 2"/>
          <p:cNvSpPr>
            <a:spLocks noGrp="1" noRot="1" noChangeAspect="1" noChangeArrowheads="1" noTextEdit="1"/>
          </p:cNvSpPr>
          <p:nvPr>
            <p:ph type="sldImg"/>
          </p:nvPr>
        </p:nvSpPr>
        <p:spPr>
          <a:xfrm>
            <a:off x="1257300" y="719138"/>
            <a:ext cx="4802188" cy="3600450"/>
          </a:xfrm>
          <a:ln/>
        </p:spPr>
      </p:sp>
      <p:sp>
        <p:nvSpPr>
          <p:cNvPr id="178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035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2EC48-AF26-4440-A5E3-A06C807BA488}" type="slidenum">
              <a:rPr lang="es-ES"/>
              <a:pPr/>
              <a:t>2</a:t>
            </a:fld>
            <a:endParaRPr lang="es-ES" dirty="0"/>
          </a:p>
        </p:txBody>
      </p:sp>
      <p:sp>
        <p:nvSpPr>
          <p:cNvPr id="342018" name="Rectangle 2"/>
          <p:cNvSpPr>
            <a:spLocks noGrp="1" noRot="1" noChangeAspect="1" noChangeArrowheads="1" noTextEdit="1"/>
          </p:cNvSpPr>
          <p:nvPr>
            <p:ph type="sldImg"/>
          </p:nvPr>
        </p:nvSpPr>
        <p:spPr>
          <a:xfrm>
            <a:off x="1257300" y="719138"/>
            <a:ext cx="4802188" cy="3600450"/>
          </a:xfrm>
          <a:ln/>
        </p:spPr>
      </p:sp>
      <p:sp>
        <p:nvSpPr>
          <p:cNvPr id="342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379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917F3-69FE-4A74-9C5B-945787A213DC}" type="slidenum">
              <a:rPr lang="es-ES"/>
              <a:pPr/>
              <a:t>3</a:t>
            </a:fld>
            <a:endParaRPr lang="es-ES" dirty="0"/>
          </a:p>
        </p:txBody>
      </p:sp>
      <p:sp>
        <p:nvSpPr>
          <p:cNvPr id="343042" name="Rectangle 2"/>
          <p:cNvSpPr>
            <a:spLocks noGrp="1" noRot="1" noChangeAspect="1" noChangeArrowheads="1" noTextEdit="1"/>
          </p:cNvSpPr>
          <p:nvPr>
            <p:ph type="sldImg"/>
          </p:nvPr>
        </p:nvSpPr>
        <p:spPr>
          <a:xfrm>
            <a:off x="1257300" y="719138"/>
            <a:ext cx="4802188" cy="3600450"/>
          </a:xfrm>
          <a:ln/>
        </p:spPr>
      </p:sp>
      <p:sp>
        <p:nvSpPr>
          <p:cNvPr id="343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9715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296A6-24AB-479B-9E5B-F8FD84D61340}" type="slidenum">
              <a:rPr lang="es-ES"/>
              <a:pPr/>
              <a:t>4</a:t>
            </a:fld>
            <a:endParaRPr lang="es-ES" dirty="0"/>
          </a:p>
        </p:txBody>
      </p:sp>
      <p:sp>
        <p:nvSpPr>
          <p:cNvPr id="307202" name="Rectangle 2"/>
          <p:cNvSpPr>
            <a:spLocks noGrp="1" noRot="1" noChangeAspect="1" noChangeArrowheads="1" noTextEdit="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307203" name="Rectangle 3"/>
          <p:cNvSpPr>
            <a:spLocks noGrp="1" noChangeArrowheads="1"/>
          </p:cNvSpPr>
          <p:nvPr>
            <p:ph type="body" idx="1"/>
          </p:nvPr>
        </p:nvSpPr>
        <p:spPr bwMode="auto">
          <a:xfrm>
            <a:off x="731772" y="4560570"/>
            <a:ext cx="5851660" cy="4320540"/>
          </a:xfrm>
          <a:prstGeom prst="rect">
            <a:avLst/>
          </a:prstGeom>
          <a:solidFill>
            <a:srgbClr val="FFFFFF"/>
          </a:solidFill>
          <a:ln>
            <a:solidFill>
              <a:srgbClr val="000000"/>
            </a:solidFill>
            <a:miter lim="800000"/>
            <a:headEnd/>
            <a:tailEnd/>
          </a:ln>
        </p:spPr>
        <p:txBody>
          <a:bodyPr lIns="97324" tIns="48662" rIns="97324" bIns="48662"/>
          <a:lstStyle/>
          <a:p>
            <a:endParaRPr lang="en-US" dirty="0"/>
          </a:p>
        </p:txBody>
      </p:sp>
    </p:spTree>
    <p:extLst>
      <p:ext uri="{BB962C8B-B14F-4D97-AF65-F5344CB8AC3E}">
        <p14:creationId xmlns:p14="http://schemas.microsoft.com/office/powerpoint/2010/main" val="126261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2EC48-AF26-4440-A5E3-A06C807BA488}" type="slidenum">
              <a:rPr lang="es-ES"/>
              <a:pPr/>
              <a:t>5</a:t>
            </a:fld>
            <a:endParaRPr lang="es-ES" dirty="0"/>
          </a:p>
        </p:txBody>
      </p:sp>
      <p:sp>
        <p:nvSpPr>
          <p:cNvPr id="342018" name="Rectangle 2"/>
          <p:cNvSpPr>
            <a:spLocks noGrp="1" noRot="1" noChangeAspect="1" noChangeArrowheads="1" noTextEdit="1"/>
          </p:cNvSpPr>
          <p:nvPr>
            <p:ph type="sldImg"/>
          </p:nvPr>
        </p:nvSpPr>
        <p:spPr>
          <a:xfrm>
            <a:off x="1257300" y="719138"/>
            <a:ext cx="4802188" cy="3600450"/>
          </a:xfrm>
          <a:ln/>
        </p:spPr>
      </p:sp>
      <p:sp>
        <p:nvSpPr>
          <p:cNvPr id="342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7565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2EC48-AF26-4440-A5E3-A06C807BA488}" type="slidenum">
              <a:rPr lang="es-ES"/>
              <a:pPr/>
              <a:t>6</a:t>
            </a:fld>
            <a:endParaRPr lang="es-ES" dirty="0"/>
          </a:p>
        </p:txBody>
      </p:sp>
      <p:sp>
        <p:nvSpPr>
          <p:cNvPr id="342018" name="Rectangle 2"/>
          <p:cNvSpPr>
            <a:spLocks noGrp="1" noRot="1" noChangeAspect="1" noChangeArrowheads="1" noTextEdit="1"/>
          </p:cNvSpPr>
          <p:nvPr>
            <p:ph type="sldImg"/>
          </p:nvPr>
        </p:nvSpPr>
        <p:spPr>
          <a:xfrm>
            <a:off x="1257300" y="719138"/>
            <a:ext cx="4802188" cy="3600450"/>
          </a:xfrm>
          <a:ln/>
        </p:spPr>
      </p:sp>
      <p:sp>
        <p:nvSpPr>
          <p:cNvPr id="342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4909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D2311-A6E8-4FED-9719-BC83BF72086B}" type="slidenum">
              <a:rPr lang="es-ES"/>
              <a:pPr/>
              <a:t>14</a:t>
            </a:fld>
            <a:endParaRPr lang="es-ES" dirty="0"/>
          </a:p>
        </p:txBody>
      </p:sp>
      <p:sp>
        <p:nvSpPr>
          <p:cNvPr id="211970" name="Rectangle 2"/>
          <p:cNvSpPr>
            <a:spLocks noGrp="1" noRot="1" noChangeAspect="1" noChangeArrowheads="1" noTextEdit="1"/>
          </p:cNvSpPr>
          <p:nvPr>
            <p:ph type="sldImg"/>
          </p:nvPr>
        </p:nvSpPr>
        <p:spPr>
          <a:xfrm>
            <a:off x="1257300" y="719138"/>
            <a:ext cx="4802188" cy="3600450"/>
          </a:xfrm>
          <a:ln/>
        </p:spPr>
      </p:sp>
      <p:sp>
        <p:nvSpPr>
          <p:cNvPr id="211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150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7A9C0EBE-A817-43D5-98FD-DCBF1515F96B}" type="slidenum">
              <a:rPr lang="es-ES" u="sng">
                <a:solidFill>
                  <a:srgbClr val="FFFF99"/>
                </a:solidFill>
                <a:latin typeface="Arial" pitchFamily="34" charset="0"/>
              </a:rPr>
              <a:pPr algn="r" rtl="0" fontAlgn="base">
                <a:spcBef>
                  <a:spcPct val="0"/>
                </a:spcBef>
                <a:spcAft>
                  <a:spcPct val="0"/>
                </a:spcAft>
              </a:pPr>
              <a:t>17</a:t>
            </a:fld>
            <a:endParaRPr lang="es-ES" u="sng" dirty="0">
              <a:solidFill>
                <a:srgbClr val="FFFF99"/>
              </a:solidFill>
              <a:latin typeface="Arial" pitchFamily="34" charset="0"/>
            </a:endParaRPr>
          </a:p>
        </p:txBody>
      </p:sp>
      <p:sp>
        <p:nvSpPr>
          <p:cNvPr id="358402" name="Rectangle 2"/>
          <p:cNvSpPr>
            <a:spLocks noGrp="1" noRot="1" noChangeAspect="1" noChangeArrowheads="1" noTextEdit="1"/>
          </p:cNvSpPr>
          <p:nvPr>
            <p:ph type="sldImg"/>
          </p:nvPr>
        </p:nvSpPr>
        <p:spPr>
          <a:xfrm>
            <a:off x="1257300" y="719138"/>
            <a:ext cx="4802188" cy="3600450"/>
          </a:xfrm>
          <a:ln/>
        </p:spPr>
      </p:sp>
      <p:sp>
        <p:nvSpPr>
          <p:cNvPr id="358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4379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617BBA2-4CC1-4935-98C6-7B4CD0FE5ECF}" type="slidenum">
              <a:rPr lang="es-ES"/>
              <a:pPr/>
              <a:t>50</a:t>
            </a:fld>
            <a:endParaRPr lang="es-ES" dirty="0"/>
          </a:p>
        </p:txBody>
      </p:sp>
      <p:sp>
        <p:nvSpPr>
          <p:cNvPr id="138243" name="Rectangle 2"/>
          <p:cNvSpPr>
            <a:spLocks noGrp="1" noRot="1" noChangeAspect="1" noChangeArrowheads="1" noTextEdit="1"/>
          </p:cNvSpPr>
          <p:nvPr>
            <p:ph type="sldImg"/>
          </p:nvPr>
        </p:nvSpPr>
        <p:spPr>
          <a:xfrm>
            <a:off x="1257300" y="719138"/>
            <a:ext cx="4802188" cy="3600450"/>
          </a:xfrm>
          <a:ln/>
        </p:spPr>
      </p:sp>
      <p:sp>
        <p:nvSpPr>
          <p:cNvPr id="1382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8639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8"/>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5F2D29F-27D3-4325-B8D0-AA7F6C8ED24A}" type="slidenum">
              <a:rPr lang="es-ES"/>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9E86E4F-B6C9-40BF-BD3D-080AA89819B0}" type="slidenum">
              <a:rPr lang="es-ES"/>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13"/>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E7F5747-71CD-4389-A8B6-D5D104D986E9}" type="slidenum">
              <a:rPr lang="es-ES"/>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CFFB8A2-00F1-4F5C-834D-72C43313602A}" type="slidenum">
              <a:rPr lang="es-ES"/>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11165482-9261-4303-93E5-23B10A80BA5D}" type="slidenum">
              <a:rPr lang="es-ES"/>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C4642BD-55FB-498D-AA64-BE403BE6F91F}" type="slidenum">
              <a:rPr lang="es-ES"/>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7A56C92-EF0B-4F99-9DF2-D11E61E38F24}" type="slidenum">
              <a:rPr lang="es-ES"/>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0"/>
            <a:ext cx="3008489"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756" y="27306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20CAC26-7672-4EC1-BB09-DD038324961D}"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98637C6-3E0B-4F36-88C6-8B8F8725B6EF}" type="slidenum">
              <a:rPr lang="es-ES"/>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E7C553E-91FA-4AF6-9179-510CA6CFAFCB}" type="slidenum">
              <a:rPr lang="es-ES"/>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51"/>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7" y="274651"/>
            <a:ext cx="603673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72082DA-2A6B-4D79-8C0C-519D8C8F6079}" type="slidenum">
              <a:rPr lang="es-ES"/>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3" y="3938601"/>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39733" y="3938601"/>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38EFCF5E-D576-4EE1-A9F5-1C597C2347D0}" type="slidenum">
              <a:rPr lang="es-ES"/>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51"/>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BF54A207-A24E-4DBA-8A7B-CBE65A487C4E}" type="slidenum">
              <a:rPr lang="es-ES"/>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3" y="1600206"/>
            <a:ext cx="4047067"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39733" y="3938601"/>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71D21ACD-B6F4-4ADC-B8DD-C9D65D457058}" type="slidenum">
              <a:rPr lang="es-ES"/>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5F2D29F-27D3-4325-B8D0-AA7F6C8ED24A}" type="slidenum">
              <a:rPr lang="es-ES"/>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9E86E4F-B6C9-40BF-BD3D-080AA89819B0}" type="slidenum">
              <a:rPr lang="es-ES"/>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01"/>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E7F5747-71CD-4389-A8B6-D5D104D986E9}" type="slidenum">
              <a:rPr lang="es-ES"/>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9733" y="1600201"/>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CFFB8A2-00F1-4F5C-834D-72C43313602A}"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11165482-9261-4303-93E5-23B10A80BA5D}" type="slidenum">
              <a:rPr lang="es-ES"/>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C4642BD-55FB-498D-AA64-BE403BE6F91F}" type="slidenum">
              <a:rPr lang="es-ES"/>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7A56C92-EF0B-4F99-9DF2-D11E61E38F24}" type="slidenum">
              <a:rPr lang="es-ES"/>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89"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20CAC26-7672-4EC1-BB09-DD038324961D}" type="slidenum">
              <a:rPr lang="es-ES"/>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98637C6-3E0B-4F36-88C6-8B8F8725B6EF}" type="slidenum">
              <a:rPr lang="es-ES"/>
              <a:pPr/>
              <a:t>‹#›</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E7C553E-91FA-4AF6-9179-510CA6CFAFCB}" type="slidenum">
              <a:rPr lang="es-ES"/>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1" y="274639"/>
            <a:ext cx="603673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72082DA-2A6B-4D79-8C0C-519D8C8F6079}" type="slidenum">
              <a:rPr lang="es-ES"/>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39733"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38EFCF5E-D576-4EE1-A9F5-1C597C2347D0}" type="slidenum">
              <a:rPr lang="es-ES"/>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BF54A207-A24E-4DBA-8A7B-CBE65A487C4E}" type="slidenum">
              <a:rPr lang="es-ES"/>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47067"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39733"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71D21ACD-B6F4-4ADC-B8DD-C9D65D457058}"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C5C4875F-63AE-4E83-BC92-2A19363B5E28}"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9E0273D8-6B05-4041-A68E-3187329075DB}"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01"/>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E25FCDDF-2698-4821-AF35-7AE952A12973}"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1"/>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39733" y="1600201"/>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88355722-6A41-45DB-8E11-326FB0F77270}"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8" name="7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18705EB1-7977-4893-B6D0-6D234E361DDB}"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4" name="3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D9CAAB88-2EE4-4639-B5A9-A5128CCAFFFB}"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3" name="2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C60A34D8-E84B-4115-969D-680D58A89515}"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89"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BA313600-4E76-498F-A80F-6DDD46DD404A}"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380A6E02-6F54-4DB0-B10F-4A22BA321636}"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53D34D2F-13A2-4381-8422-DFFF663C6AD1}"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1" y="274639"/>
            <a:ext cx="603673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fontAlgn="base">
              <a:spcBef>
                <a:spcPct val="0"/>
              </a:spcBef>
              <a:spcAft>
                <a:spcPct val="0"/>
              </a:spcAft>
            </a:pPr>
            <a:fld id="{314F8DFB-175F-4379-A4A2-EBAF5610FB38}"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quarter" idx="1"/>
          </p:nvPr>
        </p:nvSpPr>
        <p:spPr>
          <a:xfrm>
            <a:off x="457200"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57200"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39733"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290A4925-78DC-43D8-B5F7-94DC6108E2D1}"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6387BA66-AC7C-4A55-9D92-9151C900156C}"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1"/>
            <a:ext cx="4047067"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639733"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s-ES" sz="1400" kern="1200">
              <a:solidFill>
                <a:srgbClr val="000000"/>
              </a:solidFill>
              <a:latin typeface="Arial" pitchFamily="34" charset="0"/>
              <a:ea typeface="+mn-ea"/>
              <a:cs typeface="+mn-cs"/>
            </a:endParaRPr>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926B1538-0878-4D06-8A33-B800E6965AB4}" type="slidenum">
              <a:rPr lang="es-ES" sz="1400" kern="1200">
                <a:solidFill>
                  <a:srgbClr val="000000"/>
                </a:solidFill>
                <a:latin typeface="Arial" pitchFamily="34" charset="0"/>
                <a:ea typeface="+mn-ea"/>
                <a:cs typeface="+mn-cs"/>
              </a:rPr>
              <a:pPr algn="r" rtl="0" fontAlgn="base">
                <a:spcBef>
                  <a:spcPct val="0"/>
                </a:spcBef>
                <a:spcAft>
                  <a:spcPct val="0"/>
                </a:spcAft>
              </a:pPr>
              <a:t>‹#›</a:t>
            </a:fld>
            <a:endParaRPr lang="es-ES" sz="1400" kern="1200">
              <a:solidFill>
                <a:srgbClr val="000000"/>
              </a:solidFill>
              <a:latin typeface="Arial" pitchFamily="34" charset="0"/>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7D1E70A-0EE9-4180-BB0D-04B9CE171F39}" type="slidenum">
              <a:rPr lang="es-ES"/>
              <a:pPr>
                <a:defRPr/>
              </a:pPr>
              <a:t>‹#›</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819182E-8B14-4DDB-9244-8F13352CA1EA}" type="slidenum">
              <a:rPr lang="es-ES"/>
              <a:pPr>
                <a:defRPr/>
              </a:pPr>
              <a:t>‹#›</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01"/>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523D67C-66A9-453E-868A-1D13152FAB27}" type="slidenum">
              <a:rPr lang="es-ES"/>
              <a:pPr>
                <a:defRPr/>
              </a:pPr>
              <a:t>‹#›</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9733" y="1600201"/>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C45D3C6-6DDF-4904-8AF8-87DDD350AEDD}" type="slidenum">
              <a:rPr lang="es-ES"/>
              <a:pPr>
                <a:defRPr/>
              </a:pPr>
              <a:t>‹#›</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62A319E-24C5-4DC3-815B-E832CD077295}" type="slidenum">
              <a:rPr lang="es-ES"/>
              <a:pPr>
                <a:defRPr/>
              </a:pPr>
              <a:t>‹#›</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D58A82A-821B-4EE3-B520-3F20E5CABB30}"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3287DA2-2209-45E5-9255-749995306319}" type="slidenum">
              <a:rPr lang="es-ES"/>
              <a:pPr>
                <a:defRPr/>
              </a:pPr>
              <a:t>‹#›</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89"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8E258E6-4834-4453-8246-4B0795B48A05}" type="slidenum">
              <a:rPr lang="es-ES"/>
              <a:pPr>
                <a:defRPr/>
              </a:pPr>
              <a:t>‹#›</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BCEAC11-D8AF-4EB8-9E59-CB7E4F62DC94}" type="slidenum">
              <a:rPr lang="es-ES"/>
              <a:pPr>
                <a:defRPr/>
              </a:pPr>
              <a:t>‹#›</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18678D3-DC1E-46F2-B498-D84E2B661CB4}" type="slidenum">
              <a:rPr lang="es-ES"/>
              <a:pPr>
                <a:defRPr/>
              </a:pPr>
              <a:t>‹#›</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1" y="274639"/>
            <a:ext cx="603673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E70273-14E4-460E-B962-3FAFF92DBE66}" type="slidenum">
              <a:rPr lang="es-ES"/>
              <a:pPr>
                <a:defRPr/>
              </a:pPr>
              <a:t>‹#›</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39733"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78D48B2-B0FF-41EC-9A47-AEA4590E77BE}" type="slidenum">
              <a:rPr lang="es-ES"/>
              <a:pPr>
                <a:defRPr/>
              </a:pPr>
              <a:t>‹#›</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1347D15-1E1C-4EC0-8510-B1DCBC1EFCE4}" type="slidenum">
              <a:rPr lang="es-ES"/>
              <a:pPr>
                <a:defRPr/>
              </a:pPr>
              <a:t>‹#›</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47067"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39733" y="1600200"/>
            <a:ext cx="4047067"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39733" y="3938589"/>
            <a:ext cx="4047067"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3B698476-89E6-4AE5-AAB3-82583B35B7B5}"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4C4771-6F15-490C-BC08-11DCEE381320}"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C4771-6F15-490C-BC08-11DCEE381320}"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solidFill>
                  <a:schemeClr val="tx1"/>
                </a:solidFill>
              </a:defRPr>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defRPr>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defRPr>
            </a:lvl1pPr>
          </a:lstStyle>
          <a:p>
            <a:fld id="{13559591-EC81-470D-BEE2-D67A2463670E}"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solidFill>
                  <a:schemeClr val="tx1"/>
                </a:solidFill>
              </a:defRPr>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defRPr>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defRPr>
            </a:lvl1pPr>
          </a:lstStyle>
          <a:p>
            <a:fld id="{13559591-EC81-470D-BEE2-D67A2463670E}"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solidFill>
                  <a:schemeClr val="tx1"/>
                </a:solidFill>
              </a:defRPr>
            </a:lvl1pPr>
          </a:lstStyle>
          <a:p>
            <a:pPr algn="l" rtl="0" fontAlgn="base">
              <a:spcBef>
                <a:spcPct val="0"/>
              </a:spcBef>
              <a:spcAft>
                <a:spcPct val="0"/>
              </a:spcAft>
            </a:pPr>
            <a:endParaRPr lang="es-ES" kern="1200">
              <a:solidFill>
                <a:srgbClr val="000000"/>
              </a:solidFill>
              <a:latin typeface="Arial"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defRPr>
            </a:lvl1pPr>
          </a:lstStyle>
          <a:p>
            <a:pPr rtl="0" fontAlgn="base">
              <a:spcBef>
                <a:spcPct val="0"/>
              </a:spcBef>
              <a:spcAft>
                <a:spcPct val="0"/>
              </a:spcAft>
            </a:pPr>
            <a:endParaRPr lang="es-ES" kern="1200">
              <a:solidFill>
                <a:srgbClr val="000000"/>
              </a:solidFill>
              <a:latin typeface="Arial"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defRPr>
            </a:lvl1pPr>
          </a:lstStyle>
          <a:p>
            <a:pPr rtl="0" fontAlgn="base">
              <a:spcBef>
                <a:spcPct val="0"/>
              </a:spcBef>
              <a:spcAft>
                <a:spcPct val="0"/>
              </a:spcAft>
            </a:pPr>
            <a:fld id="{0C105A42-EC48-463F-9E11-206FED660410}" type="slidenum">
              <a:rPr lang="es-ES" kern="1200">
                <a:solidFill>
                  <a:srgbClr val="000000"/>
                </a:solidFill>
                <a:latin typeface="Arial" pitchFamily="34" charset="0"/>
                <a:ea typeface="+mn-ea"/>
                <a:cs typeface="+mn-cs"/>
              </a:rPr>
              <a:pPr rtl="0" fontAlgn="base">
                <a:spcBef>
                  <a:spcPct val="0"/>
                </a:spcBef>
                <a:spcAft>
                  <a:spcPct val="0"/>
                </a:spcAft>
              </a:pPr>
              <a:t>‹#›</a:t>
            </a:fld>
            <a:endParaRPr lang="es-ES" kern="1200">
              <a:solidFill>
                <a:srgbClr val="000000"/>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6246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smtClean="0">
                <a:solidFill>
                  <a:schemeClr val="tx1"/>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smtClean="0">
                <a:solidFill>
                  <a:schemeClr val="tx1"/>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smtClean="0">
                <a:solidFill>
                  <a:schemeClr val="tx1"/>
                </a:solidFill>
              </a:defRPr>
            </a:lvl1pPr>
          </a:lstStyle>
          <a:p>
            <a:pPr>
              <a:defRPr/>
            </a:pPr>
            <a:fld id="{B7523AFC-2F9B-428F-BE7B-DDC2EC30CACD}"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3.bin"/><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29.wmf"/><Relationship Id="rId18" Type="http://schemas.openxmlformats.org/officeDocument/2006/relationships/oleObject" Target="../embeddings/oleObject11.bin"/><Relationship Id="rId26" Type="http://schemas.openxmlformats.org/officeDocument/2006/relationships/image" Target="../media/image34.emf"/><Relationship Id="rId3" Type="http://schemas.openxmlformats.org/officeDocument/2006/relationships/notesSlide" Target="../notesSlides/notesSlide8.xml"/><Relationship Id="rId21" Type="http://schemas.openxmlformats.org/officeDocument/2006/relationships/image" Target="../media/image32.emf"/><Relationship Id="rId7" Type="http://schemas.openxmlformats.org/officeDocument/2006/relationships/oleObject" Target="../embeddings/oleObject5.bin"/><Relationship Id="rId12" Type="http://schemas.openxmlformats.org/officeDocument/2006/relationships/oleObject" Target="../embeddings/oleObject7.bin"/><Relationship Id="rId17" Type="http://schemas.openxmlformats.org/officeDocument/2006/relationships/oleObject" Target="../embeddings/oleObject10.bin"/><Relationship Id="rId25" Type="http://schemas.openxmlformats.org/officeDocument/2006/relationships/oleObject" Target="../embeddings/oleObject14.bin"/><Relationship Id="rId2" Type="http://schemas.openxmlformats.org/officeDocument/2006/relationships/slideLayout" Target="../slideLayouts/slideLayout52.xml"/><Relationship Id="rId16" Type="http://schemas.openxmlformats.org/officeDocument/2006/relationships/oleObject" Target="../embeddings/oleObject9.bin"/><Relationship Id="rId20" Type="http://schemas.openxmlformats.org/officeDocument/2006/relationships/oleObject" Target="../embeddings/oleObject12.bin"/><Relationship Id="rId29" Type="http://schemas.openxmlformats.org/officeDocument/2006/relationships/image" Target="../media/image40.png"/><Relationship Id="rId1" Type="http://schemas.openxmlformats.org/officeDocument/2006/relationships/vmlDrawing" Target="../drawings/vmlDrawing3.vml"/><Relationship Id="rId6" Type="http://schemas.openxmlformats.org/officeDocument/2006/relationships/image" Target="../media/image38.png"/><Relationship Id="rId11" Type="http://schemas.openxmlformats.org/officeDocument/2006/relationships/image" Target="../media/image39.png"/><Relationship Id="rId24" Type="http://schemas.openxmlformats.org/officeDocument/2006/relationships/image" Target="../media/image26.png"/><Relationship Id="rId5" Type="http://schemas.openxmlformats.org/officeDocument/2006/relationships/image" Target="../media/image37.png"/><Relationship Id="rId15" Type="http://schemas.openxmlformats.org/officeDocument/2006/relationships/image" Target="../media/image30.wmf"/><Relationship Id="rId23" Type="http://schemas.openxmlformats.org/officeDocument/2006/relationships/image" Target="../media/image33.emf"/><Relationship Id="rId28" Type="http://schemas.openxmlformats.org/officeDocument/2006/relationships/image" Target="../media/image35.emf"/><Relationship Id="rId10" Type="http://schemas.openxmlformats.org/officeDocument/2006/relationships/image" Target="../media/image28.emf"/><Relationship Id="rId19" Type="http://schemas.openxmlformats.org/officeDocument/2006/relationships/image" Target="../media/image31.wmf"/><Relationship Id="rId31"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oleObject" Target="../embeddings/oleObject6.bin"/><Relationship Id="rId14" Type="http://schemas.openxmlformats.org/officeDocument/2006/relationships/oleObject" Target="../embeddings/oleObject8.bin"/><Relationship Id="rId22" Type="http://schemas.openxmlformats.org/officeDocument/2006/relationships/oleObject" Target="../embeddings/oleObject13.bin"/><Relationship Id="rId27" Type="http://schemas.openxmlformats.org/officeDocument/2006/relationships/oleObject" Target="../embeddings/oleObject15.bin"/><Relationship Id="rId30"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notesSlide" Target="../notesSlides/notesSlide9.xml"/><Relationship Id="rId7" Type="http://schemas.openxmlformats.org/officeDocument/2006/relationships/image" Target="../media/image65.wmf"/><Relationship Id="rId12" Type="http://schemas.openxmlformats.org/officeDocument/2006/relationships/image" Target="../media/image72.png"/><Relationship Id="rId2" Type="http://schemas.openxmlformats.org/officeDocument/2006/relationships/slideLayout" Target="../slideLayouts/slideLayout60.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8.png"/><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8.xml"/><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 Target="slide4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Neuron_modified"/>
          <p:cNvSpPr>
            <a:spLocks noGrp="1" noChangeArrowheads="1"/>
          </p:cNvSpPr>
          <p:nvPr>
            <p:ph type="ctrTitle"/>
          </p:nvPr>
        </p:nvSpPr>
        <p:spPr>
          <a:xfrm>
            <a:off x="642915" y="1785936"/>
            <a:ext cx="7917745" cy="2663825"/>
          </a:xfrm>
          <a:blipFill dpi="0" rotWithShape="0">
            <a:blip r:embed="rId3"/>
            <a:srcRect/>
            <a:stretch>
              <a:fillRect/>
            </a:stretch>
          </a:blipFill>
          <a:ln w="76200" cmpd="tri">
            <a:solidFill>
              <a:srgbClr val="0000FF"/>
            </a:solidFill>
          </a:ln>
        </p:spPr>
        <p:txBody>
          <a:bodyPr>
            <a:noAutofit/>
          </a:bodyPr>
          <a:lstStyle/>
          <a:p>
            <a:r>
              <a:rPr lang="en-US" b="1" cap="small" dirty="0" smtClean="0">
                <a:latin typeface="Times New Roman" pitchFamily="18" charset="0"/>
                <a:cs typeface="Times New Roman" pitchFamily="18" charset="0"/>
              </a:rPr>
              <a:t>effect </a:t>
            </a:r>
            <a:r>
              <a:rPr lang="en-US" b="1" cap="small" dirty="0">
                <a:latin typeface="Times New Roman" pitchFamily="18" charset="0"/>
                <a:cs typeface="Times New Roman" pitchFamily="18" charset="0"/>
              </a:rPr>
              <a:t>of signal noise on the learning capability of an artificial neural network</a:t>
            </a:r>
            <a:endParaRPr lang="es-ES" cap="small" dirty="0">
              <a:latin typeface="Times New Roman" pitchFamily="18" charset="0"/>
              <a:cs typeface="Times New Roman" pitchFamily="18" charset="0"/>
            </a:endParaRPr>
          </a:p>
        </p:txBody>
      </p:sp>
      <p:sp>
        <p:nvSpPr>
          <p:cNvPr id="2052" name="Text Box 4" descr="Mármol marrón"/>
          <p:cNvSpPr txBox="1">
            <a:spLocks noChangeArrowheads="1"/>
          </p:cNvSpPr>
          <p:nvPr/>
        </p:nvSpPr>
        <p:spPr bwMode="auto">
          <a:xfrm>
            <a:off x="3214678" y="5429264"/>
            <a:ext cx="5286412" cy="816953"/>
          </a:xfrm>
          <a:prstGeom prst="rect">
            <a:avLst/>
          </a:prstGeom>
          <a:blipFill dpi="0" rotWithShape="1">
            <a:blip r:embed="rId4"/>
            <a:srcRect/>
            <a:tile tx="0" ty="0" sx="100000" sy="100000" flip="none" algn="tl"/>
          </a:blipFill>
          <a:ln w="76200" cmpd="tri">
            <a:solidFill>
              <a:srgbClr val="003366"/>
            </a:solidFill>
            <a:miter lim="800000"/>
            <a:headEnd/>
            <a:tailEnd/>
          </a:ln>
          <a:effectLst/>
        </p:spPr>
        <p:txBody>
          <a:bodyPr wrap="square" lIns="77532" tIns="38766" rIns="77532" bIns="38766">
            <a:spAutoFit/>
          </a:bodyPr>
          <a:lstStyle/>
          <a:p>
            <a:pPr algn="ctr" defTabSz="774700"/>
            <a:r>
              <a:rPr lang="en-US" sz="1600" b="1" u="none" dirty="0">
                <a:solidFill>
                  <a:srgbClr val="FFFFCC"/>
                </a:solidFill>
                <a:effectLst>
                  <a:outerShdw blurRad="38100" dist="38100" dir="2700000" algn="tl">
                    <a:srgbClr val="000000"/>
                  </a:outerShdw>
                </a:effectLst>
                <a:latin typeface="Times New Roman" pitchFamily="18" charset="0"/>
                <a:cs typeface="Times New Roman" pitchFamily="18" charset="0"/>
              </a:rPr>
              <a:t>Juan Jaime Vega </a:t>
            </a:r>
            <a:r>
              <a:rPr lang="en-US" sz="1600" b="1" u="none" dirty="0" err="1">
                <a:solidFill>
                  <a:srgbClr val="FFFFCC"/>
                </a:solidFill>
                <a:effectLst>
                  <a:outerShdw blurRad="38100" dist="38100" dir="2700000" algn="tl">
                    <a:srgbClr val="000000"/>
                  </a:outerShdw>
                </a:effectLst>
                <a:latin typeface="Times New Roman" pitchFamily="18" charset="0"/>
                <a:cs typeface="Times New Roman" pitchFamily="18" charset="0"/>
              </a:rPr>
              <a:t>Castr</a:t>
            </a:r>
            <a:r>
              <a:rPr lang="es-ES" sz="1600" b="1" u="none" dirty="0" smtClean="0">
                <a:solidFill>
                  <a:srgbClr val="FFFFCC"/>
                </a:solidFill>
                <a:effectLst>
                  <a:outerShdw blurRad="38100" dist="38100" dir="2700000" algn="tl">
                    <a:srgbClr val="000000"/>
                  </a:outerShdw>
                </a:effectLst>
                <a:latin typeface="Times New Roman" pitchFamily="18" charset="0"/>
                <a:cs typeface="Times New Roman" pitchFamily="18" charset="0"/>
              </a:rPr>
              <a:t>o, </a:t>
            </a:r>
            <a:r>
              <a:rPr lang="en-US" sz="1600" b="1" dirty="0">
                <a:solidFill>
                  <a:srgbClr val="FFFFCC"/>
                </a:solidFill>
                <a:effectLst>
                  <a:outerShdw blurRad="38100" dist="38100" dir="2700000" algn="tl">
                    <a:srgbClr val="000000"/>
                  </a:outerShdw>
                </a:effectLst>
                <a:latin typeface="Times New Roman" pitchFamily="18" charset="0"/>
                <a:cs typeface="Times New Roman" pitchFamily="18" charset="0"/>
              </a:rPr>
              <a:t>Ma. del  </a:t>
            </a:r>
            <a:r>
              <a:rPr lang="en-US" sz="1600" b="1" dirty="0" err="1">
                <a:solidFill>
                  <a:srgbClr val="FFFFCC"/>
                </a:solidFill>
                <a:effectLst>
                  <a:outerShdw blurRad="38100" dist="38100" dir="2700000" algn="tl">
                    <a:srgbClr val="000000"/>
                  </a:outerShdw>
                </a:effectLst>
                <a:latin typeface="Times New Roman" pitchFamily="18" charset="0"/>
                <a:cs typeface="Times New Roman" pitchFamily="18" charset="0"/>
              </a:rPr>
              <a:t>Rocío</a:t>
            </a:r>
            <a:r>
              <a:rPr lang="en-US" sz="1600" b="1" dirty="0">
                <a:solidFill>
                  <a:srgbClr val="FFFFCC"/>
                </a:solidFill>
                <a:effectLst>
                  <a:outerShdw blurRad="38100" dist="38100" dir="2700000" algn="tl">
                    <a:srgbClr val="000000"/>
                  </a:outerShdw>
                </a:effectLst>
                <a:latin typeface="Times New Roman" pitchFamily="18" charset="0"/>
                <a:cs typeface="Times New Roman" pitchFamily="18" charset="0"/>
              </a:rPr>
              <a:t> Reynoso </a:t>
            </a:r>
            <a:r>
              <a:rPr lang="en-US" sz="1600" b="1" dirty="0" err="1">
                <a:solidFill>
                  <a:srgbClr val="FFFFCC"/>
                </a:solidFill>
                <a:effectLst>
                  <a:outerShdw blurRad="38100" dist="38100" dir="2700000" algn="tl">
                    <a:srgbClr val="000000"/>
                  </a:outerShdw>
                </a:effectLst>
                <a:latin typeface="Times New Roman" pitchFamily="18" charset="0"/>
                <a:cs typeface="Times New Roman" pitchFamily="18" charset="0"/>
              </a:rPr>
              <a:t>Vallecillo</a:t>
            </a:r>
            <a:r>
              <a:rPr lang="en-US" sz="1600" b="1" dirty="0">
                <a:solidFill>
                  <a:srgbClr val="FFFFCC"/>
                </a:solidFill>
                <a:effectLst>
                  <a:outerShdw blurRad="38100" dist="38100" dir="2700000" algn="tl">
                    <a:srgbClr val="000000"/>
                  </a:outerShdw>
                </a:effectLst>
                <a:latin typeface="Times New Roman" pitchFamily="18" charset="0"/>
                <a:cs typeface="Times New Roman" pitchFamily="18" charset="0"/>
              </a:rPr>
              <a:t> and </a:t>
            </a:r>
            <a:r>
              <a:rPr lang="es-MX" sz="1600" b="1" dirty="0">
                <a:solidFill>
                  <a:srgbClr val="FFFFCC"/>
                </a:solidFill>
                <a:latin typeface="Times New Roman" pitchFamily="18" charset="0"/>
                <a:cs typeface="Times New Roman" pitchFamily="18" charset="0"/>
              </a:rPr>
              <a:t>Humberto Carrillo Calvet</a:t>
            </a:r>
            <a:endParaRPr lang="en-US" sz="1600" u="none" dirty="0">
              <a:solidFill>
                <a:srgbClr val="FFFFCC"/>
              </a:solidFill>
              <a:effectLst>
                <a:outerShdw blurRad="38100" dist="38100" dir="2700000" algn="tl">
                  <a:srgbClr val="000000"/>
                </a:outerShdw>
              </a:effectLst>
              <a:latin typeface="Times New Roman" pitchFamily="18" charset="0"/>
              <a:cs typeface="Times New Roman" pitchFamily="18" charset="0"/>
            </a:endParaRPr>
          </a:p>
          <a:p>
            <a:pPr algn="ctr" defTabSz="774700"/>
            <a:r>
              <a:rPr lang="en-US" sz="1600" b="1" u="none" dirty="0" smtClean="0">
                <a:solidFill>
                  <a:srgbClr val="FFFFCC"/>
                </a:solidFill>
                <a:effectLst>
                  <a:outerShdw blurRad="38100" dist="38100" dir="2700000" algn="tl">
                    <a:srgbClr val="000000"/>
                  </a:outerShdw>
                </a:effectLst>
                <a:latin typeface="Times New Roman" pitchFamily="18" charset="0"/>
                <a:cs typeface="Times New Roman" pitchFamily="18" charset="0"/>
              </a:rPr>
              <a:t>e-mail</a:t>
            </a:r>
            <a:r>
              <a:rPr lang="en-US" sz="1600" b="1" u="none" dirty="0">
                <a:solidFill>
                  <a:srgbClr val="FFFFCC"/>
                </a:solidFill>
                <a:effectLst>
                  <a:outerShdw blurRad="38100" dist="38100" dir="2700000" algn="tl">
                    <a:srgbClr val="000000"/>
                  </a:outerShdw>
                </a:effectLst>
                <a:latin typeface="Times New Roman" pitchFamily="18" charset="0"/>
                <a:cs typeface="Times New Roman" pitchFamily="18" charset="0"/>
              </a:rPr>
              <a:t>: </a:t>
            </a:r>
            <a:r>
              <a:rPr lang="es-ES" sz="1600" b="1" u="none" dirty="0">
                <a:solidFill>
                  <a:srgbClr val="FFFFCC"/>
                </a:solidFill>
                <a:effectLst>
                  <a:outerShdw blurRad="38100" dist="38100" dir="2700000" algn="tl">
                    <a:srgbClr val="000000"/>
                  </a:outerShdw>
                </a:effectLst>
                <a:latin typeface="Times New Roman" pitchFamily="18" charset="0"/>
                <a:cs typeface="Times New Roman" pitchFamily="18" charset="0"/>
              </a:rPr>
              <a:t> </a:t>
            </a:r>
            <a:r>
              <a:rPr lang="en-US" sz="1600" b="1" u="none" dirty="0">
                <a:solidFill>
                  <a:srgbClr val="FFFFCC"/>
                </a:solidFill>
                <a:effectLst>
                  <a:outerShdw blurRad="38100" dist="38100" dir="2700000" algn="tl">
                    <a:srgbClr val="000000"/>
                  </a:outerShdw>
                </a:effectLst>
                <a:latin typeface="Times New Roman" pitchFamily="18" charset="0"/>
                <a:cs typeface="Times New Roman" pitchFamily="18" charset="0"/>
              </a:rPr>
              <a:t>jjvc@nuclear.inin.mx</a:t>
            </a:r>
            <a:r>
              <a:rPr lang="es-ES" sz="1600" b="1" u="none" dirty="0">
                <a:solidFill>
                  <a:srgbClr val="FFFFCC"/>
                </a:solidFill>
                <a:effectLst>
                  <a:outerShdw blurRad="38100" dist="38100" dir="2700000" algn="tl">
                    <a:srgbClr val="000000"/>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2537166"/>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This procedure is based on searching for a minimum in the validation error curve, </a:t>
            </a:r>
            <a:r>
              <a:rPr lang="en-US" sz="2400" i="1" dirty="0" smtClean="0">
                <a:solidFill>
                  <a:srgbClr val="FFFFCC"/>
                </a:solidFill>
                <a:latin typeface="Times New Roman" pitchFamily="18" charset="0"/>
                <a:ea typeface="Calibri" pitchFamily="34" charset="0"/>
                <a:cs typeface="Times New Roman" pitchFamily="18" charset="0"/>
              </a:rPr>
              <a:t>E</a:t>
            </a:r>
            <a:r>
              <a:rPr lang="en-US" sz="2400" i="1" baseline="30000" dirty="0" smtClean="0">
                <a:solidFill>
                  <a:srgbClr val="FFFFCC"/>
                </a:solidFill>
                <a:latin typeface="Times New Roman" pitchFamily="18" charset="0"/>
                <a:ea typeface="Calibri" pitchFamily="34" charset="0"/>
                <a:cs typeface="Times New Roman" pitchFamily="18" charset="0"/>
              </a:rPr>
              <a:t>V</a:t>
            </a:r>
            <a:r>
              <a:rPr lang="en-US" sz="2400" dirty="0" smtClean="0">
                <a:solidFill>
                  <a:srgbClr val="FFFFCC"/>
                </a:solidFill>
                <a:latin typeface="Times New Roman" pitchFamily="18" charset="0"/>
                <a:ea typeface="Calibri" pitchFamily="34" charset="0"/>
                <a:cs typeface="Times New Roman" pitchFamily="18" charset="0"/>
              </a:rPr>
              <a:t>(</a:t>
            </a:r>
            <a:r>
              <a:rPr lang="en-US" sz="2400" i="1" dirty="0" smtClean="0">
                <a:solidFill>
                  <a:srgbClr val="FFFFCC"/>
                </a:solidFill>
                <a:latin typeface="Symbol" pitchFamily="18" charset="2"/>
                <a:ea typeface="Calibri" pitchFamily="34" charset="0"/>
                <a:cs typeface="Times New Roman" pitchFamily="18" charset="0"/>
              </a:rPr>
              <a:t>r</a:t>
            </a:r>
            <a:r>
              <a:rPr lang="en-US" sz="2400" dirty="0" smtClean="0">
                <a:solidFill>
                  <a:srgbClr val="FFFFCC"/>
                </a:solidFill>
                <a:latin typeface="Times New Roman" pitchFamily="18" charset="0"/>
                <a:ea typeface="Calibri" pitchFamily="34" charset="0"/>
                <a:cs typeface="Times New Roman" pitchFamily="18" charset="0"/>
              </a:rPr>
              <a:t>), despite the corresponding training error curve, </a:t>
            </a:r>
            <a:r>
              <a:rPr lang="en-US" sz="2400" i="1" dirty="0" smtClean="0">
                <a:solidFill>
                  <a:srgbClr val="FFFFCC"/>
                </a:solidFill>
                <a:latin typeface="Times New Roman" pitchFamily="18" charset="0"/>
                <a:ea typeface="Calibri" pitchFamily="34" charset="0"/>
                <a:cs typeface="Times New Roman" pitchFamily="18" charset="0"/>
              </a:rPr>
              <a:t>E</a:t>
            </a:r>
            <a:r>
              <a:rPr lang="en-US" sz="2400" i="1" baseline="30000" dirty="0" smtClean="0">
                <a:solidFill>
                  <a:srgbClr val="FFFFCC"/>
                </a:solidFill>
                <a:latin typeface="Times New Roman" pitchFamily="18" charset="0"/>
                <a:ea typeface="Calibri" pitchFamily="34" charset="0"/>
                <a:cs typeface="Times New Roman" pitchFamily="18" charset="0"/>
              </a:rPr>
              <a:t>T</a:t>
            </a:r>
            <a:r>
              <a:rPr lang="en-US" sz="2400" dirty="0" smtClean="0">
                <a:solidFill>
                  <a:srgbClr val="FFFFCC"/>
                </a:solidFill>
                <a:latin typeface="Times New Roman" pitchFamily="18" charset="0"/>
                <a:ea typeface="Calibri" pitchFamily="34" charset="0"/>
                <a:cs typeface="Times New Roman" pitchFamily="18" charset="0"/>
              </a:rPr>
              <a:t>(</a:t>
            </a:r>
            <a:r>
              <a:rPr lang="en-US" sz="2400" i="1" dirty="0" smtClean="0">
                <a:solidFill>
                  <a:srgbClr val="FFFFCC"/>
                </a:solidFill>
                <a:latin typeface="Symbol" pitchFamily="18" charset="2"/>
                <a:ea typeface="Calibri" pitchFamily="34" charset="0"/>
                <a:cs typeface="Times New Roman" pitchFamily="18" charset="0"/>
              </a:rPr>
              <a:t>r</a:t>
            </a:r>
            <a:r>
              <a:rPr lang="en-US" sz="2400" dirty="0" smtClean="0">
                <a:solidFill>
                  <a:srgbClr val="FFFFCC"/>
                </a:solidFill>
                <a:latin typeface="Times New Roman" pitchFamily="18" charset="0"/>
                <a:ea typeface="Calibri" pitchFamily="34" charset="0"/>
                <a:cs typeface="Times New Roman" pitchFamily="18" charset="0"/>
              </a:rPr>
              <a:t>), keeps on decreasing.  These curves are defined as: </a:t>
            </a:r>
            <a:endParaRPr lang="en-US" sz="2400" dirty="0" smtClean="0">
              <a:solidFill>
                <a:srgbClr val="FFFFCC"/>
              </a:solidFill>
              <a:latin typeface="Times New Roman" pitchFamily="18" charset="0"/>
              <a:cs typeface="Times New Roman" pitchFamily="18" charset="0"/>
            </a:endParaRPr>
          </a:p>
        </p:txBody>
      </p:sp>
      <p:sp>
        <p:nvSpPr>
          <p:cNvPr id="3" name="Rectangle 1"/>
          <p:cNvSpPr>
            <a:spLocks noChangeArrowheads="1"/>
          </p:cNvSpPr>
          <p:nvPr/>
        </p:nvSpPr>
        <p:spPr bwMode="auto">
          <a:xfrm>
            <a:off x="152400" y="-2914"/>
            <a:ext cx="48482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lang="en-US" sz="2400" b="1" dirty="0" smtClean="0">
                <a:solidFill>
                  <a:srgbClr val="FFFFCC"/>
                </a:solidFill>
                <a:latin typeface="Times New Roman" pitchFamily="18" charset="0"/>
                <a:ea typeface="Calibri" pitchFamily="34" charset="0"/>
                <a:cs typeface="Times New Roman" pitchFamily="18" charset="0"/>
              </a:rPr>
              <a:t>3.  Artificial neural networks</a:t>
            </a:r>
            <a:endParaRPr lang="en-US" sz="2400" dirty="0" smtClean="0">
              <a:solidFill>
                <a:srgbClr val="FFFFCC"/>
              </a:solidFill>
              <a:latin typeface="Times New Roman" pitchFamily="18" charset="0"/>
              <a:cs typeface="Times New Roman" pitchFamily="18" charset="0"/>
            </a:endParaRPr>
          </a:p>
        </p:txBody>
      </p:sp>
      <p:graphicFrame>
        <p:nvGraphicFramePr>
          <p:cNvPr id="51202" name="Object 2"/>
          <p:cNvGraphicFramePr>
            <a:graphicFrameLocks noChangeAspect="1"/>
          </p:cNvGraphicFramePr>
          <p:nvPr/>
        </p:nvGraphicFramePr>
        <p:xfrm>
          <a:off x="2026686" y="3972332"/>
          <a:ext cx="4679950" cy="1125538"/>
        </p:xfrm>
        <a:graphic>
          <a:graphicData uri="http://schemas.openxmlformats.org/presentationml/2006/ole">
            <mc:AlternateContent xmlns:mc="http://schemas.openxmlformats.org/markup-compatibility/2006">
              <mc:Choice xmlns:v="urn:schemas-microsoft-com:vml" Requires="v">
                <p:oleObj spid="_x0000_s251978" name="Equation" r:id="rId3" imgW="2006280" imgH="482400" progId="Equation.DSMT4">
                  <p:embed/>
                </p:oleObj>
              </mc:Choice>
              <mc:Fallback>
                <p:oleObj name="Equation" r:id="rId3" imgW="200628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686" y="3972332"/>
                        <a:ext cx="4679950" cy="1125538"/>
                      </a:xfrm>
                      <a:prstGeom prst="rect">
                        <a:avLst/>
                      </a:prstGeom>
                      <a:solidFill>
                        <a:srgbClr val="FFFF99"/>
                      </a:solidFill>
                    </p:spPr>
                  </p:pic>
                </p:oleObj>
              </mc:Fallback>
            </mc:AlternateContent>
          </a:graphicData>
        </a:graphic>
      </p:graphicFrame>
      <p:sp>
        <p:nvSpPr>
          <p:cNvPr id="5" name="4 CuadroTexto"/>
          <p:cNvSpPr txBox="1"/>
          <p:nvPr/>
        </p:nvSpPr>
        <p:spPr>
          <a:xfrm>
            <a:off x="0" y="5110475"/>
            <a:ext cx="714380" cy="461665"/>
          </a:xfrm>
          <a:prstGeom prst="rect">
            <a:avLst/>
          </a:prstGeom>
          <a:noFill/>
        </p:spPr>
        <p:txBody>
          <a:bodyPr wrap="square" rtlCol="0">
            <a:spAutoFit/>
          </a:bodyPr>
          <a:lstStyle/>
          <a:p>
            <a:r>
              <a:rPr lang="es-MX" sz="2400" dirty="0" smtClean="0">
                <a:solidFill>
                  <a:srgbClr val="FFFFCC"/>
                </a:solidFill>
                <a:latin typeface="Times New Roman" pitchFamily="18" charset="0"/>
                <a:cs typeface="Times New Roman" pitchFamily="18" charset="0"/>
              </a:rPr>
              <a:t>and</a:t>
            </a:r>
            <a:endParaRPr lang="es-ES" sz="2400" dirty="0">
              <a:solidFill>
                <a:srgbClr val="FFFFCC"/>
              </a:solidFill>
              <a:latin typeface="Times New Roman" pitchFamily="18" charset="0"/>
              <a:cs typeface="Times New Roman" pitchFamily="18" charset="0"/>
            </a:endParaRPr>
          </a:p>
        </p:txBody>
      </p:sp>
      <p:sp>
        <p:nvSpPr>
          <p:cNvPr id="51204" name="Rectangle 4"/>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51205" name="Rectangle 5"/>
          <p:cNvSpPr>
            <a:spLocks noChangeArrowheads="1"/>
          </p:cNvSpPr>
          <p:nvPr/>
        </p:nvSpPr>
        <p:spPr bwMode="auto">
          <a:xfrm>
            <a:off x="0" y="485775"/>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S" sz="1100" b="0" i="0" u="none" strike="noStrike" cap="none" normalizeH="0" baseline="0" dirty="0" smtClean="0">
                <a:ln>
                  <a:noFill/>
                </a:ln>
                <a:solidFill>
                  <a:schemeClr val="tx1"/>
                </a:solidFill>
                <a:effectLst/>
                <a:latin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51207" name="Rectangle 7"/>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51208" name="Rectangle 8"/>
          <p:cNvSpPr>
            <a:spLocks noChangeArrowheads="1"/>
          </p:cNvSpPr>
          <p:nvPr/>
        </p:nvSpPr>
        <p:spPr bwMode="auto">
          <a:xfrm>
            <a:off x="0" y="485775"/>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S" sz="1100" b="0" i="0" u="none" strike="noStrike" cap="none" normalizeH="0" baseline="0" dirty="0" smtClean="0">
                <a:ln>
                  <a:noFill/>
                </a:ln>
                <a:solidFill>
                  <a:schemeClr val="tx1"/>
                </a:solidFill>
                <a:effectLst/>
                <a:latin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1209" name="Object 9"/>
          <p:cNvGraphicFramePr>
            <a:graphicFrameLocks noChangeAspect="1"/>
          </p:cNvGraphicFramePr>
          <p:nvPr/>
        </p:nvGraphicFramePr>
        <p:xfrm>
          <a:off x="2014541" y="5624166"/>
          <a:ext cx="4740275" cy="1125538"/>
        </p:xfrm>
        <a:graphic>
          <a:graphicData uri="http://schemas.openxmlformats.org/presentationml/2006/ole">
            <mc:AlternateContent xmlns:mc="http://schemas.openxmlformats.org/markup-compatibility/2006">
              <mc:Choice xmlns:v="urn:schemas-microsoft-com:vml" Requires="v">
                <p:oleObj spid="_x0000_s251979" name="Equation" r:id="rId5" imgW="2031840" imgH="482400" progId="Equation.DSMT4">
                  <p:embed/>
                </p:oleObj>
              </mc:Choice>
              <mc:Fallback>
                <p:oleObj name="Equation" r:id="rId5" imgW="203184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4541" y="5624166"/>
                        <a:ext cx="4740275" cy="1125538"/>
                      </a:xfrm>
                      <a:prstGeom prst="rect">
                        <a:avLst/>
                      </a:prstGeom>
                      <a:solidFill>
                        <a:srgbClr val="FFFF99"/>
                      </a:solidFill>
                    </p:spPr>
                  </p:pic>
                </p:oleObj>
              </mc:Fallback>
            </mc:AlternateContent>
          </a:graphicData>
        </a:graphic>
      </p:graphicFrame>
      <p:sp>
        <p:nvSpPr>
          <p:cNvPr id="11" name="10 CuadroTexto"/>
          <p:cNvSpPr txBox="1"/>
          <p:nvPr/>
        </p:nvSpPr>
        <p:spPr>
          <a:xfrm>
            <a:off x="8072462" y="5857892"/>
            <a:ext cx="714380" cy="461665"/>
          </a:xfrm>
          <a:prstGeom prst="rect">
            <a:avLst/>
          </a:prstGeom>
          <a:noFill/>
        </p:spPr>
        <p:txBody>
          <a:bodyPr wrap="square" rtlCol="0">
            <a:spAutoFit/>
          </a:bodyPr>
          <a:lstStyle/>
          <a:p>
            <a:r>
              <a:rPr lang="es-MX" sz="2400" dirty="0" smtClean="0">
                <a:solidFill>
                  <a:srgbClr val="FFFFCC"/>
                </a:solidFill>
                <a:latin typeface="Times New Roman" pitchFamily="18" charset="0"/>
                <a:cs typeface="Times New Roman" pitchFamily="18" charset="0"/>
              </a:rPr>
              <a:t>(1)</a:t>
            </a:r>
            <a:endParaRPr lang="es-ES" sz="2400" dirty="0">
              <a:solidFill>
                <a:srgbClr val="FFFFCC"/>
              </a:solidFill>
              <a:latin typeface="Times New Roman" pitchFamily="18" charset="0"/>
              <a:cs typeface="Times New Roman" pitchFamily="18" charset="0"/>
            </a:endParaRPr>
          </a:p>
        </p:txBody>
      </p:sp>
      <p:sp>
        <p:nvSpPr>
          <p:cNvPr id="12" name="11 Marcador de número de diapositiva"/>
          <p:cNvSpPr>
            <a:spLocks noGrp="1"/>
          </p:cNvSpPr>
          <p:nvPr>
            <p:ph type="sldNum" sz="quarter" idx="12"/>
          </p:nvPr>
        </p:nvSpPr>
        <p:spPr>
          <a:xfrm>
            <a:off x="6653242" y="6381774"/>
            <a:ext cx="2133600" cy="476250"/>
          </a:xfrm>
        </p:spPr>
        <p:txBody>
          <a:bodyPr/>
          <a:lstStyle/>
          <a:p>
            <a:fld id="{67A56C92-EF0B-4F99-9DF2-D11E61E38F24}" type="slidenum">
              <a:rPr lang="es-ES" smtClean="0">
                <a:solidFill>
                  <a:srgbClr val="00CC00"/>
                </a:solidFill>
              </a:rPr>
              <a:pPr/>
              <a:t>10</a:t>
            </a:fld>
            <a:endParaRPr lang="es-ES" dirty="0">
              <a:solidFill>
                <a:srgbClr val="00CC00"/>
              </a:solidFill>
            </a:endParaRPr>
          </a:p>
        </p:txBody>
      </p:sp>
      <p:cxnSp>
        <p:nvCxnSpPr>
          <p:cNvPr id="14" name="13 Conector recto"/>
          <p:cNvCxnSpPr/>
          <p:nvPr/>
        </p:nvCxnSpPr>
        <p:spPr bwMode="auto">
          <a:xfrm>
            <a:off x="5773084" y="3337544"/>
            <a:ext cx="324000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15" name="14 Conector recto"/>
          <p:cNvCxnSpPr/>
          <p:nvPr/>
        </p:nvCxnSpPr>
        <p:spPr bwMode="auto">
          <a:xfrm>
            <a:off x="7818392" y="2960616"/>
            <a:ext cx="1285852"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8" name="17 Conector recto"/>
          <p:cNvCxnSpPr/>
          <p:nvPr/>
        </p:nvCxnSpPr>
        <p:spPr bwMode="auto">
          <a:xfrm>
            <a:off x="106016" y="3357562"/>
            <a:ext cx="2285984"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4" name="23 Conector recto de flecha"/>
          <p:cNvCxnSpPr/>
          <p:nvPr/>
        </p:nvCxnSpPr>
        <p:spPr bwMode="auto">
          <a:xfrm rot="10800000">
            <a:off x="6844764" y="6072206"/>
            <a:ext cx="1000132" cy="1588"/>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43" name="42 Conector recto"/>
          <p:cNvCxnSpPr/>
          <p:nvPr/>
        </p:nvCxnSpPr>
        <p:spPr bwMode="auto">
          <a:xfrm rot="5400000" flipH="1" flipV="1">
            <a:off x="6096767" y="3581091"/>
            <a:ext cx="500066"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51" name="50 Conector recto"/>
          <p:cNvCxnSpPr/>
          <p:nvPr/>
        </p:nvCxnSpPr>
        <p:spPr bwMode="auto">
          <a:xfrm>
            <a:off x="1285852" y="3817872"/>
            <a:ext cx="5072098"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56" name="55 Conector recto"/>
          <p:cNvCxnSpPr/>
          <p:nvPr/>
        </p:nvCxnSpPr>
        <p:spPr bwMode="auto">
          <a:xfrm rot="16200000" flipV="1">
            <a:off x="944377" y="4143753"/>
            <a:ext cx="702000" cy="19050"/>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60" name="59 Conector recto de flecha"/>
          <p:cNvCxnSpPr/>
          <p:nvPr/>
        </p:nvCxnSpPr>
        <p:spPr bwMode="auto">
          <a:xfrm>
            <a:off x="1290388" y="4492699"/>
            <a:ext cx="642942" cy="1588"/>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sp>
        <p:nvSpPr>
          <p:cNvPr id="21" name="Rectangle 1"/>
          <p:cNvSpPr>
            <a:spLocks noChangeArrowheads="1"/>
          </p:cNvSpPr>
          <p:nvPr/>
        </p:nvSpPr>
        <p:spPr bwMode="auto">
          <a:xfrm>
            <a:off x="0" y="428604"/>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We used the early stopping technique to prevent overtraining; hence keeping the ANN generalization capability (the ability to identify patterns from the validation rather than the training data set). </a:t>
            </a:r>
            <a:endParaRPr lang="en-US" sz="2400" dirty="0" smtClean="0">
              <a:solidFill>
                <a:srgbClr val="FFFFCC"/>
              </a:solidFill>
              <a:latin typeface="Times New Roman" pitchFamily="18" charset="0"/>
              <a:cs typeface="Times New Roman" pitchFamily="18" charset="0"/>
            </a:endParaRPr>
          </a:p>
        </p:txBody>
      </p:sp>
      <p:cxnSp>
        <p:nvCxnSpPr>
          <p:cNvPr id="45" name="44 Conector recto"/>
          <p:cNvCxnSpPr/>
          <p:nvPr/>
        </p:nvCxnSpPr>
        <p:spPr bwMode="auto">
          <a:xfrm rot="5400000" flipH="1" flipV="1">
            <a:off x="6260008" y="4513822"/>
            <a:ext cx="3143272"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28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500"/>
                                        <p:tgtEl>
                                          <p:spTgt spid="51201"/>
                                        </p:tgtEl>
                                      </p:cBhvr>
                                    </p:animEffect>
                                    <p:anim calcmode="lin" valueType="num">
                                      <p:cBhvr>
                                        <p:cTn id="8" dur="500" fill="hold"/>
                                        <p:tgtEl>
                                          <p:spTgt spid="51201"/>
                                        </p:tgtEl>
                                        <p:attrNameLst>
                                          <p:attrName>ppt_x</p:attrName>
                                        </p:attrNameLst>
                                      </p:cBhvr>
                                      <p:tavLst>
                                        <p:tav tm="0">
                                          <p:val>
                                            <p:strVal val="#ppt_x"/>
                                          </p:val>
                                        </p:tav>
                                        <p:tav tm="100000">
                                          <p:val>
                                            <p:strVal val="#ppt_x"/>
                                          </p:val>
                                        </p:tav>
                                      </p:tavLst>
                                    </p:anim>
                                    <p:anim calcmode="lin" valueType="num">
                                      <p:cBhvr>
                                        <p:cTn id="9" dur="500" fill="hold"/>
                                        <p:tgtEl>
                                          <p:spTgt spid="5120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51202"/>
                                        </p:tgtEl>
                                        <p:attrNameLst>
                                          <p:attrName>style.visibility</p:attrName>
                                        </p:attrNameLst>
                                      </p:cBhvr>
                                      <p:to>
                                        <p:strVal val="visible"/>
                                      </p:to>
                                    </p:set>
                                    <p:animEffect transition="in" filter="wheel(1)">
                                      <p:cBhvr>
                                        <p:cTn id="13" dur="1000"/>
                                        <p:tgtEl>
                                          <p:spTgt spid="5120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21" presetClass="entr" presetSubtype="1" fill="hold" nodeType="afterEffect">
                                  <p:stCondLst>
                                    <p:cond delay="0"/>
                                  </p:stCondLst>
                                  <p:childTnLst>
                                    <p:set>
                                      <p:cBhvr>
                                        <p:cTn id="20" dur="1" fill="hold">
                                          <p:stCondLst>
                                            <p:cond delay="0"/>
                                          </p:stCondLst>
                                        </p:cTn>
                                        <p:tgtEl>
                                          <p:spTgt spid="51209"/>
                                        </p:tgtEl>
                                        <p:attrNameLst>
                                          <p:attrName>style.visibility</p:attrName>
                                        </p:attrNameLst>
                                      </p:cBhvr>
                                      <p:to>
                                        <p:strVal val="visible"/>
                                      </p:to>
                                    </p:set>
                                    <p:animEffect transition="in" filter="wheel(1)">
                                      <p:cBhvr>
                                        <p:cTn id="21" dur="500"/>
                                        <p:tgtEl>
                                          <p:spTgt spid="51209"/>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cTn>
                              </p:par>
                            </p:childTnLst>
                          </p:cTn>
                        </p:par>
                        <p:par>
                          <p:cTn id="38" fill="hold">
                            <p:stCondLst>
                              <p:cond delay="4500"/>
                            </p:stCondLst>
                            <p:childTnLst>
                              <p:par>
                                <p:cTn id="39" presetID="22" presetClass="entr" presetSubtype="2"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right)">
                                      <p:cBhvr>
                                        <p:cTn id="45" dur="500"/>
                                        <p:tgtEl>
                                          <p:spTgt spid="56"/>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1000"/>
                                        <p:tgtEl>
                                          <p:spTgt spid="60"/>
                                        </p:tgtEl>
                                      </p:cBhvr>
                                    </p:animEffect>
                                  </p:childTnLst>
                                </p:cTn>
                              </p:par>
                            </p:childTnLst>
                          </p:cTn>
                        </p:par>
                        <p:par>
                          <p:cTn id="50" fill="hold">
                            <p:stCondLst>
                              <p:cond delay="6500"/>
                            </p:stCondLst>
                            <p:childTnLst>
                              <p:par>
                                <p:cTn id="51" presetID="2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par>
                          <p:cTn id="54" fill="hold">
                            <p:stCondLst>
                              <p:cond delay="7000"/>
                            </p:stCondLst>
                            <p:childTnLst>
                              <p:par>
                                <p:cTn id="55" presetID="22" presetClass="entr" presetSubtype="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par>
                          <p:cTn id="58" fill="hold">
                            <p:stCondLst>
                              <p:cond delay="7500"/>
                            </p:stCondLst>
                            <p:childTnLst>
                              <p:par>
                                <p:cTn id="59" presetID="22" presetClass="entr" presetSubtype="2"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right)">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2026686" y="4298548"/>
          <a:ext cx="4679950" cy="1125538"/>
        </p:xfrm>
        <a:graphic>
          <a:graphicData uri="http://schemas.openxmlformats.org/presentationml/2006/ole">
            <mc:AlternateContent xmlns:mc="http://schemas.openxmlformats.org/markup-compatibility/2006">
              <mc:Choice xmlns:v="urn:schemas-microsoft-com:vml" Requires="v">
                <p:oleObj spid="_x0000_s207948" name="Equation" r:id="rId3" imgW="2006280" imgH="482400" progId="Equation.DSMT4">
                  <p:embed/>
                </p:oleObj>
              </mc:Choice>
              <mc:Fallback>
                <p:oleObj name="Equation" r:id="rId3" imgW="20062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686" y="4298548"/>
                        <a:ext cx="4679950" cy="1125538"/>
                      </a:xfrm>
                      <a:prstGeom prst="rect">
                        <a:avLst/>
                      </a:prstGeom>
                      <a:solidFill>
                        <a:srgbClr val="FFFF99"/>
                      </a:solidFill>
                    </p:spPr>
                  </p:pic>
                </p:oleObj>
              </mc:Fallback>
            </mc:AlternateContent>
          </a:graphicData>
        </a:graphic>
      </p:graphicFrame>
      <p:graphicFrame>
        <p:nvGraphicFramePr>
          <p:cNvPr id="51209" name="Object 9"/>
          <p:cNvGraphicFramePr>
            <a:graphicFrameLocks noChangeAspect="1"/>
          </p:cNvGraphicFramePr>
          <p:nvPr/>
        </p:nvGraphicFramePr>
        <p:xfrm>
          <a:off x="2014541" y="5675260"/>
          <a:ext cx="4740275" cy="1125538"/>
        </p:xfrm>
        <a:graphic>
          <a:graphicData uri="http://schemas.openxmlformats.org/presentationml/2006/ole">
            <mc:AlternateContent xmlns:mc="http://schemas.openxmlformats.org/markup-compatibility/2006">
              <mc:Choice xmlns:v="urn:schemas-microsoft-com:vml" Requires="v">
                <p:oleObj spid="_x0000_s207949" name="Equation" r:id="rId5" imgW="2031840" imgH="482400" progId="Equation.DSMT4">
                  <p:embed/>
                </p:oleObj>
              </mc:Choice>
              <mc:Fallback>
                <p:oleObj name="Equation" r:id="rId5" imgW="20318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4541" y="5675260"/>
                        <a:ext cx="4740275" cy="1125538"/>
                      </a:xfrm>
                      <a:prstGeom prst="rect">
                        <a:avLst/>
                      </a:prstGeom>
                      <a:solidFill>
                        <a:srgbClr val="FFFF99"/>
                      </a:solidFill>
                    </p:spPr>
                  </p:pic>
                </p:oleObj>
              </mc:Fallback>
            </mc:AlternateContent>
          </a:graphicData>
        </a:graphic>
      </p:graphicFrame>
      <p:sp>
        <p:nvSpPr>
          <p:cNvPr id="51204" name="Rectangle 4"/>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51205" name="Rectangle 5"/>
          <p:cNvSpPr>
            <a:spLocks noChangeArrowheads="1"/>
          </p:cNvSpPr>
          <p:nvPr/>
        </p:nvSpPr>
        <p:spPr bwMode="auto">
          <a:xfrm>
            <a:off x="0" y="485775"/>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S" sz="1100" b="0" i="0" u="none" strike="noStrike" cap="none" normalizeH="0" baseline="0" dirty="0" smtClean="0">
                <a:ln>
                  <a:noFill/>
                </a:ln>
                <a:solidFill>
                  <a:schemeClr val="tx1"/>
                </a:solidFill>
                <a:effectLst/>
                <a:latin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51207" name="Rectangle 7"/>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51208" name="Rectangle 8"/>
          <p:cNvSpPr>
            <a:spLocks noChangeArrowheads="1"/>
          </p:cNvSpPr>
          <p:nvPr/>
        </p:nvSpPr>
        <p:spPr bwMode="auto">
          <a:xfrm>
            <a:off x="0" y="485775"/>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S" sz="1100" b="0" i="0" u="none" strike="noStrike" cap="none" normalizeH="0" baseline="0" dirty="0" smtClean="0">
                <a:ln>
                  <a:noFill/>
                </a:ln>
                <a:solidFill>
                  <a:schemeClr val="tx1"/>
                </a:solidFill>
                <a:effectLst/>
                <a:latin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12" name="11 Marcador de número de diapositiva"/>
          <p:cNvSpPr>
            <a:spLocks noGrp="1"/>
          </p:cNvSpPr>
          <p:nvPr>
            <p:ph type="sldNum" sz="quarter" idx="12"/>
          </p:nvPr>
        </p:nvSpPr>
        <p:spPr>
          <a:xfrm>
            <a:off x="6653242" y="6381774"/>
            <a:ext cx="2133600" cy="476250"/>
          </a:xfrm>
        </p:spPr>
        <p:txBody>
          <a:bodyPr/>
          <a:lstStyle/>
          <a:p>
            <a:fld id="{67A56C92-EF0B-4F99-9DF2-D11E61E38F24}" type="slidenum">
              <a:rPr lang="es-ES" smtClean="0">
                <a:solidFill>
                  <a:srgbClr val="00CC00"/>
                </a:solidFill>
              </a:rPr>
              <a:pPr/>
              <a:t>11</a:t>
            </a:fld>
            <a:endParaRPr lang="es-ES" dirty="0">
              <a:solidFill>
                <a:srgbClr val="00CC00"/>
              </a:solidFill>
            </a:endParaRPr>
          </a:p>
        </p:txBody>
      </p:sp>
      <p:sp>
        <p:nvSpPr>
          <p:cNvPr id="25" name="Rectangle 2"/>
          <p:cNvSpPr>
            <a:spLocks noChangeArrowheads="1"/>
          </p:cNvSpPr>
          <p:nvPr/>
        </p:nvSpPr>
        <p:spPr bwMode="auto">
          <a:xfrm>
            <a:off x="0" y="5300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6" name="Rectangle 7"/>
          <p:cNvSpPr>
            <a:spLocks noChangeArrowheads="1"/>
          </p:cNvSpPr>
          <p:nvPr/>
        </p:nvSpPr>
        <p:spPr bwMode="auto">
          <a:xfrm>
            <a:off x="0" y="5300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7" name="Rectangle 9"/>
          <p:cNvSpPr>
            <a:spLocks noChangeArrowheads="1"/>
          </p:cNvSpPr>
          <p:nvPr/>
        </p:nvSpPr>
        <p:spPr bwMode="auto">
          <a:xfrm>
            <a:off x="0" y="5300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8" name="Rectangle 11"/>
          <p:cNvSpPr>
            <a:spLocks noChangeArrowheads="1"/>
          </p:cNvSpPr>
          <p:nvPr/>
        </p:nvSpPr>
        <p:spPr bwMode="auto">
          <a:xfrm>
            <a:off x="0" y="5300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9" name="Rectangle 13"/>
          <p:cNvSpPr>
            <a:spLocks noChangeArrowheads="1"/>
          </p:cNvSpPr>
          <p:nvPr/>
        </p:nvSpPr>
        <p:spPr bwMode="auto">
          <a:xfrm>
            <a:off x="0" y="5300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0" name="Rectangle 3"/>
          <p:cNvSpPr>
            <a:spLocks noChangeArrowheads="1"/>
          </p:cNvSpPr>
          <p:nvPr/>
        </p:nvSpPr>
        <p:spPr bwMode="auto">
          <a:xfrm>
            <a:off x="0" y="41017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32" name="Rectangle 3"/>
          <p:cNvSpPr>
            <a:spLocks noChangeArrowheads="1"/>
          </p:cNvSpPr>
          <p:nvPr/>
        </p:nvSpPr>
        <p:spPr bwMode="auto">
          <a:xfrm>
            <a:off x="0" y="1643050"/>
            <a:ext cx="6286512"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K =45,100 </a:t>
            </a:r>
            <a:r>
              <a:rPr lang="en-US" sz="2400" dirty="0" smtClean="0">
                <a:solidFill>
                  <a:srgbClr val="FFFFCC"/>
                </a:solidFill>
                <a:latin typeface="Times New Roman" pitchFamily="18" charset="0"/>
                <a:ea typeface="Calibri" pitchFamily="34" charset="0"/>
                <a:cs typeface="Times New Roman" pitchFamily="18" charset="0"/>
              </a:rPr>
              <a:t>is</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the  number of patterns in D</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a:t>
            </a:r>
            <a:r>
              <a:rPr kumimoji="0" lang="en-US" sz="2400" b="0" i="0" u="none" strike="noStrike" cap="none" normalizeH="0" baseline="0" dirty="0" smtClean="0">
                <a:ln>
                  <a:noFill/>
                </a:ln>
                <a:solidFill>
                  <a:srgbClr val="FFFFCC"/>
                </a:solidFill>
                <a:effectLst/>
                <a:latin typeface="Arial" pitchFamily="34" charset="0"/>
                <a:ea typeface="Calibri" pitchFamily="34" charset="0"/>
                <a:cs typeface="Times New Roman" pitchFamily="18" charset="0"/>
              </a:rPr>
              <a:t> </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or</a:t>
            </a:r>
            <a:r>
              <a:rPr kumimoji="0" lang="en-US" sz="2400" b="0" i="0" u="none" strike="noStrike" cap="none" normalizeH="0" baseline="0" dirty="0" smtClean="0">
                <a:ln>
                  <a:noFill/>
                </a:ln>
                <a:solidFill>
                  <a:srgbClr val="FFFFCC"/>
                </a:solidFill>
                <a:effectLst/>
                <a:latin typeface="Arial" pitchFamily="34" charset="0"/>
                <a:ea typeface="Calibri" pitchFamily="34" charset="0"/>
                <a:cs typeface="Times New Roman" pitchFamily="18" charset="0"/>
              </a:rPr>
              <a:t> </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D</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4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grpSp>
        <p:nvGrpSpPr>
          <p:cNvPr id="2" name="73 Grupo"/>
          <p:cNvGrpSpPr/>
          <p:nvPr/>
        </p:nvGrpSpPr>
        <p:grpSpPr>
          <a:xfrm>
            <a:off x="0" y="2500306"/>
            <a:ext cx="8786842" cy="483831"/>
            <a:chOff x="0" y="2889178"/>
            <a:chExt cx="9144000" cy="483831"/>
          </a:xfrm>
        </p:grpSpPr>
        <p:sp>
          <p:nvSpPr>
            <p:cNvPr id="55" name="Rectangle 3"/>
            <p:cNvSpPr>
              <a:spLocks noChangeArrowheads="1"/>
            </p:cNvSpPr>
            <p:nvPr/>
          </p:nvSpPr>
          <p:spPr bwMode="auto">
            <a:xfrm>
              <a:off x="0" y="2907608"/>
              <a:ext cx="9144000"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smtClean="0">
                  <a:solidFill>
                    <a:srgbClr val="FFFFCC"/>
                  </a:solidFill>
                  <a:latin typeface="Times New Roman" pitchFamily="18" charset="0"/>
                  <a:cs typeface="Times New Roman" pitchFamily="18" charset="0"/>
                </a:rPr>
                <a:t>		is the ANN output for pattern p after </a:t>
              </a:r>
              <a:r>
                <a:rPr lang="en-US" sz="2400" i="1" dirty="0" smtClean="0">
                  <a:solidFill>
                    <a:srgbClr val="FFFFCC"/>
                  </a:solidFill>
                  <a:latin typeface="Symbol" pitchFamily="18" charset="2"/>
                  <a:cs typeface="Times New Roman" pitchFamily="18" charset="0"/>
                </a:rPr>
                <a:t>r</a:t>
              </a:r>
              <a:r>
                <a:rPr lang="en-US" sz="2400" dirty="0" smtClean="0">
                  <a:solidFill>
                    <a:srgbClr val="FFFFCC"/>
                  </a:solidFill>
                  <a:latin typeface="Times New Roman" pitchFamily="18" charset="0"/>
                  <a:cs typeface="Times New Roman" pitchFamily="18" charset="0"/>
                </a:rPr>
                <a:t> training epochs.</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33" name="Picture 1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9512" y="2889178"/>
              <a:ext cx="1785950" cy="483831"/>
            </a:xfrm>
            <a:prstGeom prst="rect">
              <a:avLst/>
            </a:prstGeom>
            <a:noFill/>
          </p:spPr>
        </p:pic>
      </p:grpSp>
      <p:grpSp>
        <p:nvGrpSpPr>
          <p:cNvPr id="43" name="42 Grupo"/>
          <p:cNvGrpSpPr/>
          <p:nvPr/>
        </p:nvGrpSpPr>
        <p:grpSpPr>
          <a:xfrm>
            <a:off x="0" y="3429000"/>
            <a:ext cx="7858148" cy="475899"/>
            <a:chOff x="0" y="3590865"/>
            <a:chExt cx="7858148" cy="475899"/>
          </a:xfrm>
        </p:grpSpPr>
        <p:sp>
          <p:nvSpPr>
            <p:cNvPr id="35" name="Rectangle 3"/>
            <p:cNvSpPr>
              <a:spLocks noChangeArrowheads="1"/>
            </p:cNvSpPr>
            <p:nvPr/>
          </p:nvSpPr>
          <p:spPr bwMode="auto">
            <a:xfrm>
              <a:off x="0" y="3590865"/>
              <a:ext cx="7858148"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smtClean="0">
                  <a:solidFill>
                    <a:srgbClr val="FFFFCC"/>
                  </a:solidFill>
                  <a:latin typeface="Times New Roman" pitchFamily="18" charset="0"/>
                  <a:cs typeface="Times New Roman" pitchFamily="18" charset="0"/>
                </a:rPr>
                <a:t>           is the weight array after training the ANN for </a:t>
              </a:r>
              <a:r>
                <a:rPr lang="en-US" sz="2400" i="1" dirty="0" smtClean="0">
                  <a:solidFill>
                    <a:srgbClr val="FFFFCC"/>
                  </a:solidFill>
                  <a:latin typeface="Symbol" pitchFamily="18" charset="2"/>
                  <a:cs typeface="Times New Roman" pitchFamily="18" charset="0"/>
                </a:rPr>
                <a:t>r</a:t>
              </a:r>
              <a:r>
                <a:rPr lang="en-US" sz="2400" dirty="0" smtClean="0">
                  <a:solidFill>
                    <a:srgbClr val="FFFFCC"/>
                  </a:solidFill>
                  <a:latin typeface="Times New Roman" pitchFamily="18" charset="0"/>
                  <a:cs typeface="Times New Roman" pitchFamily="18" charset="0"/>
                </a:rPr>
                <a:t> epochs.</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36" name="Picture 1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99502" y="3649050"/>
              <a:ext cx="681185" cy="417714"/>
            </a:xfrm>
            <a:prstGeom prst="rect">
              <a:avLst/>
            </a:prstGeom>
            <a:noFill/>
          </p:spPr>
        </p:pic>
      </p:grpSp>
      <p:sp>
        <p:nvSpPr>
          <p:cNvPr id="37" name="Rectangle 16"/>
          <p:cNvSpPr>
            <a:spLocks noChangeArrowheads="1"/>
          </p:cNvSpPr>
          <p:nvPr/>
        </p:nvSpPr>
        <p:spPr bwMode="auto">
          <a:xfrm>
            <a:off x="0" y="142934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38" name="Rectangle 3"/>
          <p:cNvSpPr>
            <a:spLocks noChangeArrowheads="1"/>
          </p:cNvSpPr>
          <p:nvPr/>
        </p:nvSpPr>
        <p:spPr bwMode="auto">
          <a:xfrm>
            <a:off x="0" y="53008"/>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D</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and D</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are the training and validation data sets consisting, each one, of </a:t>
            </a:r>
            <a:r>
              <a:rPr kumimoji="0" lang="en-US" sz="2400" b="0" i="0" u="sng"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100 patterns</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or instances of BCs belonging to every one of the </a:t>
            </a:r>
            <a:r>
              <a:rPr kumimoji="0" lang="en-US" sz="2400" b="0" i="0" u="sng"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451 analyzed classes</a:t>
            </a:r>
            <a:r>
              <a:rPr lang="en-US" sz="2400" dirty="0" smtClean="0">
                <a:solidFill>
                  <a:srgbClr val="FFFFCC"/>
                </a:solidFill>
                <a:latin typeface="Times New Roman" pitchFamily="18" charset="0"/>
                <a:ea typeface="Calibri" pitchFamily="34" charset="0"/>
                <a:cs typeface="Times New Roman" pitchFamily="18" charset="0"/>
              </a:rPr>
              <a:t> = 11 BPs heights times 41 E</a:t>
            </a:r>
            <a:r>
              <a:rPr lang="en-US" sz="2400" baseline="-25000" dirty="0" smtClean="0">
                <a:solidFill>
                  <a:srgbClr val="FFFFCC"/>
                </a:solidFill>
                <a:latin typeface="Times New Roman" pitchFamily="18" charset="0"/>
                <a:ea typeface="Calibri" pitchFamily="34" charset="0"/>
                <a:cs typeface="Times New Roman" pitchFamily="18" charset="0"/>
              </a:rPr>
              <a:t>tot</a:t>
            </a:r>
            <a:r>
              <a:rPr lang="en-US" sz="2400" dirty="0" smtClean="0">
                <a:solidFill>
                  <a:srgbClr val="FFFFCC"/>
                </a:solidFill>
                <a:latin typeface="Times New Roman" pitchFamily="18" charset="0"/>
                <a:ea typeface="Calibri" pitchFamily="34" charset="0"/>
                <a:cs typeface="Times New Roman" pitchFamily="18" charset="0"/>
              </a:rPr>
              <a:t> values.</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cxnSp>
        <p:nvCxnSpPr>
          <p:cNvPr id="42" name="41 Conector recto de flecha"/>
          <p:cNvCxnSpPr/>
          <p:nvPr/>
        </p:nvCxnSpPr>
        <p:spPr bwMode="auto">
          <a:xfrm rot="16200000" flipH="1">
            <a:off x="285720" y="2071678"/>
            <a:ext cx="2928958" cy="2928958"/>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46" name="45 Conector recto de flecha"/>
          <p:cNvCxnSpPr/>
          <p:nvPr/>
        </p:nvCxnSpPr>
        <p:spPr bwMode="auto">
          <a:xfrm rot="16200000" flipH="1">
            <a:off x="-428661" y="2786057"/>
            <a:ext cx="4357720" cy="2928961"/>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57" name="56 Conector recto de flecha"/>
          <p:cNvCxnSpPr/>
          <p:nvPr/>
        </p:nvCxnSpPr>
        <p:spPr bwMode="auto">
          <a:xfrm>
            <a:off x="214282" y="2928934"/>
            <a:ext cx="4643470" cy="1857388"/>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58" name="57 Conector recto de flecha"/>
          <p:cNvCxnSpPr/>
          <p:nvPr/>
        </p:nvCxnSpPr>
        <p:spPr bwMode="auto">
          <a:xfrm>
            <a:off x="214282" y="2928934"/>
            <a:ext cx="4714908" cy="3286148"/>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66" name="65 Conector recto de flecha"/>
          <p:cNvCxnSpPr/>
          <p:nvPr/>
        </p:nvCxnSpPr>
        <p:spPr bwMode="auto">
          <a:xfrm>
            <a:off x="285720" y="3857628"/>
            <a:ext cx="5357850" cy="928693"/>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67" name="66 Conector recto de flecha"/>
          <p:cNvCxnSpPr/>
          <p:nvPr/>
        </p:nvCxnSpPr>
        <p:spPr bwMode="auto">
          <a:xfrm>
            <a:off x="285720" y="3857628"/>
            <a:ext cx="5429288" cy="2286016"/>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sp>
        <p:nvSpPr>
          <p:cNvPr id="2078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112" tIns="914112" rIns="914112" bIns="914112" numCol="1" anchor="ctr" anchorCtr="0" compatLnSpc="1">
            <a:prstTxWarp prst="textNoShape">
              <a:avLst/>
            </a:prstTxWarp>
            <a:spAutoFit/>
          </a:bodyPr>
          <a:lstStyle/>
          <a:p>
            <a:endParaRPr lang="en-US" dirty="0"/>
          </a:p>
        </p:txBody>
      </p:sp>
      <p:grpSp>
        <p:nvGrpSpPr>
          <p:cNvPr id="59" name="58 Grupo"/>
          <p:cNvGrpSpPr/>
          <p:nvPr/>
        </p:nvGrpSpPr>
        <p:grpSpPr>
          <a:xfrm>
            <a:off x="6951678" y="5286388"/>
            <a:ext cx="2112978" cy="473024"/>
            <a:chOff x="6888178" y="5286388"/>
            <a:chExt cx="2112978" cy="473024"/>
          </a:xfrm>
        </p:grpSpPr>
        <p:sp>
          <p:nvSpPr>
            <p:cNvPr id="56" name="Rectangle 3"/>
            <p:cNvSpPr>
              <a:spLocks noChangeArrowheads="1"/>
            </p:cNvSpPr>
            <p:nvPr/>
          </p:nvSpPr>
          <p:spPr bwMode="auto">
            <a:xfrm>
              <a:off x="6888178" y="5286388"/>
              <a:ext cx="2112978"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400" dirty="0" smtClean="0">
                  <a:solidFill>
                    <a:srgbClr val="FFFFCC"/>
                  </a:solidFill>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target value</a:t>
              </a:r>
              <a:r>
                <a:rPr kumimoji="0" lang="en-US" sz="24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207876"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950092" y="5345126"/>
              <a:ext cx="300000" cy="414286"/>
            </a:xfrm>
            <a:prstGeom prst="rect">
              <a:avLst/>
            </a:prstGeom>
            <a:noFill/>
          </p:spPr>
        </p:pic>
      </p:grpSp>
      <p:sp>
        <p:nvSpPr>
          <p:cNvPr id="207878" name="Rectangle 6"/>
          <p:cNvSpPr>
            <a:spLocks noChangeArrowheads="1"/>
          </p:cNvSpPr>
          <p:nvPr/>
        </p:nvSpPr>
        <p:spPr bwMode="auto">
          <a:xfrm>
            <a:off x="0" y="128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62" name="61 Conector recto de flecha"/>
          <p:cNvCxnSpPr>
            <a:stCxn id="56" idx="1"/>
          </p:cNvCxnSpPr>
          <p:nvPr/>
        </p:nvCxnSpPr>
        <p:spPr bwMode="auto">
          <a:xfrm rot="10800000">
            <a:off x="4500562" y="4929199"/>
            <a:ext cx="2451116" cy="588023"/>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63" name="62 Conector recto de flecha"/>
          <p:cNvCxnSpPr/>
          <p:nvPr/>
        </p:nvCxnSpPr>
        <p:spPr bwMode="auto">
          <a:xfrm rot="10800000" flipV="1">
            <a:off x="4572001" y="5529922"/>
            <a:ext cx="2376505" cy="756598"/>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60" name="59 Conector recto de flecha"/>
          <p:cNvCxnSpPr/>
          <p:nvPr/>
        </p:nvCxnSpPr>
        <p:spPr bwMode="auto">
          <a:xfrm rot="16200000" flipH="1">
            <a:off x="-142909" y="1000107"/>
            <a:ext cx="4714910" cy="3571903"/>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24" name="23 Conector recto de flecha"/>
          <p:cNvCxnSpPr/>
          <p:nvPr/>
        </p:nvCxnSpPr>
        <p:spPr bwMode="auto">
          <a:xfrm rot="16200000" flipH="1">
            <a:off x="-392941" y="2107397"/>
            <a:ext cx="6072230" cy="2714644"/>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arn(inVertical)">
                                      <p:cBhvr>
                                        <p:cTn id="7" dur="500"/>
                                        <p:tgtEl>
                                          <p:spTgt spid="5120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1209"/>
                                        </p:tgtEl>
                                        <p:attrNameLst>
                                          <p:attrName>style.visibility</p:attrName>
                                        </p:attrNameLst>
                                      </p:cBhvr>
                                      <p:to>
                                        <p:strVal val="visible"/>
                                      </p:to>
                                    </p:set>
                                    <p:animEffect transition="in" filter="barn(inVertical)">
                                      <p:cBhvr>
                                        <p:cTn id="11" dur="500"/>
                                        <p:tgtEl>
                                          <p:spTgt spid="5120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up)">
                                      <p:cBhvr>
                                        <p:cTn id="15" dur="500"/>
                                        <p:tgtEl>
                                          <p:spTgt spid="6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60"/>
                                        </p:tgtEl>
                                      </p:cBhvr>
                                    </p:animEffect>
                                    <p:set>
                                      <p:cBhvr>
                                        <p:cTn id="24" dur="1" fill="hold">
                                          <p:stCondLst>
                                            <p:cond delay="499"/>
                                          </p:stCondLst>
                                        </p:cTn>
                                        <p:tgtEl>
                                          <p:spTgt spid="60"/>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32"/>
                                        </p:tgtEl>
                                        <p:attrNameLst>
                                          <p:attrName>style.visibility</p:attrName>
                                        </p:attrNameLst>
                                      </p:cBhvr>
                                      <p:to>
                                        <p:strVal val="visible"/>
                                      </p:to>
                                    </p:se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42"/>
                                        </p:tgtEl>
                                      </p:cBhvr>
                                    </p:animEffect>
                                    <p:set>
                                      <p:cBhvr>
                                        <p:cTn id="46" dur="1" fill="hold">
                                          <p:stCondLst>
                                            <p:cond delay="499"/>
                                          </p:stCondLst>
                                        </p:cTn>
                                        <p:tgtEl>
                                          <p:spTgt spid="42"/>
                                        </p:tgtEl>
                                        <p:attrNameLst>
                                          <p:attrName>style.visibility</p:attrName>
                                        </p:attrNameLst>
                                      </p:cBhvr>
                                      <p:to>
                                        <p:strVal val="hidden"/>
                                      </p:to>
                                    </p:se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499"/>
                                          </p:stCondLst>
                                        </p:cTn>
                                        <p:tgtEl>
                                          <p:spTgt spid="2"/>
                                        </p:tgtEl>
                                        <p:attrNameLst>
                                          <p:attrName>style.visibility</p:attrName>
                                        </p:attrNameLst>
                                      </p:cBhvr>
                                      <p:to>
                                        <p:strVal val="visible"/>
                                      </p:to>
                                    </p:se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up)">
                                      <p:cBhvr>
                                        <p:cTn id="53" dur="500"/>
                                        <p:tgtEl>
                                          <p:spTgt spid="58"/>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58"/>
                                        </p:tgtEl>
                                      </p:cBhvr>
                                    </p:animEffect>
                                    <p:set>
                                      <p:cBhvr>
                                        <p:cTn id="62" dur="1" fill="hold">
                                          <p:stCondLst>
                                            <p:cond delay="499"/>
                                          </p:stCondLst>
                                        </p:cTn>
                                        <p:tgtEl>
                                          <p:spTgt spid="58"/>
                                        </p:tgtEl>
                                        <p:attrNameLst>
                                          <p:attrName>style.visibility</p:attrName>
                                        </p:attrNameLst>
                                      </p:cBhvr>
                                      <p:to>
                                        <p:strVal val="hidden"/>
                                      </p:to>
                                    </p:set>
                                  </p:childTnLst>
                                </p:cTn>
                              </p:par>
                              <p:par>
                                <p:cTn id="63" presetID="22" presetClass="exit" presetSubtype="4" fill="hold" nodeType="withEffect">
                                  <p:stCondLst>
                                    <p:cond delay="0"/>
                                  </p:stCondLst>
                                  <p:childTnLst>
                                    <p:animEffect transition="out" filter="wipe(down)">
                                      <p:cBhvr>
                                        <p:cTn id="64" dur="500"/>
                                        <p:tgtEl>
                                          <p:spTgt spid="57"/>
                                        </p:tgtEl>
                                      </p:cBhvr>
                                    </p:animEffect>
                                    <p:set>
                                      <p:cBhvr>
                                        <p:cTn id="65" dur="1" fill="hold">
                                          <p:stCondLst>
                                            <p:cond delay="499"/>
                                          </p:stCondLst>
                                        </p:cTn>
                                        <p:tgtEl>
                                          <p:spTgt spid="57"/>
                                        </p:tgtEl>
                                        <p:attrNameLst>
                                          <p:attrName>style.visibility</p:attrName>
                                        </p:attrNameLst>
                                      </p:cBhvr>
                                      <p:to>
                                        <p:strVal val="hidden"/>
                                      </p:to>
                                    </p:se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par>
                          <p:cTn id="69" fill="hold">
                            <p:stCondLst>
                              <p:cond delay="500"/>
                            </p:stCondLst>
                            <p:childTnLst>
                              <p:par>
                                <p:cTn id="70" presetID="22" presetClass="entr" presetSubtype="1"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up)">
                                      <p:cBhvr>
                                        <p:cTn id="72" dur="500"/>
                                        <p:tgtEl>
                                          <p:spTgt spid="67"/>
                                        </p:tgtEl>
                                      </p:cBhvr>
                                    </p:animEffect>
                                  </p:childTnLst>
                                </p:cTn>
                              </p:par>
                            </p:childTnLst>
                          </p:cTn>
                        </p:par>
                        <p:par>
                          <p:cTn id="73" fill="hold">
                            <p:stCondLst>
                              <p:cond delay="1000"/>
                            </p:stCondLst>
                            <p:childTnLst>
                              <p:par>
                                <p:cTn id="74" presetID="22" presetClass="entr" presetSubtype="1" fill="hold"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up)">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67"/>
                                        </p:tgtEl>
                                      </p:cBhvr>
                                    </p:animEffect>
                                    <p:set>
                                      <p:cBhvr>
                                        <p:cTn id="81" dur="1" fill="hold">
                                          <p:stCondLst>
                                            <p:cond delay="499"/>
                                          </p:stCondLst>
                                        </p:cTn>
                                        <p:tgtEl>
                                          <p:spTgt spid="67"/>
                                        </p:tgtEl>
                                        <p:attrNameLst>
                                          <p:attrName>style.visibility</p:attrName>
                                        </p:attrNameLst>
                                      </p:cBhvr>
                                      <p:to>
                                        <p:strVal val="hidden"/>
                                      </p:to>
                                    </p:set>
                                  </p:childTnLst>
                                </p:cTn>
                              </p:par>
                              <p:par>
                                <p:cTn id="82" presetID="22" presetClass="exit" presetSubtype="4" fill="hold" nodeType="withEffect">
                                  <p:stCondLst>
                                    <p:cond delay="0"/>
                                  </p:stCondLst>
                                  <p:childTnLst>
                                    <p:animEffect transition="out" filter="wipe(down)">
                                      <p:cBhvr>
                                        <p:cTn id="83" dur="500"/>
                                        <p:tgtEl>
                                          <p:spTgt spid="66"/>
                                        </p:tgtEl>
                                      </p:cBhvr>
                                    </p:animEffect>
                                    <p:set>
                                      <p:cBhvr>
                                        <p:cTn id="84" dur="1" fill="hold">
                                          <p:stCondLst>
                                            <p:cond delay="499"/>
                                          </p:stCondLst>
                                        </p:cTn>
                                        <p:tgtEl>
                                          <p:spTgt spid="66"/>
                                        </p:tgtEl>
                                        <p:attrNameLst>
                                          <p:attrName>style.visibility</p:attrName>
                                        </p:attrNameLst>
                                      </p:cBhvr>
                                      <p:to>
                                        <p:strVal val="hidden"/>
                                      </p:to>
                                    </p:set>
                                  </p:childTnLst>
                                </p:cTn>
                              </p:par>
                            </p:childTnLst>
                          </p:cTn>
                        </p:par>
                        <p:par>
                          <p:cTn id="85" fill="hold">
                            <p:stCondLst>
                              <p:cond delay="500"/>
                            </p:stCondLst>
                            <p:childTnLst>
                              <p:par>
                                <p:cTn id="86" presetID="42" presetClass="entr" presetSubtype="0" fill="hold"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anim calcmode="lin" valueType="num">
                                      <p:cBhvr>
                                        <p:cTn id="89" dur="500" fill="hold"/>
                                        <p:tgtEl>
                                          <p:spTgt spid="59"/>
                                        </p:tgtEl>
                                        <p:attrNameLst>
                                          <p:attrName>ppt_x</p:attrName>
                                        </p:attrNameLst>
                                      </p:cBhvr>
                                      <p:tavLst>
                                        <p:tav tm="0">
                                          <p:val>
                                            <p:strVal val="#ppt_x"/>
                                          </p:val>
                                        </p:tav>
                                        <p:tav tm="100000">
                                          <p:val>
                                            <p:strVal val="#ppt_x"/>
                                          </p:val>
                                        </p:tav>
                                      </p:tavLst>
                                    </p:anim>
                                    <p:anim calcmode="lin" valueType="num">
                                      <p:cBhvr>
                                        <p:cTn id="90" dur="500" fill="hold"/>
                                        <p:tgtEl>
                                          <p:spTgt spid="59"/>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22" presetClass="entr" presetSubtype="2" fill="hold"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ipe(right)">
                                      <p:cBhvr>
                                        <p:cTn id="94" dur="500"/>
                                        <p:tgtEl>
                                          <p:spTgt spid="62"/>
                                        </p:tgtEl>
                                      </p:cBhvr>
                                    </p:animEffect>
                                  </p:childTnLst>
                                </p:cTn>
                              </p:par>
                              <p:par>
                                <p:cTn id="95" presetID="22" presetClass="entr" presetSubtype="2"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wipe(right)">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5" name="Rectangle 19"/>
          <p:cNvSpPr>
            <a:spLocks noChangeArrowheads="1"/>
          </p:cNvSpPr>
          <p:nvPr/>
        </p:nvSpPr>
        <p:spPr bwMode="auto">
          <a:xfrm>
            <a:off x="0" y="571480"/>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We chose the </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back-propagation learning law including a momentum term [27], since it has proved to be efficient for pattern identification tasks [6-8, 28-29]. </a:t>
            </a:r>
            <a:endParaRPr kumimoji="0" lang="en-US" sz="2400" b="0" i="0" u="none" strike="noStrike" cap="none" normalizeH="0" baseline="0" dirty="0" smtClean="0">
              <a:ln>
                <a:noFill/>
              </a:ln>
              <a:solidFill>
                <a:srgbClr val="FFFFCC"/>
              </a:solidFill>
              <a:effectLst/>
              <a:latin typeface="Arial" pitchFamily="34" charset="0"/>
            </a:endParaRPr>
          </a:p>
        </p:txBody>
      </p:sp>
      <p:sp>
        <p:nvSpPr>
          <p:cNvPr id="146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4643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93508" y="2478980"/>
            <a:ext cx="4667628" cy="532800"/>
          </a:xfrm>
          <a:prstGeom prst="rect">
            <a:avLst/>
          </a:prstGeom>
          <a:solidFill>
            <a:srgbClr val="125A23"/>
          </a:solidFill>
        </p:spPr>
      </p:pic>
      <p:sp>
        <p:nvSpPr>
          <p:cNvPr id="14643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33" name="32 Conector recto"/>
          <p:cNvCxnSpPr/>
          <p:nvPr/>
        </p:nvCxnSpPr>
        <p:spPr bwMode="auto">
          <a:xfrm>
            <a:off x="7045826" y="986856"/>
            <a:ext cx="207167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35" name="34 Conector recto de flecha"/>
          <p:cNvCxnSpPr/>
          <p:nvPr/>
        </p:nvCxnSpPr>
        <p:spPr bwMode="auto">
          <a:xfrm rot="5400000">
            <a:off x="5688504" y="2325748"/>
            <a:ext cx="428628" cy="1588"/>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37" name="36 Conector recto"/>
          <p:cNvCxnSpPr/>
          <p:nvPr/>
        </p:nvCxnSpPr>
        <p:spPr bwMode="auto">
          <a:xfrm rot="5400000">
            <a:off x="8535602" y="1540690"/>
            <a:ext cx="1148980" cy="1480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46" name="45 Conector recto"/>
          <p:cNvCxnSpPr/>
          <p:nvPr/>
        </p:nvCxnSpPr>
        <p:spPr bwMode="auto">
          <a:xfrm>
            <a:off x="5902818" y="2116612"/>
            <a:ext cx="322793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sp>
        <p:nvSpPr>
          <p:cNvPr id="52" name="51 Rectángulo"/>
          <p:cNvSpPr/>
          <p:nvPr/>
        </p:nvSpPr>
        <p:spPr>
          <a:xfrm>
            <a:off x="92764" y="3036618"/>
            <a:ext cx="1830950" cy="461665"/>
          </a:xfrm>
          <a:prstGeom prst="rect">
            <a:avLst/>
          </a:prstGeom>
          <a:solidFill>
            <a:srgbClr val="125A23"/>
          </a:solidFill>
        </p:spPr>
        <p:txBody>
          <a:bodyPr wrap="none">
            <a:spAutoFit/>
          </a:bodyPr>
          <a:lstStyle/>
          <a:p>
            <a:r>
              <a:rPr lang="en-US" sz="2400" dirty="0" smtClean="0">
                <a:solidFill>
                  <a:srgbClr val="FFFFCC"/>
                </a:solidFill>
                <a:latin typeface="Times New Roman" pitchFamily="18" charset="0"/>
                <a:ea typeface="Calibri" pitchFamily="34" charset="0"/>
                <a:cs typeface="Times New Roman" pitchFamily="18" charset="0"/>
              </a:rPr>
              <a:t>Learning rate</a:t>
            </a:r>
            <a:endParaRPr lang="en-US" dirty="0"/>
          </a:p>
        </p:txBody>
      </p:sp>
      <p:cxnSp>
        <p:nvCxnSpPr>
          <p:cNvPr id="53" name="52 Conector recto"/>
          <p:cNvCxnSpPr/>
          <p:nvPr/>
        </p:nvCxnSpPr>
        <p:spPr bwMode="auto">
          <a:xfrm>
            <a:off x="2071670" y="3269362"/>
            <a:ext cx="2571768"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55" name="54 Conector recto de flecha"/>
          <p:cNvCxnSpPr/>
          <p:nvPr/>
        </p:nvCxnSpPr>
        <p:spPr bwMode="auto">
          <a:xfrm rot="5400000" flipH="1" flipV="1">
            <a:off x="4429918" y="3071810"/>
            <a:ext cx="427834" cy="794"/>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sp>
        <p:nvSpPr>
          <p:cNvPr id="60" name="59 Rectángulo"/>
          <p:cNvSpPr/>
          <p:nvPr/>
        </p:nvSpPr>
        <p:spPr>
          <a:xfrm>
            <a:off x="7006971" y="3043246"/>
            <a:ext cx="2089033" cy="461665"/>
          </a:xfrm>
          <a:prstGeom prst="rect">
            <a:avLst/>
          </a:prstGeom>
          <a:solidFill>
            <a:srgbClr val="125A23"/>
          </a:solidFill>
        </p:spPr>
        <p:txBody>
          <a:bodyPr wrap="none">
            <a:spAutoFit/>
          </a:bodyPr>
          <a:lstStyle/>
          <a:p>
            <a:r>
              <a:rPr lang="en-US" sz="2400" dirty="0" smtClean="0">
                <a:solidFill>
                  <a:srgbClr val="FFFFCC"/>
                </a:solidFill>
                <a:latin typeface="Times New Roman" pitchFamily="18" charset="0"/>
                <a:ea typeface="Calibri" pitchFamily="34" charset="0"/>
                <a:cs typeface="Times New Roman" pitchFamily="18" charset="0"/>
              </a:rPr>
              <a:t>Update number</a:t>
            </a:r>
            <a:endParaRPr lang="en-US" dirty="0"/>
          </a:p>
        </p:txBody>
      </p:sp>
      <p:cxnSp>
        <p:nvCxnSpPr>
          <p:cNvPr id="63" name="62 Conector recto"/>
          <p:cNvCxnSpPr/>
          <p:nvPr/>
        </p:nvCxnSpPr>
        <p:spPr bwMode="auto">
          <a:xfrm>
            <a:off x="6715140" y="3274540"/>
            <a:ext cx="214314"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67" name="66 Conector recto de flecha"/>
          <p:cNvCxnSpPr/>
          <p:nvPr/>
        </p:nvCxnSpPr>
        <p:spPr bwMode="auto">
          <a:xfrm rot="5400000" flipH="1" flipV="1">
            <a:off x="6538461" y="3095399"/>
            <a:ext cx="367404" cy="14046"/>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sp>
        <p:nvSpPr>
          <p:cNvPr id="72" name="71 Rectángulo"/>
          <p:cNvSpPr/>
          <p:nvPr/>
        </p:nvSpPr>
        <p:spPr>
          <a:xfrm>
            <a:off x="97910" y="4038905"/>
            <a:ext cx="1473480" cy="461665"/>
          </a:xfrm>
          <a:prstGeom prst="rect">
            <a:avLst/>
          </a:prstGeom>
          <a:solidFill>
            <a:srgbClr val="125A23"/>
          </a:solidFill>
        </p:spPr>
        <p:txBody>
          <a:bodyPr wrap="none">
            <a:spAutoFit/>
          </a:bodyPr>
          <a:lstStyle/>
          <a:p>
            <a:r>
              <a:rPr lang="en-US" sz="2400" dirty="0" smtClean="0">
                <a:solidFill>
                  <a:srgbClr val="FFFFCC"/>
                </a:solidFill>
                <a:latin typeface="Times New Roman" pitchFamily="18" charset="0"/>
                <a:cs typeface="Times New Roman" pitchFamily="18" charset="0"/>
              </a:rPr>
              <a:t>Error term</a:t>
            </a:r>
            <a:endParaRPr lang="en-US" dirty="0"/>
          </a:p>
        </p:txBody>
      </p:sp>
      <p:cxnSp>
        <p:nvCxnSpPr>
          <p:cNvPr id="73" name="72 Conector recto"/>
          <p:cNvCxnSpPr/>
          <p:nvPr/>
        </p:nvCxnSpPr>
        <p:spPr bwMode="auto">
          <a:xfrm>
            <a:off x="1727732" y="4278182"/>
            <a:ext cx="3143272"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74" name="73 Conector recto de flecha"/>
          <p:cNvCxnSpPr/>
          <p:nvPr/>
        </p:nvCxnSpPr>
        <p:spPr bwMode="auto">
          <a:xfrm rot="16200000" flipV="1">
            <a:off x="4145545" y="3569703"/>
            <a:ext cx="1428760" cy="4346"/>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sp>
        <p:nvSpPr>
          <p:cNvPr id="78" name="77 Rectángulo"/>
          <p:cNvSpPr/>
          <p:nvPr/>
        </p:nvSpPr>
        <p:spPr>
          <a:xfrm>
            <a:off x="7061099" y="4050616"/>
            <a:ext cx="2047355" cy="461665"/>
          </a:xfrm>
          <a:prstGeom prst="rect">
            <a:avLst/>
          </a:prstGeom>
          <a:solidFill>
            <a:srgbClr val="125A23"/>
          </a:solidFill>
        </p:spPr>
        <p:txBody>
          <a:bodyPr wrap="none">
            <a:spAutoFit/>
          </a:bodyPr>
          <a:lstStyle/>
          <a:p>
            <a:r>
              <a:rPr lang="en-US" sz="2400" dirty="0" smtClean="0">
                <a:solidFill>
                  <a:srgbClr val="FFFFCC"/>
                </a:solidFill>
                <a:latin typeface="Times New Roman" pitchFamily="18" charset="0"/>
                <a:ea typeface="Calibri" pitchFamily="34" charset="0"/>
                <a:cs typeface="Times New Roman" pitchFamily="18" charset="0"/>
              </a:rPr>
              <a:t>Neuron output </a:t>
            </a:r>
            <a:endParaRPr lang="en-US" dirty="0"/>
          </a:p>
        </p:txBody>
      </p:sp>
      <p:cxnSp>
        <p:nvCxnSpPr>
          <p:cNvPr id="81" name="80 Conector recto de flecha"/>
          <p:cNvCxnSpPr/>
          <p:nvPr/>
        </p:nvCxnSpPr>
        <p:spPr bwMode="auto">
          <a:xfrm rot="16200000" flipV="1">
            <a:off x="4486656" y="3557970"/>
            <a:ext cx="1417610" cy="38962"/>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94" name="93 Conector recto"/>
          <p:cNvCxnSpPr/>
          <p:nvPr/>
        </p:nvCxnSpPr>
        <p:spPr bwMode="auto">
          <a:xfrm>
            <a:off x="5214942" y="4286256"/>
            <a:ext cx="1714512" cy="142"/>
          </a:xfrm>
          <a:prstGeom prst="line">
            <a:avLst/>
          </a:prstGeom>
          <a:solidFill>
            <a:schemeClr val="accent1"/>
          </a:solidFill>
          <a:ln w="31750" cap="flat" cmpd="sng" algn="ctr">
            <a:solidFill>
              <a:srgbClr val="00CC00"/>
            </a:solidFill>
            <a:prstDash val="solid"/>
            <a:round/>
            <a:headEnd type="none" w="med" len="med"/>
            <a:tailEnd type="none" w="med" len="med"/>
          </a:ln>
          <a:effectLst/>
        </p:spPr>
      </p:cxnSp>
      <p:sp>
        <p:nvSpPr>
          <p:cNvPr id="146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97" name="96 Grupo"/>
          <p:cNvGrpSpPr/>
          <p:nvPr/>
        </p:nvGrpSpPr>
        <p:grpSpPr>
          <a:xfrm>
            <a:off x="145772" y="5455523"/>
            <a:ext cx="8858280" cy="1200329"/>
            <a:chOff x="145772" y="5455523"/>
            <a:chExt cx="8858280" cy="1200329"/>
          </a:xfrm>
        </p:grpSpPr>
        <p:sp>
          <p:nvSpPr>
            <p:cNvPr id="22" name="Rectangle 19"/>
            <p:cNvSpPr>
              <a:spLocks noChangeArrowheads="1"/>
            </p:cNvSpPr>
            <p:nvPr/>
          </p:nvSpPr>
          <p:spPr bwMode="auto">
            <a:xfrm>
              <a:off x="145772" y="5455523"/>
              <a:ext cx="8858280" cy="1200329"/>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The initial values of the weight array components,       , are chosen  according  to a uniform  random  distribution  over the  interval [-0.5, 0.5]. </a:t>
              </a:r>
              <a:endParaRPr kumimoji="0" lang="en-US" sz="2400" b="0" i="0" u="none" strike="noStrike" cap="none" normalizeH="0" baseline="0" dirty="0" smtClean="0">
                <a:ln>
                  <a:noFill/>
                </a:ln>
                <a:solidFill>
                  <a:srgbClr val="FFFFCC"/>
                </a:solidFill>
                <a:effectLst/>
                <a:latin typeface="Arial" pitchFamily="34" charset="0"/>
              </a:endParaRPr>
            </a:p>
          </p:txBody>
        </p:sp>
        <p:pic>
          <p:nvPicPr>
            <p:cNvPr id="14643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62746" y="5505834"/>
              <a:ext cx="706153" cy="450000"/>
            </a:xfrm>
            <a:prstGeom prst="rect">
              <a:avLst/>
            </a:prstGeom>
            <a:noFill/>
          </p:spPr>
        </p:pic>
      </p:grpSp>
      <p:sp>
        <p:nvSpPr>
          <p:cNvPr id="146438"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7" name="11 Marcador de número de diapositiva"/>
          <p:cNvSpPr txBox="1">
            <a:spLocks/>
          </p:cNvSpPr>
          <p:nvPr/>
        </p:nvSpPr>
        <p:spPr bwMode="auto">
          <a:xfrm>
            <a:off x="6786578" y="632917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56C92-EF0B-4F99-9DF2-D11E61E38F24}" type="slidenum">
              <a:rPr kumimoji="0" lang="es-ES" sz="1400" b="0" i="0" u="none" strike="noStrike" kern="1200" cap="none" spc="0" normalizeH="0" baseline="0" noProof="0" smtClean="0">
                <a:ln>
                  <a:noFill/>
                </a:ln>
                <a:solidFill>
                  <a:srgbClr val="00CC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400" b="0" i="0" u="none" strike="noStrike" kern="1200" cap="none" spc="0" normalizeH="0" baseline="0" noProof="0" dirty="0">
              <a:ln>
                <a:noFill/>
              </a:ln>
              <a:solidFill>
                <a:srgbClr val="00CC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strVal val="#ppt_x"/>
                                          </p:val>
                                        </p:tav>
                                        <p:tav tm="100000">
                                          <p:val>
                                            <p:strVal val="#ppt_x"/>
                                          </p:val>
                                        </p:tav>
                                      </p:tavLst>
                                    </p:anim>
                                    <p:anim calcmode="lin" valueType="num">
                                      <p:cBhvr>
                                        <p:cTn id="25" dur="5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left)">
                                      <p:cBhvr>
                                        <p:cTn id="29" dur="500"/>
                                        <p:tgtEl>
                                          <p:spTgt spid="53"/>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down)">
                                      <p:cBhvr>
                                        <p:cTn id="33" dur="500"/>
                                        <p:tgtEl>
                                          <p:spTgt spid="55"/>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500" fill="hold"/>
                                        <p:tgtEl>
                                          <p:spTgt spid="6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right)">
                                      <p:cBhvr>
                                        <p:cTn id="43" dur="500"/>
                                        <p:tgtEl>
                                          <p:spTgt spid="63"/>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down)">
                                      <p:cBhvr>
                                        <p:cTn id="47" dur="500"/>
                                        <p:tgtEl>
                                          <p:spTgt spid="67"/>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500"/>
                                        <p:tgtEl>
                                          <p:spTgt spid="73"/>
                                        </p:tgtEl>
                                      </p:cBhvr>
                                    </p:animEffect>
                                  </p:childTnLst>
                                </p:cTn>
                              </p:par>
                            </p:childTnLst>
                          </p:cTn>
                        </p:par>
                        <p:par>
                          <p:cTn id="58" fill="hold">
                            <p:stCondLst>
                              <p:cond delay="6000"/>
                            </p:stCondLst>
                            <p:childTnLst>
                              <p:par>
                                <p:cTn id="59" presetID="22" presetClass="entr" presetSubtype="4"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down)">
                                      <p:cBhvr>
                                        <p:cTn id="61" dur="500"/>
                                        <p:tgtEl>
                                          <p:spTgt spid="74"/>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anim calcmode="lin" valueType="num">
                                      <p:cBhvr>
                                        <p:cTn id="66" dur="500" fill="hold"/>
                                        <p:tgtEl>
                                          <p:spTgt spid="78"/>
                                        </p:tgtEl>
                                        <p:attrNameLst>
                                          <p:attrName>ppt_x</p:attrName>
                                        </p:attrNameLst>
                                      </p:cBhvr>
                                      <p:tavLst>
                                        <p:tav tm="0">
                                          <p:val>
                                            <p:strVal val="#ppt_x"/>
                                          </p:val>
                                        </p:tav>
                                        <p:tav tm="100000">
                                          <p:val>
                                            <p:strVal val="#ppt_x"/>
                                          </p:val>
                                        </p:tav>
                                      </p:tavLst>
                                    </p:anim>
                                    <p:anim calcmode="lin" valueType="num">
                                      <p:cBhvr>
                                        <p:cTn id="67" dur="5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22" presetClass="entr" presetSubtype="2" fill="hold"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right)">
                                      <p:cBhvr>
                                        <p:cTn id="71" dur="500"/>
                                        <p:tgtEl>
                                          <p:spTgt spid="9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down)">
                                      <p:cBhvr>
                                        <p:cTn id="75" dur="500"/>
                                        <p:tgtEl>
                                          <p:spTgt spid="8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500"/>
                                        <p:tgtEl>
                                          <p:spTgt spid="97"/>
                                        </p:tgtEl>
                                      </p:cBhvr>
                                    </p:animEffect>
                                    <p:anim calcmode="lin" valueType="num">
                                      <p:cBhvr>
                                        <p:cTn id="81" dur="500" fill="hold"/>
                                        <p:tgtEl>
                                          <p:spTgt spid="97"/>
                                        </p:tgtEl>
                                        <p:attrNameLst>
                                          <p:attrName>ppt_x</p:attrName>
                                        </p:attrNameLst>
                                      </p:cBhvr>
                                      <p:tavLst>
                                        <p:tav tm="0">
                                          <p:val>
                                            <p:strVal val="#ppt_x"/>
                                          </p:val>
                                        </p:tav>
                                        <p:tav tm="100000">
                                          <p:val>
                                            <p:strVal val="#ppt_x"/>
                                          </p:val>
                                        </p:tav>
                                      </p:tavLst>
                                    </p:anim>
                                    <p:anim calcmode="lin" valueType="num">
                                      <p:cBhvr>
                                        <p:cTn id="82"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0" grpId="0" animBg="1"/>
      <p:bldP spid="72"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2 Imagen" descr="fig_1c.bmp"/>
          <p:cNvPicPr preferRelativeResize="0">
            <a:picLocks noChangeAspect="1"/>
          </p:cNvPicPr>
          <p:nvPr/>
        </p:nvPicPr>
        <p:blipFill>
          <a:blip r:embed="rId2" cstate="print"/>
          <a:stretch>
            <a:fillRect/>
          </a:stretch>
        </p:blipFill>
        <p:spPr>
          <a:xfrm>
            <a:off x="1709302" y="2714620"/>
            <a:ext cx="5727003" cy="4143380"/>
          </a:xfrm>
          <a:prstGeom prst="rect">
            <a:avLst/>
          </a:prstGeom>
        </p:spPr>
      </p:pic>
      <p:sp>
        <p:nvSpPr>
          <p:cNvPr id="2" name="1 Rectángulo"/>
          <p:cNvSpPr/>
          <p:nvPr/>
        </p:nvSpPr>
        <p:spPr>
          <a:xfrm>
            <a:off x="214282" y="214290"/>
            <a:ext cx="6858000" cy="461665"/>
          </a:xfrm>
          <a:prstGeom prst="rect">
            <a:avLst/>
          </a:prstGeom>
        </p:spPr>
        <p:txBody>
          <a:bodyPr wrap="square">
            <a:spAutoFit/>
          </a:bodyPr>
          <a:lstStyle/>
          <a:p>
            <a:r>
              <a:rPr lang="en-US" sz="2400" b="1" dirty="0" smtClean="0">
                <a:solidFill>
                  <a:srgbClr val="FFFFCC"/>
                </a:solidFill>
                <a:latin typeface="Times New Roman" pitchFamily="18" charset="0"/>
                <a:cs typeface="Times New Roman" pitchFamily="18" charset="0"/>
              </a:rPr>
              <a:t>4.  Pattern representation and ANN architecture </a:t>
            </a:r>
            <a:endParaRPr lang="es-ES" sz="2400" dirty="0">
              <a:solidFill>
                <a:srgbClr val="FFFFCC"/>
              </a:solidFill>
              <a:latin typeface="Times New Roman" pitchFamily="18" charset="0"/>
              <a:cs typeface="Times New Roman" pitchFamily="18" charset="0"/>
            </a:endParaRPr>
          </a:p>
        </p:txBody>
      </p:sp>
      <p:sp>
        <p:nvSpPr>
          <p:cNvPr id="62465" name="Rectangle 1"/>
          <p:cNvSpPr>
            <a:spLocks noChangeArrowheads="1"/>
          </p:cNvSpPr>
          <p:nvPr/>
        </p:nvSpPr>
        <p:spPr bwMode="auto">
          <a:xfrm>
            <a:off x="0" y="1071546"/>
            <a:ext cx="9144000" cy="1569660"/>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o simplify the analysis, we selected BCs with energies larger than their BP’s energy, which, for all our ideal synthetic BCs, corresponds to the 17</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bin. This </a:t>
            </a:r>
            <a:r>
              <a:rPr lang="en-US" sz="2400" dirty="0" smtClean="0">
                <a:solidFill>
                  <a:srgbClr val="FFFFCC"/>
                </a:solidFill>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s, we selected BCs corresponding to the 41 largest total energies only, the shaded region.</a:t>
            </a:r>
            <a:endParaRPr kumimoji="0" lang="en-US" sz="2400" b="0" i="0" u="none" strike="noStrike" cap="none" normalizeH="0" baseline="0" dirty="0" smtClean="0">
              <a:ln>
                <a:noFill/>
              </a:ln>
              <a:solidFill>
                <a:srgbClr val="FFFFCC"/>
              </a:solidFill>
              <a:effectLst/>
              <a:latin typeface="Arial" pitchFamily="34" charset="0"/>
            </a:endParaRPr>
          </a:p>
        </p:txBody>
      </p:sp>
      <p:sp>
        <p:nvSpPr>
          <p:cNvPr id="4" name="3 Rectángulo"/>
          <p:cNvSpPr/>
          <p:nvPr/>
        </p:nvSpPr>
        <p:spPr>
          <a:xfrm>
            <a:off x="0" y="3105835"/>
            <a:ext cx="6858000" cy="461665"/>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The training and validation sets are defined as:</a:t>
            </a:r>
            <a:endParaRPr lang="es-ES" sz="2400" dirty="0">
              <a:solidFill>
                <a:srgbClr val="FFFFCC"/>
              </a:solidFill>
              <a:latin typeface="Times New Roman" pitchFamily="18" charset="0"/>
              <a:cs typeface="Times New Roman" pitchFamily="18" charset="0"/>
            </a:endParaRPr>
          </a:p>
        </p:txBody>
      </p:sp>
      <p:sp>
        <p:nvSpPr>
          <p:cNvPr id="624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2469" name="Rectangle 5"/>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24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2472"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247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2475" name="Rectangle 11"/>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5" name="14 Rectángulo"/>
          <p:cNvSpPr/>
          <p:nvPr/>
        </p:nvSpPr>
        <p:spPr>
          <a:xfrm>
            <a:off x="0" y="4786322"/>
            <a:ext cx="705642" cy="461665"/>
          </a:xfrm>
          <a:prstGeom prst="rect">
            <a:avLst/>
          </a:prstGeom>
        </p:spPr>
        <p:txBody>
          <a:bodyPr wrap="none">
            <a:spAutoFit/>
          </a:bodyPr>
          <a:lstStyle/>
          <a:p>
            <a:r>
              <a:rPr lang="en-US" sz="2400" dirty="0" smtClean="0">
                <a:solidFill>
                  <a:srgbClr val="FFFFCC"/>
                </a:solidFill>
                <a:latin typeface="Times New Roman" pitchFamily="18" charset="0"/>
                <a:ea typeface="Calibri" pitchFamily="34" charset="0"/>
                <a:cs typeface="Times New Roman" pitchFamily="18" charset="0"/>
              </a:rPr>
              <a:t>and </a:t>
            </a:r>
            <a:endParaRPr lang="es-ES" dirty="0"/>
          </a:p>
        </p:txBody>
      </p:sp>
      <p:sp>
        <p:nvSpPr>
          <p:cNvPr id="624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2478" name="Picture 1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28794" y="4019558"/>
            <a:ext cx="5029200" cy="552450"/>
          </a:xfrm>
          <a:prstGeom prst="rect">
            <a:avLst/>
          </a:prstGeom>
          <a:noFill/>
        </p:spPr>
      </p:pic>
      <p:sp>
        <p:nvSpPr>
          <p:cNvPr id="62480" name="Rectangle 1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24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2481" name="Picture 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28794" y="5643578"/>
            <a:ext cx="5038725" cy="552450"/>
          </a:xfrm>
          <a:prstGeom prst="rect">
            <a:avLst/>
          </a:prstGeom>
          <a:noFill/>
        </p:spPr>
      </p:pic>
      <p:sp>
        <p:nvSpPr>
          <p:cNvPr id="17" name="16 CuadroTexto"/>
          <p:cNvSpPr txBox="1"/>
          <p:nvPr/>
        </p:nvSpPr>
        <p:spPr>
          <a:xfrm>
            <a:off x="8001024" y="5753417"/>
            <a:ext cx="714380" cy="461665"/>
          </a:xfrm>
          <a:prstGeom prst="rect">
            <a:avLst/>
          </a:prstGeom>
          <a:noFill/>
        </p:spPr>
        <p:txBody>
          <a:bodyPr wrap="square" rtlCol="0">
            <a:spAutoFit/>
          </a:bodyPr>
          <a:lstStyle/>
          <a:p>
            <a:r>
              <a:rPr lang="es-MX" sz="2400" dirty="0" smtClean="0">
                <a:solidFill>
                  <a:srgbClr val="FFFFCC"/>
                </a:solidFill>
                <a:latin typeface="Times New Roman" pitchFamily="18" charset="0"/>
                <a:cs typeface="Times New Roman" pitchFamily="18" charset="0"/>
              </a:rPr>
              <a:t>(2)</a:t>
            </a:r>
            <a:endParaRPr lang="es-ES" sz="2400" dirty="0">
              <a:solidFill>
                <a:srgbClr val="FFFFCC"/>
              </a:solidFill>
              <a:latin typeface="Times New Roman" pitchFamily="18" charset="0"/>
              <a:cs typeface="Times New Roman" pitchFamily="18" charset="0"/>
            </a:endParaRPr>
          </a:p>
        </p:txBody>
      </p:sp>
      <p:sp>
        <p:nvSpPr>
          <p:cNvPr id="18" name="17 Marcador de número de diapositiva"/>
          <p:cNvSpPr>
            <a:spLocks noGrp="1"/>
          </p:cNvSpPr>
          <p:nvPr>
            <p:ph type="sldNum" sz="quarter" idx="12"/>
          </p:nvPr>
        </p:nvSpPr>
        <p:spPr>
          <a:xfrm>
            <a:off x="6581804" y="6453212"/>
            <a:ext cx="2133600" cy="476250"/>
          </a:xfrm>
        </p:spPr>
        <p:txBody>
          <a:bodyPr/>
          <a:lstStyle/>
          <a:p>
            <a:fld id="{67A56C92-EF0B-4F99-9DF2-D11E61E38F24}" type="slidenum">
              <a:rPr lang="es-ES" smtClean="0">
                <a:solidFill>
                  <a:srgbClr val="00CC00"/>
                </a:solidFill>
              </a:rPr>
              <a:pPr/>
              <a:t>13</a:t>
            </a:fld>
            <a:endParaRPr lang="es-ES" dirty="0">
              <a:solidFill>
                <a:srgbClr val="00CC00"/>
              </a:solidFill>
            </a:endParaRPr>
          </a:p>
        </p:txBody>
      </p:sp>
      <p:cxnSp>
        <p:nvCxnSpPr>
          <p:cNvPr id="21" name="20 Conector recto"/>
          <p:cNvCxnSpPr/>
          <p:nvPr/>
        </p:nvCxnSpPr>
        <p:spPr bwMode="auto">
          <a:xfrm>
            <a:off x="2291162" y="2611500"/>
            <a:ext cx="1785950" cy="1588"/>
          </a:xfrm>
          <a:prstGeom prst="line">
            <a:avLst/>
          </a:prstGeom>
          <a:solidFill>
            <a:schemeClr val="accent1"/>
          </a:solidFill>
          <a:ln w="31750" cap="flat" cmpd="sng" algn="ctr">
            <a:solidFill>
              <a:srgbClr val="00FFFF"/>
            </a:solidFill>
            <a:prstDash val="solid"/>
            <a:round/>
            <a:headEnd type="none" w="med" len="med"/>
            <a:tailEnd type="none" w="med" len="med"/>
          </a:ln>
          <a:effectLst/>
        </p:spPr>
      </p:cxnSp>
      <p:cxnSp>
        <p:nvCxnSpPr>
          <p:cNvPr id="23" name="22 Conector recto de flecha"/>
          <p:cNvCxnSpPr/>
          <p:nvPr/>
        </p:nvCxnSpPr>
        <p:spPr bwMode="auto">
          <a:xfrm>
            <a:off x="4058682" y="2616678"/>
            <a:ext cx="1397078" cy="1045067"/>
          </a:xfrm>
          <a:prstGeom prst="straightConnector1">
            <a:avLst/>
          </a:prstGeom>
          <a:solidFill>
            <a:schemeClr val="accent1"/>
          </a:solidFill>
          <a:ln w="31750" cap="flat" cmpd="sng" algn="ctr">
            <a:solidFill>
              <a:srgbClr val="00FFFF"/>
            </a:solidFill>
            <a:prstDash val="solid"/>
            <a:round/>
            <a:headEnd type="none" w="med" len="med"/>
            <a:tailEnd type="arrow"/>
          </a:ln>
          <a:effectLst/>
        </p:spPr>
      </p:cxnSp>
      <p:cxnSp>
        <p:nvCxnSpPr>
          <p:cNvPr id="25" name="24 Conector recto"/>
          <p:cNvCxnSpPr/>
          <p:nvPr/>
        </p:nvCxnSpPr>
        <p:spPr bwMode="auto">
          <a:xfrm>
            <a:off x="129592" y="2214554"/>
            <a:ext cx="955198"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27" name="26 Conector recto de flecha"/>
          <p:cNvCxnSpPr/>
          <p:nvPr/>
        </p:nvCxnSpPr>
        <p:spPr bwMode="auto">
          <a:xfrm>
            <a:off x="1071538" y="2214554"/>
            <a:ext cx="2071702" cy="1857388"/>
          </a:xfrm>
          <a:prstGeom prst="straightConnector1">
            <a:avLst/>
          </a:prstGeom>
          <a:solidFill>
            <a:schemeClr val="accent1"/>
          </a:solidFill>
          <a:ln w="31750" cap="flat" cmpd="sng" algn="ctr">
            <a:solidFill>
              <a:srgbClr val="66FF66"/>
            </a:solidFill>
            <a:prstDash val="solid"/>
            <a:round/>
            <a:headEnd type="none" w="med" len="med"/>
            <a:tailEnd type="arrow"/>
          </a:ln>
          <a:effectLst/>
        </p:spPr>
      </p:cxnSp>
      <p:sp>
        <p:nvSpPr>
          <p:cNvPr id="28" name="27 Cerrar llave"/>
          <p:cNvSpPr/>
          <p:nvPr/>
        </p:nvSpPr>
        <p:spPr bwMode="auto">
          <a:xfrm rot="16200000">
            <a:off x="5335211" y="2803488"/>
            <a:ext cx="320610" cy="214314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cxnSp>
        <p:nvCxnSpPr>
          <p:cNvPr id="37" name="36 Conector recto"/>
          <p:cNvCxnSpPr>
            <a:stCxn id="28" idx="0"/>
          </p:cNvCxnSpPr>
          <p:nvPr/>
        </p:nvCxnSpPr>
        <p:spPr bwMode="auto">
          <a:xfrm>
            <a:off x="4423946" y="4035363"/>
            <a:ext cx="5178" cy="536645"/>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39" name="38 Conector recto"/>
          <p:cNvCxnSpPr/>
          <p:nvPr/>
        </p:nvCxnSpPr>
        <p:spPr bwMode="auto">
          <a:xfrm rot="10800000" flipH="1" flipV="1">
            <a:off x="6567086" y="4035362"/>
            <a:ext cx="5178" cy="965273"/>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par>
                                <p:cTn id="34" presetID="22" presetClass="entr" presetSubtype="1"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2" fill="hold" nodeType="clickEffect">
                                  <p:stCondLst>
                                    <p:cond delay="0"/>
                                  </p:stCondLst>
                                  <p:childTnLst>
                                    <p:animEffect transition="out" filter="wipe(right)">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22" presetClass="exit" presetSubtype="4" fill="hold" nodeType="withEffect">
                                  <p:stCondLst>
                                    <p:cond delay="0"/>
                                  </p:stCondLst>
                                  <p:childTnLst>
                                    <p:animEffect transition="out" filter="wipe(down)">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22" presetClass="exit" presetSubtype="2" fill="hold" nodeType="withEffect">
                                  <p:stCondLst>
                                    <p:cond delay="0"/>
                                  </p:stCondLst>
                                  <p:childTnLst>
                                    <p:animEffect transition="out" filter="wipe(right)">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39"/>
                                        </p:tgtEl>
                                      </p:cBhvr>
                                    </p:animEffect>
                                    <p:set>
                                      <p:cBhvr>
                                        <p:cTn id="53" dur="1" fill="hold">
                                          <p:stCondLst>
                                            <p:cond delay="499"/>
                                          </p:stCondLst>
                                        </p:cTn>
                                        <p:tgtEl>
                                          <p:spTgt spid="39"/>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22" presetClass="exit" presetSubtype="2" fill="hold" nodeType="withEffect">
                                  <p:stCondLst>
                                    <p:cond delay="0"/>
                                  </p:stCondLst>
                                  <p:childTnLst>
                                    <p:animEffect transition="out" filter="wipe(right)">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presetID="2" presetClass="entr" presetSubtype="4" fill="hold" nodeType="afterEffect">
                                  <p:stCondLst>
                                    <p:cond delay="0"/>
                                  </p:stCondLst>
                                  <p:childTnLst>
                                    <p:set>
                                      <p:cBhvr>
                                        <p:cTn id="70" dur="1" fill="hold">
                                          <p:stCondLst>
                                            <p:cond delay="0"/>
                                          </p:stCondLst>
                                        </p:cTn>
                                        <p:tgtEl>
                                          <p:spTgt spid="62478"/>
                                        </p:tgtEl>
                                        <p:attrNameLst>
                                          <p:attrName>style.visibility</p:attrName>
                                        </p:attrNameLst>
                                      </p:cBhvr>
                                      <p:to>
                                        <p:strVal val="visible"/>
                                      </p:to>
                                    </p:set>
                                    <p:anim calcmode="lin" valueType="num">
                                      <p:cBhvr additive="base">
                                        <p:cTn id="71" dur="500" fill="hold"/>
                                        <p:tgtEl>
                                          <p:spTgt spid="62478"/>
                                        </p:tgtEl>
                                        <p:attrNameLst>
                                          <p:attrName>ppt_x</p:attrName>
                                        </p:attrNameLst>
                                      </p:cBhvr>
                                      <p:tavLst>
                                        <p:tav tm="0">
                                          <p:val>
                                            <p:strVal val="#ppt_x"/>
                                          </p:val>
                                        </p:tav>
                                        <p:tav tm="100000">
                                          <p:val>
                                            <p:strVal val="#ppt_x"/>
                                          </p:val>
                                        </p:tav>
                                      </p:tavLst>
                                    </p:anim>
                                    <p:anim calcmode="lin" valueType="num">
                                      <p:cBhvr additive="base">
                                        <p:cTn id="72" dur="500" fill="hold"/>
                                        <p:tgtEl>
                                          <p:spTgt spid="62478"/>
                                        </p:tgtEl>
                                        <p:attrNameLst>
                                          <p:attrName>ppt_y</p:attrName>
                                        </p:attrNameLst>
                                      </p:cBhvr>
                                      <p:tavLst>
                                        <p:tav tm="0">
                                          <p:val>
                                            <p:strVal val="1+#ppt_h/2"/>
                                          </p:val>
                                        </p:tav>
                                        <p:tav tm="100000">
                                          <p:val>
                                            <p:strVal val="#ppt_y"/>
                                          </p:val>
                                        </p:tav>
                                      </p:tavLst>
                                    </p:anim>
                                  </p:childTnLst>
                                </p:cTn>
                              </p:par>
                            </p:childTnLst>
                          </p:cTn>
                        </p:par>
                        <p:par>
                          <p:cTn id="73" fill="hold">
                            <p:stCondLst>
                              <p:cond delay="1500"/>
                            </p:stCondLst>
                            <p:childTnLst>
                              <p:par>
                                <p:cTn id="74" presetID="2" presetClass="entr" presetSubtype="4"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par>
                          <p:cTn id="78" fill="hold">
                            <p:stCondLst>
                              <p:cond delay="2000"/>
                            </p:stCondLst>
                            <p:childTnLst>
                              <p:par>
                                <p:cTn id="79" presetID="2" presetClass="entr" presetSubtype="4" fill="hold" nodeType="afterEffect">
                                  <p:stCondLst>
                                    <p:cond delay="0"/>
                                  </p:stCondLst>
                                  <p:childTnLst>
                                    <p:set>
                                      <p:cBhvr>
                                        <p:cTn id="80" dur="1" fill="hold">
                                          <p:stCondLst>
                                            <p:cond delay="0"/>
                                          </p:stCondLst>
                                        </p:cTn>
                                        <p:tgtEl>
                                          <p:spTgt spid="62481"/>
                                        </p:tgtEl>
                                        <p:attrNameLst>
                                          <p:attrName>style.visibility</p:attrName>
                                        </p:attrNameLst>
                                      </p:cBhvr>
                                      <p:to>
                                        <p:strVal val="visible"/>
                                      </p:to>
                                    </p:set>
                                    <p:anim calcmode="lin" valueType="num">
                                      <p:cBhvr additive="base">
                                        <p:cTn id="81" dur="500" fill="hold"/>
                                        <p:tgtEl>
                                          <p:spTgt spid="62481"/>
                                        </p:tgtEl>
                                        <p:attrNameLst>
                                          <p:attrName>ppt_x</p:attrName>
                                        </p:attrNameLst>
                                      </p:cBhvr>
                                      <p:tavLst>
                                        <p:tav tm="0">
                                          <p:val>
                                            <p:strVal val="#ppt_x"/>
                                          </p:val>
                                        </p:tav>
                                        <p:tav tm="100000">
                                          <p:val>
                                            <p:strVal val="#ppt_x"/>
                                          </p:val>
                                        </p:tav>
                                      </p:tavLst>
                                    </p:anim>
                                    <p:anim calcmode="lin" valueType="num">
                                      <p:cBhvr additive="base">
                                        <p:cTn id="82" dur="500" fill="hold"/>
                                        <p:tgtEl>
                                          <p:spTgt spid="62481"/>
                                        </p:tgtEl>
                                        <p:attrNameLst>
                                          <p:attrName>ppt_y</p:attrName>
                                        </p:attrNameLst>
                                      </p:cBhvr>
                                      <p:tavLst>
                                        <p:tav tm="0">
                                          <p:val>
                                            <p:strVal val="1+#ppt_h/2"/>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1+#ppt_w/2"/>
                                          </p:val>
                                        </p:tav>
                                        <p:tav tm="100000">
                                          <p:val>
                                            <p:strVal val="#ppt_x"/>
                                          </p:val>
                                        </p:tav>
                                      </p:tavLst>
                                    </p:anim>
                                    <p:anim calcmode="lin" valueType="num">
                                      <p:cBhvr additive="base">
                                        <p:cTn id="8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número de diapositiva"/>
          <p:cNvSpPr>
            <a:spLocks noGrp="1"/>
          </p:cNvSpPr>
          <p:nvPr>
            <p:ph type="sldNum" sz="quarter" idx="12"/>
          </p:nvPr>
        </p:nvSpPr>
        <p:spPr>
          <a:xfrm>
            <a:off x="6553200" y="6482240"/>
            <a:ext cx="2133600" cy="476250"/>
          </a:xfrm>
        </p:spPr>
        <p:txBody>
          <a:bodyPr/>
          <a:lstStyle/>
          <a:p>
            <a:fld id="{67A56C92-EF0B-4F99-9DF2-D11E61E38F24}" type="slidenum">
              <a:rPr lang="es-ES" smtClean="0">
                <a:solidFill>
                  <a:srgbClr val="00CC00"/>
                </a:solidFill>
              </a:rPr>
              <a:pPr/>
              <a:t>14</a:t>
            </a:fld>
            <a:endParaRPr lang="es-ES" dirty="0">
              <a:solidFill>
                <a:srgbClr val="00CC00"/>
              </a:solidFill>
            </a:endParaRPr>
          </a:p>
        </p:txBody>
      </p:sp>
      <p:pic>
        <p:nvPicPr>
          <p:cNvPr id="64517" name="Picture 5"/>
          <p:cNvPicPr>
            <a:picLocks noChangeAspect="1" noChangeArrowheads="1"/>
          </p:cNvPicPr>
          <p:nvPr/>
        </p:nvPicPr>
        <p:blipFill>
          <a:blip r:embed="rId3"/>
          <a:srcRect/>
          <a:stretch>
            <a:fillRect/>
          </a:stretch>
        </p:blipFill>
        <p:spPr bwMode="auto">
          <a:xfrm>
            <a:off x="455339" y="12700"/>
            <a:ext cx="8188627" cy="5929330"/>
          </a:xfrm>
          <a:prstGeom prst="rect">
            <a:avLst/>
          </a:prstGeom>
          <a:solidFill>
            <a:schemeClr val="bg1">
              <a:lumMod val="65000"/>
            </a:schemeClr>
          </a:solidFill>
          <a:ln w="9525">
            <a:noFill/>
            <a:miter lim="800000"/>
            <a:headEnd/>
            <a:tailEnd/>
          </a:ln>
          <a:effectLst/>
        </p:spPr>
      </p:pic>
      <p:sp>
        <p:nvSpPr>
          <p:cNvPr id="6453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cxnSp>
        <p:nvCxnSpPr>
          <p:cNvPr id="33" name="32 Conector recto de flecha"/>
          <p:cNvCxnSpPr/>
          <p:nvPr/>
        </p:nvCxnSpPr>
        <p:spPr bwMode="auto">
          <a:xfrm rot="16200000" flipV="1">
            <a:off x="5036347" y="3125959"/>
            <a:ext cx="642942" cy="4286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54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4543"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64542" name="Picture 3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43042" y="217466"/>
            <a:ext cx="6432381" cy="335238"/>
          </a:xfrm>
          <a:prstGeom prst="rect">
            <a:avLst/>
          </a:prstGeom>
          <a:noFill/>
        </p:spPr>
      </p:pic>
      <p:cxnSp>
        <p:nvCxnSpPr>
          <p:cNvPr id="41" name="40 Conector recto de flecha"/>
          <p:cNvCxnSpPr/>
          <p:nvPr/>
        </p:nvCxnSpPr>
        <p:spPr bwMode="auto">
          <a:xfrm rot="5400000">
            <a:off x="2643174" y="857232"/>
            <a:ext cx="1571636" cy="1000132"/>
          </a:xfrm>
          <a:prstGeom prst="straightConnector1">
            <a:avLst/>
          </a:prstGeom>
          <a:solidFill>
            <a:schemeClr val="accent1"/>
          </a:solidFill>
          <a:ln w="31750" cap="flat" cmpd="sng" algn="ctr">
            <a:solidFill>
              <a:srgbClr val="FF0000"/>
            </a:solidFill>
            <a:prstDash val="dash"/>
            <a:round/>
            <a:headEnd type="none" w="med" len="med"/>
            <a:tailEnd type="arrow"/>
          </a:ln>
          <a:effectLst/>
        </p:spPr>
      </p:cxnSp>
      <p:cxnSp>
        <p:nvCxnSpPr>
          <p:cNvPr id="44" name="43 Conector recto"/>
          <p:cNvCxnSpPr/>
          <p:nvPr/>
        </p:nvCxnSpPr>
        <p:spPr bwMode="auto">
          <a:xfrm>
            <a:off x="3286116" y="1757834"/>
            <a:ext cx="285752" cy="1588"/>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45" name="44 Conector recto"/>
          <p:cNvCxnSpPr/>
          <p:nvPr/>
        </p:nvCxnSpPr>
        <p:spPr bwMode="auto">
          <a:xfrm>
            <a:off x="3305166" y="2338380"/>
            <a:ext cx="285752" cy="1588"/>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52" name="51 Conector recto de flecha"/>
          <p:cNvCxnSpPr/>
          <p:nvPr/>
        </p:nvCxnSpPr>
        <p:spPr bwMode="auto">
          <a:xfrm rot="10800000" flipV="1">
            <a:off x="3714744" y="571480"/>
            <a:ext cx="2428892" cy="1428760"/>
          </a:xfrm>
          <a:prstGeom prst="straightConnector1">
            <a:avLst/>
          </a:prstGeom>
          <a:solidFill>
            <a:schemeClr val="accent1"/>
          </a:solidFill>
          <a:ln w="31750" cap="flat" cmpd="sng" algn="ctr">
            <a:solidFill>
              <a:schemeClr val="tx1"/>
            </a:solidFill>
            <a:prstDash val="dash"/>
            <a:round/>
            <a:headEnd type="none" w="med" len="med"/>
            <a:tailEnd type="arrow"/>
          </a:ln>
          <a:effectLst/>
        </p:spPr>
      </p:cxnSp>
      <p:sp>
        <p:nvSpPr>
          <p:cNvPr id="64546"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454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4548" name="Picture 3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29322" y="2989261"/>
            <a:ext cx="1809750" cy="276225"/>
          </a:xfrm>
          <a:prstGeom prst="rect">
            <a:avLst/>
          </a:prstGeom>
          <a:noFill/>
        </p:spPr>
      </p:pic>
      <p:cxnSp>
        <p:nvCxnSpPr>
          <p:cNvPr id="61" name="60 Conector recto"/>
          <p:cNvCxnSpPr/>
          <p:nvPr/>
        </p:nvCxnSpPr>
        <p:spPr bwMode="auto">
          <a:xfrm>
            <a:off x="3929058" y="573068"/>
            <a:ext cx="1857388"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64" name="63 Conector recto"/>
          <p:cNvCxnSpPr/>
          <p:nvPr/>
        </p:nvCxnSpPr>
        <p:spPr bwMode="auto">
          <a:xfrm>
            <a:off x="6138873" y="573068"/>
            <a:ext cx="1933589" cy="1588"/>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64552"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4555"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pSp>
        <p:nvGrpSpPr>
          <p:cNvPr id="49" name="48 Grupo"/>
          <p:cNvGrpSpPr/>
          <p:nvPr/>
        </p:nvGrpSpPr>
        <p:grpSpPr>
          <a:xfrm>
            <a:off x="1142976" y="6257944"/>
            <a:ext cx="6572296" cy="461665"/>
            <a:chOff x="1142976" y="6257944"/>
            <a:chExt cx="6572296" cy="461665"/>
          </a:xfrm>
        </p:grpSpPr>
        <p:sp>
          <p:nvSpPr>
            <p:cNvPr id="66" name="65 CuadroTexto"/>
            <p:cNvSpPr txBox="1"/>
            <p:nvPr/>
          </p:nvSpPr>
          <p:spPr>
            <a:xfrm>
              <a:off x="1142976" y="6257944"/>
              <a:ext cx="6572296" cy="461665"/>
            </a:xfrm>
            <a:prstGeom prst="rect">
              <a:avLst/>
            </a:prstGeom>
            <a:solidFill>
              <a:srgbClr val="125A23"/>
            </a:solidFill>
          </p:spPr>
          <p:txBody>
            <a:bodyPr wrap="square" rtlCol="0">
              <a:spAutoFit/>
            </a:bodyPr>
            <a:lstStyle/>
            <a:p>
              <a:r>
                <a:rPr lang="es-MX" sz="2400" dirty="0" smtClean="0">
                  <a:solidFill>
                    <a:srgbClr val="FFFFCC"/>
                  </a:solidFill>
                  <a:latin typeface="Times New Roman" pitchFamily="18" charset="0"/>
                  <a:cs typeface="Times New Roman" pitchFamily="18" charset="0"/>
                </a:rPr>
                <a:t>Fig. 2. Bragg curve </a:t>
              </a:r>
              <a:r>
                <a:rPr lang="en-US" sz="2400" i="1" dirty="0" smtClean="0">
                  <a:solidFill>
                    <a:srgbClr val="FFFFCC"/>
                  </a:solidFill>
                  <a:latin typeface="Times New Roman" pitchFamily="18" charset="0"/>
                  <a:cs typeface="Times New Roman" pitchFamily="18" charset="0"/>
                </a:rPr>
                <a:t>≡ </a:t>
              </a:r>
              <a:r>
                <a:rPr lang="es-MX" sz="2400" dirty="0" smtClean="0">
                  <a:solidFill>
                    <a:srgbClr val="FFFFCC"/>
                  </a:solidFill>
                  <a:latin typeface="Times New Roman" pitchFamily="18" charset="0"/>
                  <a:cs typeface="Times New Roman" pitchFamily="18" charset="0"/>
                </a:rPr>
                <a:t> 		      for </a:t>
              </a:r>
              <a:r>
                <a:rPr lang="es-MX" sz="2400" i="1" dirty="0" smtClean="0">
                  <a:solidFill>
                    <a:srgbClr val="FFFFCC"/>
                  </a:solidFill>
                  <a:latin typeface="Times New Roman" pitchFamily="18" charset="0"/>
                  <a:cs typeface="Times New Roman" pitchFamily="18" charset="0"/>
                </a:rPr>
                <a:t>n </a:t>
              </a:r>
              <a:r>
                <a:rPr lang="es-MX" sz="2400" dirty="0" smtClean="0">
                  <a:solidFill>
                    <a:srgbClr val="FFFFCC"/>
                  </a:solidFill>
                  <a:latin typeface="Times New Roman" pitchFamily="18" charset="0"/>
                  <a:cs typeface="Times New Roman" pitchFamily="18" charset="0"/>
                </a:rPr>
                <a:t>= 51.</a:t>
              </a:r>
              <a:endParaRPr lang="es-ES" sz="2400" dirty="0">
                <a:solidFill>
                  <a:srgbClr val="FFFFCC"/>
                </a:solidFill>
                <a:latin typeface="Times New Roman" pitchFamily="18" charset="0"/>
                <a:cs typeface="Times New Roman" pitchFamily="18" charset="0"/>
              </a:endParaRPr>
            </a:p>
          </p:txBody>
        </p:sp>
        <p:pic>
          <p:nvPicPr>
            <p:cNvPr id="64554" name="Picture 4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98697" y="6339528"/>
              <a:ext cx="2158191" cy="368571"/>
            </a:xfrm>
            <a:prstGeom prst="rect">
              <a:avLst/>
            </a:prstGeom>
            <a:noFill/>
          </p:spPr>
        </p:pic>
      </p:grpSp>
      <p:sp>
        <p:nvSpPr>
          <p:cNvPr id="64558"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cxnSp>
        <p:nvCxnSpPr>
          <p:cNvPr id="80" name="79 Conector recto"/>
          <p:cNvCxnSpPr/>
          <p:nvPr/>
        </p:nvCxnSpPr>
        <p:spPr bwMode="auto">
          <a:xfrm rot="5400000">
            <a:off x="6860398" y="728644"/>
            <a:ext cx="281782" cy="794"/>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82" name="81 Conector recto"/>
          <p:cNvCxnSpPr/>
          <p:nvPr/>
        </p:nvCxnSpPr>
        <p:spPr bwMode="auto">
          <a:xfrm rot="16200000" flipH="1">
            <a:off x="6799279" y="1898639"/>
            <a:ext cx="400055" cy="1"/>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94" name="93 Conector recto de flecha"/>
          <p:cNvCxnSpPr/>
          <p:nvPr/>
        </p:nvCxnSpPr>
        <p:spPr bwMode="auto">
          <a:xfrm rot="5400000">
            <a:off x="5939641" y="2420138"/>
            <a:ext cx="714380" cy="500066"/>
          </a:xfrm>
          <a:prstGeom prst="straightConnector1">
            <a:avLst/>
          </a:prstGeom>
          <a:solidFill>
            <a:schemeClr val="accent1"/>
          </a:solidFill>
          <a:ln w="19050" cap="flat" cmpd="sng" algn="ctr">
            <a:solidFill>
              <a:schemeClr val="tx1"/>
            </a:solidFill>
            <a:prstDash val="sysDash"/>
            <a:round/>
            <a:headEnd type="none" w="med" len="med"/>
            <a:tailEnd type="arrow"/>
          </a:ln>
          <a:effectLst/>
        </p:spPr>
      </p:cxnSp>
      <p:cxnSp>
        <p:nvCxnSpPr>
          <p:cNvPr id="100" name="99 Conector recto"/>
          <p:cNvCxnSpPr/>
          <p:nvPr/>
        </p:nvCxnSpPr>
        <p:spPr bwMode="auto">
          <a:xfrm rot="5400000">
            <a:off x="6823090" y="1338248"/>
            <a:ext cx="357191" cy="1588"/>
          </a:xfrm>
          <a:prstGeom prst="line">
            <a:avLst/>
          </a:prstGeom>
          <a:solidFill>
            <a:schemeClr val="accent1"/>
          </a:solidFill>
          <a:ln w="19050" cap="flat" cmpd="sng" algn="ctr">
            <a:solidFill>
              <a:schemeClr val="tx1"/>
            </a:solidFill>
            <a:prstDash val="sysDash"/>
            <a:round/>
            <a:headEnd type="none" w="med" len="med"/>
            <a:tailEnd type="none" w="med" len="med"/>
          </a:ln>
          <a:effectLst/>
        </p:spPr>
      </p:cxnSp>
      <p:pic>
        <p:nvPicPr>
          <p:cNvPr id="64560" name="Picture 4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61064" y="1443025"/>
            <a:ext cx="2686050" cy="314325"/>
          </a:xfrm>
          <a:prstGeom prst="rect">
            <a:avLst/>
          </a:prstGeom>
          <a:noFill/>
        </p:spPr>
      </p:pic>
      <p:sp>
        <p:nvSpPr>
          <p:cNvPr id="99" name="98 CuadroTexto"/>
          <p:cNvSpPr txBox="1"/>
          <p:nvPr/>
        </p:nvSpPr>
        <p:spPr>
          <a:xfrm>
            <a:off x="5929322" y="857232"/>
            <a:ext cx="2571768" cy="307777"/>
          </a:xfrm>
          <a:prstGeom prst="rect">
            <a:avLst/>
          </a:prstGeom>
          <a:solidFill>
            <a:schemeClr val="bg1">
              <a:lumMod val="75000"/>
            </a:schemeClr>
          </a:solidFill>
        </p:spPr>
        <p:txBody>
          <a:bodyPr wrap="square" rtlCol="0">
            <a:spAutoFit/>
          </a:bodyPr>
          <a:lstStyle/>
          <a:p>
            <a:r>
              <a:rPr lang="es-MX" sz="1400" b="1" dirty="0" smtClean="0">
                <a:latin typeface="Times New Roman" pitchFamily="18" charset="0"/>
                <a:cs typeface="Times New Roman" pitchFamily="18" charset="0"/>
              </a:rPr>
              <a:t>follows a Gaussian distribution</a:t>
            </a:r>
            <a:endParaRPr lang="es-ES" sz="1400" b="1" dirty="0">
              <a:latin typeface="Times New Roman" pitchFamily="18" charset="0"/>
              <a:cs typeface="Times New Roman" pitchFamily="18" charset="0"/>
            </a:endParaRPr>
          </a:p>
        </p:txBody>
      </p:sp>
      <p:pic>
        <p:nvPicPr>
          <p:cNvPr id="64545" name="Picture 3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85852" y="2078030"/>
            <a:ext cx="4415238" cy="298572"/>
          </a:xfrm>
          <a:prstGeom prst="rect">
            <a:avLst/>
          </a:prstGeom>
          <a:noFill/>
        </p:spPr>
      </p:pic>
      <p:sp>
        <p:nvSpPr>
          <p:cNvPr id="105" name="104 Cerrar llave"/>
          <p:cNvSpPr/>
          <p:nvPr/>
        </p:nvSpPr>
        <p:spPr bwMode="auto">
          <a:xfrm>
            <a:off x="3525830" y="1760526"/>
            <a:ext cx="142876" cy="571504"/>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64564"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4563" name="Picture 5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556257" y="3633790"/>
            <a:ext cx="1302857" cy="368572"/>
          </a:xfrm>
          <a:prstGeom prst="rect">
            <a:avLst/>
          </a:prstGeom>
          <a:noFill/>
        </p:spPr>
      </p:pic>
      <p:sp>
        <p:nvSpPr>
          <p:cNvPr id="64567"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4566" name="Picture 5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562295" y="4092580"/>
            <a:ext cx="2451429" cy="368572"/>
          </a:xfrm>
          <a:prstGeom prst="rect">
            <a:avLst/>
          </a:prstGeom>
          <a:noFill/>
        </p:spPr>
      </p:pic>
      <p:sp>
        <p:nvSpPr>
          <p:cNvPr id="64570"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4569" name="Picture 5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140751" y="4500570"/>
            <a:ext cx="788571" cy="368572"/>
          </a:xfrm>
          <a:prstGeom prst="rect">
            <a:avLst/>
          </a:prstGeom>
          <a:noFill/>
        </p:spPr>
      </p:pic>
      <p:cxnSp>
        <p:nvCxnSpPr>
          <p:cNvPr id="121" name="120 Conector recto de flecha"/>
          <p:cNvCxnSpPr/>
          <p:nvPr/>
        </p:nvCxnSpPr>
        <p:spPr bwMode="auto">
          <a:xfrm rot="5400000">
            <a:off x="4998247" y="4964917"/>
            <a:ext cx="35719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fade">
                                      <p:cBhvr>
                                        <p:cTn id="7" dur="500"/>
                                        <p:tgtEl>
                                          <p:spTgt spid="645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542"/>
                                        </p:tgtEl>
                                        <p:attrNameLst>
                                          <p:attrName>style.visibility</p:attrName>
                                        </p:attrNameLst>
                                      </p:cBhvr>
                                      <p:to>
                                        <p:strVal val="visible"/>
                                      </p:to>
                                    </p:set>
                                    <p:animEffect transition="in" filter="fade">
                                      <p:cBhvr>
                                        <p:cTn id="11" dur="500"/>
                                        <p:tgtEl>
                                          <p:spTgt spid="64542"/>
                                        </p:tgtEl>
                                      </p:cBhvr>
                                    </p:animEffect>
                                    <p:anim calcmode="lin" valueType="num">
                                      <p:cBhvr>
                                        <p:cTn id="12" dur="500" fill="hold"/>
                                        <p:tgtEl>
                                          <p:spTgt spid="64542"/>
                                        </p:tgtEl>
                                        <p:attrNameLst>
                                          <p:attrName>ppt_x</p:attrName>
                                        </p:attrNameLst>
                                      </p:cBhvr>
                                      <p:tavLst>
                                        <p:tav tm="0">
                                          <p:val>
                                            <p:strVal val="#ppt_x"/>
                                          </p:val>
                                        </p:tav>
                                        <p:tav tm="100000">
                                          <p:val>
                                            <p:strVal val="#ppt_x"/>
                                          </p:val>
                                        </p:tav>
                                      </p:tavLst>
                                    </p:anim>
                                    <p:anim calcmode="lin" valueType="num">
                                      <p:cBhvr>
                                        <p:cTn id="13" dur="500" fill="hold"/>
                                        <p:tgtEl>
                                          <p:spTgt spid="645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4563"/>
                                        </p:tgtEl>
                                        <p:attrNameLst>
                                          <p:attrName>style.visibility</p:attrName>
                                        </p:attrNameLst>
                                      </p:cBhvr>
                                      <p:to>
                                        <p:strVal val="visible"/>
                                      </p:to>
                                    </p:set>
                                    <p:animEffect transition="in" filter="fade">
                                      <p:cBhvr>
                                        <p:cTn id="17" dur="500"/>
                                        <p:tgtEl>
                                          <p:spTgt spid="64563"/>
                                        </p:tgtEl>
                                      </p:cBhvr>
                                    </p:animEffect>
                                    <p:anim calcmode="lin" valueType="num">
                                      <p:cBhvr>
                                        <p:cTn id="18" dur="500" fill="hold"/>
                                        <p:tgtEl>
                                          <p:spTgt spid="64563"/>
                                        </p:tgtEl>
                                        <p:attrNameLst>
                                          <p:attrName>ppt_x</p:attrName>
                                        </p:attrNameLst>
                                      </p:cBhvr>
                                      <p:tavLst>
                                        <p:tav tm="0">
                                          <p:val>
                                            <p:strVal val="#ppt_x"/>
                                          </p:val>
                                        </p:tav>
                                        <p:tav tm="100000">
                                          <p:val>
                                            <p:strVal val="#ppt_x"/>
                                          </p:val>
                                        </p:tav>
                                      </p:tavLst>
                                    </p:anim>
                                    <p:anim calcmode="lin" valueType="num">
                                      <p:cBhvr>
                                        <p:cTn id="19" dur="500" fill="hold"/>
                                        <p:tgtEl>
                                          <p:spTgt spid="6456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4566"/>
                                        </p:tgtEl>
                                        <p:attrNameLst>
                                          <p:attrName>style.visibility</p:attrName>
                                        </p:attrNameLst>
                                      </p:cBhvr>
                                      <p:to>
                                        <p:strVal val="visible"/>
                                      </p:to>
                                    </p:set>
                                    <p:animEffect transition="in" filter="fade">
                                      <p:cBhvr>
                                        <p:cTn id="27" dur="500"/>
                                        <p:tgtEl>
                                          <p:spTgt spid="64566"/>
                                        </p:tgtEl>
                                      </p:cBhvr>
                                    </p:animEffect>
                                    <p:anim calcmode="lin" valueType="num">
                                      <p:cBhvr>
                                        <p:cTn id="28" dur="500" fill="hold"/>
                                        <p:tgtEl>
                                          <p:spTgt spid="64566"/>
                                        </p:tgtEl>
                                        <p:attrNameLst>
                                          <p:attrName>ppt_x</p:attrName>
                                        </p:attrNameLst>
                                      </p:cBhvr>
                                      <p:tavLst>
                                        <p:tav tm="0">
                                          <p:val>
                                            <p:strVal val="#ppt_x"/>
                                          </p:val>
                                        </p:tav>
                                        <p:tav tm="100000">
                                          <p:val>
                                            <p:strVal val="#ppt_x"/>
                                          </p:val>
                                        </p:tav>
                                      </p:tavLst>
                                    </p:anim>
                                    <p:anim calcmode="lin" valueType="num">
                                      <p:cBhvr>
                                        <p:cTn id="29" dur="500" fill="hold"/>
                                        <p:tgtEl>
                                          <p:spTgt spid="645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64569"/>
                                        </p:tgtEl>
                                        <p:attrNameLst>
                                          <p:attrName>style.visibility</p:attrName>
                                        </p:attrNameLst>
                                      </p:cBhvr>
                                      <p:to>
                                        <p:strVal val="visible"/>
                                      </p:to>
                                    </p:set>
                                    <p:animEffect transition="in" filter="fade">
                                      <p:cBhvr>
                                        <p:cTn id="33" dur="500"/>
                                        <p:tgtEl>
                                          <p:spTgt spid="64569"/>
                                        </p:tgtEl>
                                      </p:cBhvr>
                                    </p:animEffect>
                                    <p:anim calcmode="lin" valueType="num">
                                      <p:cBhvr>
                                        <p:cTn id="34" dur="500" fill="hold"/>
                                        <p:tgtEl>
                                          <p:spTgt spid="64569"/>
                                        </p:tgtEl>
                                        <p:attrNameLst>
                                          <p:attrName>ppt_x</p:attrName>
                                        </p:attrNameLst>
                                      </p:cBhvr>
                                      <p:tavLst>
                                        <p:tav tm="0">
                                          <p:val>
                                            <p:strVal val="#ppt_x"/>
                                          </p:val>
                                        </p:tav>
                                        <p:tav tm="100000">
                                          <p:val>
                                            <p:strVal val="#ppt_x"/>
                                          </p:val>
                                        </p:tav>
                                      </p:tavLst>
                                    </p:anim>
                                    <p:anim calcmode="lin" valueType="num">
                                      <p:cBhvr>
                                        <p:cTn id="35" dur="500" fill="hold"/>
                                        <p:tgtEl>
                                          <p:spTgt spid="6456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wipe(up)">
                                      <p:cBhvr>
                                        <p:cTn id="39" dur="500"/>
                                        <p:tgtEl>
                                          <p:spTgt spid="121"/>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right)">
                                      <p:cBhvr>
                                        <p:cTn id="43" dur="500"/>
                                        <p:tgtEl>
                                          <p:spTgt spid="61"/>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right)">
                                      <p:cBhvr>
                                        <p:cTn id="51" dur="500"/>
                                        <p:tgtEl>
                                          <p:spTgt spid="64"/>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right)">
                                      <p:cBhvr>
                                        <p:cTn id="55" dur="500"/>
                                        <p:tgtEl>
                                          <p:spTgt spid="52"/>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wipe(right)">
                                      <p:cBhvr>
                                        <p:cTn id="59" dur="500"/>
                                        <p:tgtEl>
                                          <p:spTgt spid="105"/>
                                        </p:tgtEl>
                                      </p:cBhvr>
                                    </p:animEffect>
                                  </p:childTnLst>
                                </p:cTn>
                              </p:par>
                            </p:childTnLst>
                          </p:cTn>
                        </p:par>
                        <p:par>
                          <p:cTn id="60" fill="hold">
                            <p:stCondLst>
                              <p:cond delay="6000"/>
                            </p:stCondLst>
                            <p:childTnLst>
                              <p:par>
                                <p:cTn id="61" presetID="22" presetClass="entr" presetSubtype="2"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6500"/>
                            </p:stCondLst>
                            <p:childTnLst>
                              <p:par>
                                <p:cTn id="65" presetID="22" presetClass="entr" presetSubtype="2"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right)">
                                      <p:cBhvr>
                                        <p:cTn id="67" dur="500"/>
                                        <p:tgtEl>
                                          <p:spTgt spid="45"/>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up)">
                                      <p:cBhvr>
                                        <p:cTn id="71" dur="500"/>
                                        <p:tgtEl>
                                          <p:spTgt spid="80"/>
                                        </p:tgtEl>
                                      </p:cBhvr>
                                    </p:animEffect>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500"/>
                                        <p:tgtEl>
                                          <p:spTgt spid="99"/>
                                        </p:tgtEl>
                                      </p:cBhvr>
                                    </p:animEffect>
                                    <p:anim calcmode="lin" valueType="num">
                                      <p:cBhvr>
                                        <p:cTn id="76" dur="500" fill="hold"/>
                                        <p:tgtEl>
                                          <p:spTgt spid="99"/>
                                        </p:tgtEl>
                                        <p:attrNameLst>
                                          <p:attrName>ppt_x</p:attrName>
                                        </p:attrNameLst>
                                      </p:cBhvr>
                                      <p:tavLst>
                                        <p:tav tm="0">
                                          <p:val>
                                            <p:strVal val="#ppt_x"/>
                                          </p:val>
                                        </p:tav>
                                        <p:tav tm="100000">
                                          <p:val>
                                            <p:strVal val="#ppt_x"/>
                                          </p:val>
                                        </p:tav>
                                      </p:tavLst>
                                    </p:anim>
                                    <p:anim calcmode="lin" valueType="num">
                                      <p:cBhvr>
                                        <p:cTn id="77" dur="500" fill="hold"/>
                                        <p:tgtEl>
                                          <p:spTgt spid="99"/>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22" presetClass="entr" presetSubtype="1" fill="hold"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up)">
                                      <p:cBhvr>
                                        <p:cTn id="81" dur="500"/>
                                        <p:tgtEl>
                                          <p:spTgt spid="100"/>
                                        </p:tgtEl>
                                      </p:cBhvr>
                                    </p:animEffect>
                                  </p:childTnLst>
                                </p:cTn>
                              </p:par>
                            </p:childTnLst>
                          </p:cTn>
                        </p:par>
                        <p:par>
                          <p:cTn id="82" fill="hold">
                            <p:stCondLst>
                              <p:cond delay="8500"/>
                            </p:stCondLst>
                            <p:childTnLst>
                              <p:par>
                                <p:cTn id="83" presetID="42" presetClass="entr" presetSubtype="0" fill="hold" nodeType="afterEffect">
                                  <p:stCondLst>
                                    <p:cond delay="0"/>
                                  </p:stCondLst>
                                  <p:childTnLst>
                                    <p:set>
                                      <p:cBhvr>
                                        <p:cTn id="84" dur="1" fill="hold">
                                          <p:stCondLst>
                                            <p:cond delay="0"/>
                                          </p:stCondLst>
                                        </p:cTn>
                                        <p:tgtEl>
                                          <p:spTgt spid="64560"/>
                                        </p:tgtEl>
                                        <p:attrNameLst>
                                          <p:attrName>style.visibility</p:attrName>
                                        </p:attrNameLst>
                                      </p:cBhvr>
                                      <p:to>
                                        <p:strVal val="visible"/>
                                      </p:to>
                                    </p:set>
                                    <p:animEffect transition="in" filter="fade">
                                      <p:cBhvr>
                                        <p:cTn id="85" dur="500"/>
                                        <p:tgtEl>
                                          <p:spTgt spid="64560"/>
                                        </p:tgtEl>
                                      </p:cBhvr>
                                    </p:animEffect>
                                    <p:anim calcmode="lin" valueType="num">
                                      <p:cBhvr>
                                        <p:cTn id="86" dur="500" fill="hold"/>
                                        <p:tgtEl>
                                          <p:spTgt spid="64560"/>
                                        </p:tgtEl>
                                        <p:attrNameLst>
                                          <p:attrName>ppt_x</p:attrName>
                                        </p:attrNameLst>
                                      </p:cBhvr>
                                      <p:tavLst>
                                        <p:tav tm="0">
                                          <p:val>
                                            <p:strVal val="#ppt_x"/>
                                          </p:val>
                                        </p:tav>
                                        <p:tav tm="100000">
                                          <p:val>
                                            <p:strVal val="#ppt_x"/>
                                          </p:val>
                                        </p:tav>
                                      </p:tavLst>
                                    </p:anim>
                                    <p:anim calcmode="lin" valueType="num">
                                      <p:cBhvr>
                                        <p:cTn id="87" dur="500" fill="hold"/>
                                        <p:tgtEl>
                                          <p:spTgt spid="64560"/>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2" presetClass="entr" presetSubtype="1"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up)">
                                      <p:cBhvr>
                                        <p:cTn id="91" dur="500"/>
                                        <p:tgtEl>
                                          <p:spTgt spid="82"/>
                                        </p:tgtEl>
                                      </p:cBhvr>
                                    </p:animEffect>
                                  </p:childTnLst>
                                </p:cTn>
                              </p:par>
                            </p:childTnLst>
                          </p:cTn>
                        </p:par>
                        <p:par>
                          <p:cTn id="92" fill="hold">
                            <p:stCondLst>
                              <p:cond delay="9500"/>
                            </p:stCondLst>
                            <p:childTnLst>
                              <p:par>
                                <p:cTn id="93" presetID="42" presetClass="entr" presetSubtype="0" fill="hold" nodeType="afterEffect">
                                  <p:stCondLst>
                                    <p:cond delay="0"/>
                                  </p:stCondLst>
                                  <p:childTnLst>
                                    <p:set>
                                      <p:cBhvr>
                                        <p:cTn id="94" dur="1" fill="hold">
                                          <p:stCondLst>
                                            <p:cond delay="0"/>
                                          </p:stCondLst>
                                        </p:cTn>
                                        <p:tgtEl>
                                          <p:spTgt spid="64545"/>
                                        </p:tgtEl>
                                        <p:attrNameLst>
                                          <p:attrName>style.visibility</p:attrName>
                                        </p:attrNameLst>
                                      </p:cBhvr>
                                      <p:to>
                                        <p:strVal val="visible"/>
                                      </p:to>
                                    </p:set>
                                    <p:animEffect transition="in" filter="fade">
                                      <p:cBhvr>
                                        <p:cTn id="95" dur="500"/>
                                        <p:tgtEl>
                                          <p:spTgt spid="64545"/>
                                        </p:tgtEl>
                                      </p:cBhvr>
                                    </p:animEffect>
                                    <p:anim calcmode="lin" valueType="num">
                                      <p:cBhvr>
                                        <p:cTn id="96" dur="500" fill="hold"/>
                                        <p:tgtEl>
                                          <p:spTgt spid="64545"/>
                                        </p:tgtEl>
                                        <p:attrNameLst>
                                          <p:attrName>ppt_x</p:attrName>
                                        </p:attrNameLst>
                                      </p:cBhvr>
                                      <p:tavLst>
                                        <p:tav tm="0">
                                          <p:val>
                                            <p:strVal val="#ppt_x"/>
                                          </p:val>
                                        </p:tav>
                                        <p:tav tm="100000">
                                          <p:val>
                                            <p:strVal val="#ppt_x"/>
                                          </p:val>
                                        </p:tav>
                                      </p:tavLst>
                                    </p:anim>
                                    <p:anim calcmode="lin" valueType="num">
                                      <p:cBhvr>
                                        <p:cTn id="97" dur="500" fill="hold"/>
                                        <p:tgtEl>
                                          <p:spTgt spid="64545"/>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wipe(up)">
                                      <p:cBhvr>
                                        <p:cTn id="101" dur="500"/>
                                        <p:tgtEl>
                                          <p:spTgt spid="94"/>
                                        </p:tgtEl>
                                      </p:cBhvr>
                                    </p:animEffect>
                                  </p:childTnLst>
                                </p:cTn>
                              </p:par>
                            </p:childTnLst>
                          </p:cTn>
                        </p:par>
                        <p:par>
                          <p:cTn id="102" fill="hold">
                            <p:stCondLst>
                              <p:cond delay="10500"/>
                            </p:stCondLst>
                            <p:childTnLst>
                              <p:par>
                                <p:cTn id="103" presetID="42" presetClass="entr" presetSubtype="0" fill="hold" nodeType="afterEffect">
                                  <p:stCondLst>
                                    <p:cond delay="0"/>
                                  </p:stCondLst>
                                  <p:childTnLst>
                                    <p:set>
                                      <p:cBhvr>
                                        <p:cTn id="104" dur="1" fill="hold">
                                          <p:stCondLst>
                                            <p:cond delay="0"/>
                                          </p:stCondLst>
                                        </p:cTn>
                                        <p:tgtEl>
                                          <p:spTgt spid="64548"/>
                                        </p:tgtEl>
                                        <p:attrNameLst>
                                          <p:attrName>style.visibility</p:attrName>
                                        </p:attrNameLst>
                                      </p:cBhvr>
                                      <p:to>
                                        <p:strVal val="visible"/>
                                      </p:to>
                                    </p:set>
                                    <p:animEffect transition="in" filter="fade">
                                      <p:cBhvr>
                                        <p:cTn id="105" dur="500"/>
                                        <p:tgtEl>
                                          <p:spTgt spid="64548"/>
                                        </p:tgtEl>
                                      </p:cBhvr>
                                    </p:animEffect>
                                    <p:anim calcmode="lin" valueType="num">
                                      <p:cBhvr>
                                        <p:cTn id="106" dur="500" fill="hold"/>
                                        <p:tgtEl>
                                          <p:spTgt spid="64548"/>
                                        </p:tgtEl>
                                        <p:attrNameLst>
                                          <p:attrName>ppt_x</p:attrName>
                                        </p:attrNameLst>
                                      </p:cBhvr>
                                      <p:tavLst>
                                        <p:tav tm="0">
                                          <p:val>
                                            <p:strVal val="#ppt_x"/>
                                          </p:val>
                                        </p:tav>
                                        <p:tav tm="100000">
                                          <p:val>
                                            <p:strVal val="#ppt_x"/>
                                          </p:val>
                                        </p:tav>
                                      </p:tavLst>
                                    </p:anim>
                                    <p:anim calcmode="lin" valueType="num">
                                      <p:cBhvr>
                                        <p:cTn id="107" dur="5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E:\OLD_DISK\CONTRIB\ARCHIVOS_TEX\ELSEVIER\PRESENTACIONES\CAARI2004\LAMINAS\ARCHITECTURE\arquitectura_english.bmp"/>
          <p:cNvPicPr>
            <a:picLocks noChangeAspect="1" noChangeArrowheads="1"/>
          </p:cNvPicPr>
          <p:nvPr/>
        </p:nvPicPr>
        <p:blipFill>
          <a:blip r:embed="rId2"/>
          <a:srcRect/>
          <a:stretch>
            <a:fillRect/>
          </a:stretch>
        </p:blipFill>
        <p:spPr bwMode="auto">
          <a:xfrm>
            <a:off x="1857356" y="23221"/>
            <a:ext cx="5429288" cy="5095692"/>
          </a:xfrm>
          <a:prstGeom prst="rect">
            <a:avLst/>
          </a:prstGeom>
          <a:noFill/>
        </p:spPr>
      </p:pic>
      <p:grpSp>
        <p:nvGrpSpPr>
          <p:cNvPr id="11" name="10 Grupo"/>
          <p:cNvGrpSpPr/>
          <p:nvPr/>
        </p:nvGrpSpPr>
        <p:grpSpPr>
          <a:xfrm>
            <a:off x="-32" y="5059668"/>
            <a:ext cx="9144000" cy="1785104"/>
            <a:chOff x="-32" y="5059668"/>
            <a:chExt cx="9144000" cy="1879057"/>
          </a:xfrm>
        </p:grpSpPr>
        <p:sp>
          <p:nvSpPr>
            <p:cNvPr id="8" name="Rectangle 16"/>
            <p:cNvSpPr>
              <a:spLocks noChangeArrowheads="1"/>
            </p:cNvSpPr>
            <p:nvPr/>
          </p:nvSpPr>
          <p:spPr bwMode="auto">
            <a:xfrm>
              <a:off x="-32" y="5059668"/>
              <a:ext cx="9144000" cy="187905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200" dirty="0" smtClean="0">
                  <a:solidFill>
                    <a:srgbClr val="FFFFCC"/>
                  </a:solidFill>
                  <a:latin typeface="Times New Roman" pitchFamily="18" charset="0"/>
                  <a:cs typeface="Times New Roman" pitchFamily="18" charset="0"/>
                </a:rPr>
                <a:t>Fig. 3. ANN architecture: input layer (81 neurons), 5 hidden layers (9 neurons each) and an output layer of 2 neurons.   is the neuron input array with information coming from all neurons from the previous layer and pondered by the weight array,    </a:t>
              </a:r>
              <a:r>
                <a:rPr kumimoji="0" lang="en-US" sz="22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associated with the links that carry each one of the inputs, and </a:t>
              </a:r>
              <a:r>
                <a:rPr kumimoji="0" lang="en-US" sz="2200" b="0" i="1" u="none" strike="noStrike" cap="none" normalizeH="0" baseline="0" dirty="0" smtClean="0">
                  <a:ln>
                    <a:noFill/>
                  </a:ln>
                  <a:solidFill>
                    <a:srgbClr val="FFFFCC"/>
                  </a:solidFill>
                  <a:effectLst/>
                  <a:latin typeface="Symbol" pitchFamily="18" charset="2"/>
                  <a:ea typeface="Calibri" pitchFamily="34" charset="0"/>
                  <a:cs typeface="Times New Roman" pitchFamily="18" charset="0"/>
                </a:rPr>
                <a:t>q</a:t>
              </a:r>
              <a:r>
                <a:rPr kumimoji="0" lang="en-US" sz="22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is the neuron bias value. </a:t>
              </a:r>
              <a:endParaRPr kumimoji="0" lang="en-US" sz="22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9" name="Picture 1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11822" y="5402760"/>
              <a:ext cx="198921" cy="475200"/>
            </a:xfrm>
            <a:prstGeom prst="rect">
              <a:avLst/>
            </a:prstGeom>
            <a:noFill/>
          </p:spPr>
        </p:pic>
        <p:pic>
          <p:nvPicPr>
            <p:cNvPr id="10" name="Picture 2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58418" y="6192142"/>
              <a:ext cx="228600" cy="409575"/>
            </a:xfrm>
            <a:prstGeom prst="rect">
              <a:avLst/>
            </a:prstGeom>
            <a:noFill/>
          </p:spPr>
        </p:pic>
      </p:grpSp>
      <p:sp>
        <p:nvSpPr>
          <p:cNvPr id="5" name="4 Marcador de número de diapositiva"/>
          <p:cNvSpPr>
            <a:spLocks noGrp="1"/>
          </p:cNvSpPr>
          <p:nvPr>
            <p:ph type="sldNum" sz="quarter" idx="12"/>
          </p:nvPr>
        </p:nvSpPr>
        <p:spPr>
          <a:xfrm>
            <a:off x="6858016" y="6514270"/>
            <a:ext cx="2133600" cy="476250"/>
          </a:xfrm>
        </p:spPr>
        <p:txBody>
          <a:bodyPr/>
          <a:lstStyle/>
          <a:p>
            <a:fld id="{67A56C92-EF0B-4F99-9DF2-D11E61E38F24}" type="slidenum">
              <a:rPr lang="es-ES" smtClean="0">
                <a:solidFill>
                  <a:srgbClr val="00CC00"/>
                </a:solidFill>
              </a:rPr>
              <a:pPr/>
              <a:t>15</a:t>
            </a:fld>
            <a:endParaRPr lang="es-ES" dirty="0">
              <a:solidFill>
                <a:srgbClr val="00CC00"/>
              </a:solidFill>
            </a:endParaRPr>
          </a:p>
        </p:txBody>
      </p:sp>
      <p:cxnSp>
        <p:nvCxnSpPr>
          <p:cNvPr id="13" name="12 Conector recto"/>
          <p:cNvCxnSpPr/>
          <p:nvPr/>
        </p:nvCxnSpPr>
        <p:spPr bwMode="auto">
          <a:xfrm>
            <a:off x="3098164" y="5455768"/>
            <a:ext cx="121716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14" name="13 Conector recto"/>
          <p:cNvCxnSpPr/>
          <p:nvPr/>
        </p:nvCxnSpPr>
        <p:spPr bwMode="auto">
          <a:xfrm>
            <a:off x="5998763" y="5447694"/>
            <a:ext cx="176400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15" name="14 Conector recto"/>
          <p:cNvCxnSpPr/>
          <p:nvPr/>
        </p:nvCxnSpPr>
        <p:spPr bwMode="auto">
          <a:xfrm>
            <a:off x="1760180" y="5792940"/>
            <a:ext cx="146412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16" name="15 Conector recto"/>
          <p:cNvCxnSpPr/>
          <p:nvPr/>
        </p:nvCxnSpPr>
        <p:spPr bwMode="auto">
          <a:xfrm>
            <a:off x="5125074" y="5746698"/>
            <a:ext cx="19800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17" name="16 Conector recto"/>
          <p:cNvCxnSpPr/>
          <p:nvPr/>
        </p:nvCxnSpPr>
        <p:spPr bwMode="auto">
          <a:xfrm>
            <a:off x="2045166" y="6443837"/>
            <a:ext cx="23400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18" name="17 Conector recto"/>
          <p:cNvCxnSpPr/>
          <p:nvPr/>
        </p:nvCxnSpPr>
        <p:spPr bwMode="auto">
          <a:xfrm>
            <a:off x="544968" y="6777208"/>
            <a:ext cx="198000"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20" name="19 Conector recto de flecha"/>
          <p:cNvCxnSpPr/>
          <p:nvPr/>
        </p:nvCxnSpPr>
        <p:spPr bwMode="auto">
          <a:xfrm rot="16200000" flipV="1">
            <a:off x="1690730" y="4045438"/>
            <a:ext cx="2143140" cy="714380"/>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22" name="21 Conector recto de flecha"/>
          <p:cNvCxnSpPr>
            <a:cxnSpLocks noChangeAspect="1"/>
          </p:cNvCxnSpPr>
          <p:nvPr/>
        </p:nvCxnSpPr>
        <p:spPr bwMode="auto">
          <a:xfrm rot="16200000" flipH="1">
            <a:off x="5979728" y="178173"/>
            <a:ext cx="214289" cy="772"/>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29" name="28 Conector recto de flecha"/>
          <p:cNvCxnSpPr/>
          <p:nvPr/>
        </p:nvCxnSpPr>
        <p:spPr bwMode="auto">
          <a:xfrm rot="5400000" flipH="1" flipV="1">
            <a:off x="4811370" y="3774386"/>
            <a:ext cx="2463470" cy="1486946"/>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33" name="32 Conector recto"/>
          <p:cNvCxnSpPr/>
          <p:nvPr/>
        </p:nvCxnSpPr>
        <p:spPr bwMode="auto">
          <a:xfrm rot="16200000" flipV="1">
            <a:off x="-827885" y="3197158"/>
            <a:ext cx="3781036" cy="1410950"/>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41" name="40 Conector recto de flecha"/>
          <p:cNvCxnSpPr/>
          <p:nvPr/>
        </p:nvCxnSpPr>
        <p:spPr bwMode="auto">
          <a:xfrm flipV="1">
            <a:off x="2272733" y="3286124"/>
            <a:ext cx="4299531" cy="3157713"/>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44" name="43 Conector recto de flecha"/>
          <p:cNvCxnSpPr/>
          <p:nvPr/>
        </p:nvCxnSpPr>
        <p:spPr bwMode="auto">
          <a:xfrm rot="16200000" flipV="1">
            <a:off x="4226685" y="3667064"/>
            <a:ext cx="2166890" cy="1405010"/>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cxnSp>
        <p:nvCxnSpPr>
          <p:cNvPr id="59" name="58 Conector recto"/>
          <p:cNvCxnSpPr/>
          <p:nvPr/>
        </p:nvCxnSpPr>
        <p:spPr bwMode="auto">
          <a:xfrm>
            <a:off x="1735880" y="86464"/>
            <a:ext cx="4357718" cy="1588"/>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63" name="62 Conector recto"/>
          <p:cNvCxnSpPr/>
          <p:nvPr/>
        </p:nvCxnSpPr>
        <p:spPr bwMode="auto">
          <a:xfrm rot="5400000" flipH="1" flipV="1">
            <a:off x="84280" y="343469"/>
            <a:ext cx="1928825" cy="1408469"/>
          </a:xfrm>
          <a:prstGeom prst="line">
            <a:avLst/>
          </a:prstGeom>
          <a:solidFill>
            <a:schemeClr val="accent1"/>
          </a:solidFill>
          <a:ln w="31750" cap="flat" cmpd="sng" algn="ctr">
            <a:solidFill>
              <a:srgbClr val="00CC00"/>
            </a:solidFill>
            <a:prstDash val="solid"/>
            <a:round/>
            <a:headEnd type="none" w="med" len="med"/>
            <a:tailEnd type="none" w="med" len="med"/>
          </a:ln>
          <a:effectLst/>
        </p:spPr>
      </p:cxnSp>
      <p:cxnSp>
        <p:nvCxnSpPr>
          <p:cNvPr id="67" name="66 Conector recto de flecha"/>
          <p:cNvCxnSpPr/>
          <p:nvPr/>
        </p:nvCxnSpPr>
        <p:spPr bwMode="auto">
          <a:xfrm flipV="1">
            <a:off x="726223" y="3286124"/>
            <a:ext cx="6203231" cy="3488563"/>
          </a:xfrm>
          <a:prstGeom prst="straightConnector1">
            <a:avLst/>
          </a:prstGeom>
          <a:solidFill>
            <a:schemeClr val="accent1"/>
          </a:solidFill>
          <a:ln w="31750" cap="flat" cmpd="sng" algn="ctr">
            <a:solidFill>
              <a:srgbClr val="00CC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nodeType="clickEffect">
                                  <p:stCondLst>
                                    <p:cond delay="0"/>
                                  </p:stCondLst>
                                  <p:childTnLst>
                                    <p:animEffect transition="out" filter="wipe(right)">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2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nodeType="clickEffect">
                                  <p:stCondLst>
                                    <p:cond delay="0"/>
                                  </p:stCondLst>
                                  <p:childTnLst>
                                    <p:animEffect transition="out" filter="wipe(right)">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22" presetClass="exit" presetSubtype="4" fill="hold" nodeType="withEffect">
                                  <p:stCondLst>
                                    <p:cond delay="0"/>
                                  </p:stCondLst>
                                  <p:childTnLst>
                                    <p:animEffect transition="out" filter="wipe(down)">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par>
                                <p:cTn id="33" presetID="2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22" presetClass="entr" presetSubtype="4"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500"/>
                                        <p:tgtEl>
                                          <p:spTgt spid="33"/>
                                        </p:tgtEl>
                                      </p:cBhvr>
                                    </p:animEffect>
                                  </p:childTnLst>
                                </p:cTn>
                              </p:par>
                              <p:par>
                                <p:cTn id="39" presetID="22" presetClass="entr" presetSubtype="4"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par>
                                <p:cTn id="42" presetID="22" presetClass="entr" presetSubtype="8"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left)">
                                      <p:cBhvr>
                                        <p:cTn id="44" dur="500"/>
                                        <p:tgtEl>
                                          <p:spTgt spid="59"/>
                                        </p:tgtEl>
                                      </p:cBhvr>
                                    </p:animEffect>
                                  </p:childTnLst>
                                </p:cTn>
                              </p:par>
                              <p:par>
                                <p:cTn id="45" presetID="22" presetClass="entr" presetSubtype="1"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nodeType="clickEffect">
                                  <p:stCondLst>
                                    <p:cond delay="0"/>
                                  </p:stCondLst>
                                  <p:childTnLst>
                                    <p:animEffect transition="out" filter="wipe(right)">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22" presetClass="exit" presetSubtype="4" fill="hold" nodeType="withEffect">
                                  <p:stCondLst>
                                    <p:cond delay="0"/>
                                  </p:stCondLst>
                                  <p:childTnLst>
                                    <p:animEffect transition="out" filter="wipe(down)">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22" presetClass="exit" presetSubtype="4" fill="hold" nodeType="withEffect">
                                  <p:stCondLst>
                                    <p:cond delay="0"/>
                                  </p:stCondLst>
                                  <p:childTnLst>
                                    <p:animEffect transition="out" filter="wipe(down)">
                                      <p:cBhvr>
                                        <p:cTn id="57" dur="500"/>
                                        <p:tgtEl>
                                          <p:spTgt spid="63"/>
                                        </p:tgtEl>
                                      </p:cBhvr>
                                    </p:animEffect>
                                    <p:set>
                                      <p:cBhvr>
                                        <p:cTn id="58" dur="1" fill="hold">
                                          <p:stCondLst>
                                            <p:cond delay="499"/>
                                          </p:stCondLst>
                                        </p:cTn>
                                        <p:tgtEl>
                                          <p:spTgt spid="63"/>
                                        </p:tgtEl>
                                        <p:attrNameLst>
                                          <p:attrName>style.visibility</p:attrName>
                                        </p:attrNameLst>
                                      </p:cBhvr>
                                      <p:to>
                                        <p:strVal val="hidden"/>
                                      </p:to>
                                    </p:set>
                                  </p:childTnLst>
                                </p:cTn>
                              </p:par>
                              <p:par>
                                <p:cTn id="59" presetID="22" presetClass="exit" presetSubtype="8" fill="hold" nodeType="withEffect">
                                  <p:stCondLst>
                                    <p:cond delay="0"/>
                                  </p:stCondLst>
                                  <p:childTnLst>
                                    <p:animEffect transition="out" filter="wipe(left)">
                                      <p:cBhvr>
                                        <p:cTn id="60" dur="500"/>
                                        <p:tgtEl>
                                          <p:spTgt spid="59"/>
                                        </p:tgtEl>
                                      </p:cBhvr>
                                    </p:animEffect>
                                    <p:set>
                                      <p:cBhvr>
                                        <p:cTn id="61" dur="1" fill="hold">
                                          <p:stCondLst>
                                            <p:cond delay="499"/>
                                          </p:stCondLst>
                                        </p:cTn>
                                        <p:tgtEl>
                                          <p:spTgt spid="59"/>
                                        </p:tgtEl>
                                        <p:attrNameLst>
                                          <p:attrName>style.visibility</p:attrName>
                                        </p:attrNameLst>
                                      </p:cBhvr>
                                      <p:to>
                                        <p:strVal val="hidden"/>
                                      </p:to>
                                    </p:set>
                                  </p:childTnLst>
                                </p:cTn>
                              </p:par>
                              <p:par>
                                <p:cTn id="62" presetID="22" presetClass="exit" presetSubtype="1" fill="hold" nodeType="withEffect">
                                  <p:stCondLst>
                                    <p:cond delay="0"/>
                                  </p:stCondLst>
                                  <p:childTnLst>
                                    <p:animEffect transition="out" filter="wipe(up)">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22" presetClass="entr" presetSubtype="8"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4"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8" fill="hold" nodeType="clickEffect">
                                  <p:stCondLst>
                                    <p:cond delay="0"/>
                                  </p:stCondLst>
                                  <p:childTnLst>
                                    <p:animEffect transition="out" filter="wipe(left)">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22" presetClass="entr" presetSubtype="8"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22" presetClass="entr" presetSubtype="4"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down)">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xit" presetSubtype="8" fill="hold" nodeType="clickEffect">
                                  <p:stCondLst>
                                    <p:cond delay="0"/>
                                  </p:stCondLst>
                                  <p:childTnLst>
                                    <p:animEffect transition="out" filter="wipe(left)">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par>
                                <p:cTn id="90" presetID="22" presetClass="exit" presetSubtype="4" fill="hold" nodeType="withEffect">
                                  <p:stCondLst>
                                    <p:cond delay="0"/>
                                  </p:stCondLst>
                                  <p:childTnLst>
                                    <p:animEffect transition="out" filter="wipe(down)">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par>
                                <p:cTn id="93" presetID="22" presetClass="entr" presetSubtype="8"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par>
                                <p:cTn id="96" presetID="22" presetClass="entr" presetSubtype="4"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down)">
                                      <p:cBhvr>
                                        <p:cTn id="9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42864" y="928669"/>
          <a:ext cx="9001156" cy="5786479"/>
        </p:xfrm>
        <a:graphic>
          <a:graphicData uri="http://schemas.openxmlformats.org/drawingml/2006/table">
            <a:tbl>
              <a:tblPr/>
              <a:tblGrid>
                <a:gridCol w="5000628"/>
                <a:gridCol w="4000528"/>
              </a:tblGrid>
              <a:tr h="361655">
                <a:tc>
                  <a:txBody>
                    <a:bodyPr/>
                    <a:lstStyle/>
                    <a:p>
                      <a:pPr marL="0" marR="0" algn="just">
                        <a:lnSpc>
                          <a:spcPct val="115000"/>
                        </a:lnSpc>
                        <a:spcBef>
                          <a:spcPts val="0"/>
                        </a:spcBef>
                        <a:spcAft>
                          <a:spcPts val="0"/>
                        </a:spcAft>
                      </a:pPr>
                      <a:r>
                        <a:rPr lang="es-ES" sz="1800" b="1" dirty="0">
                          <a:solidFill>
                            <a:srgbClr val="FFFFCC"/>
                          </a:solidFill>
                          <a:latin typeface="Times New Roman"/>
                          <a:ea typeface="Times New Roman"/>
                          <a:cs typeface="Times New Roman"/>
                        </a:rPr>
                        <a:t>PARAMETER</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b="1" dirty="0">
                          <a:solidFill>
                            <a:srgbClr val="FFFFCC"/>
                          </a:solidFill>
                          <a:latin typeface="Times New Roman"/>
                          <a:ea typeface="Times New Roman"/>
                          <a:cs typeface="Times New Roman"/>
                        </a:rPr>
                        <a:t>VALUE</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Learning law</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Back-propagation with momentum term</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1446619">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ANN size</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Input layer: 81 units</a:t>
                      </a:r>
                      <a:endParaRPr lang="en-US" sz="1800" dirty="0">
                        <a:latin typeface="Calibri"/>
                        <a:ea typeface="Calibri"/>
                        <a:cs typeface="Times New Roman"/>
                      </a:endParaRPr>
                    </a:p>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5 hidden layers: 9 units each</a:t>
                      </a:r>
                      <a:endParaRPr lang="en-US" sz="1800" dirty="0">
                        <a:latin typeface="Calibri"/>
                        <a:ea typeface="Calibri"/>
                        <a:cs typeface="Times New Roman"/>
                      </a:endParaRPr>
                    </a:p>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Output layer: 2 units</a:t>
                      </a:r>
                      <a:endParaRPr lang="en-US" sz="1800" dirty="0">
                        <a:latin typeface="Calibri"/>
                        <a:ea typeface="Calibri"/>
                        <a:cs typeface="Times New Roman"/>
                      </a:endParaRPr>
                    </a:p>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Fully connected</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i="1" dirty="0" smtClean="0">
                          <a:solidFill>
                            <a:srgbClr val="FFFFCC"/>
                          </a:solidFill>
                          <a:latin typeface="Symbol" pitchFamily="18" charset="2"/>
                          <a:ea typeface="Times New Roman"/>
                          <a:cs typeface="Times New Roman"/>
                        </a:rPr>
                        <a:t>a </a:t>
                      </a:r>
                      <a:r>
                        <a:rPr lang="es-ES" sz="1800" i="1" dirty="0" smtClean="0">
                          <a:solidFill>
                            <a:srgbClr val="FFFFCC"/>
                          </a:solidFill>
                          <a:latin typeface="Times New Roman"/>
                          <a:ea typeface="Times New Roman"/>
                          <a:cs typeface="Times New Roman"/>
                        </a:rPr>
                        <a:t>= </a:t>
                      </a:r>
                      <a:r>
                        <a:rPr lang="es-ES" sz="1800" dirty="0">
                          <a:solidFill>
                            <a:srgbClr val="FFFFCC"/>
                          </a:solidFill>
                          <a:latin typeface="Times New Roman"/>
                          <a:ea typeface="Times New Roman"/>
                          <a:cs typeface="Times New Roman"/>
                        </a:rPr>
                        <a:t>learning rate</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0.3</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i="1" dirty="0">
                          <a:solidFill>
                            <a:srgbClr val="FFFFCC"/>
                          </a:solidFill>
                          <a:latin typeface="Symbol"/>
                          <a:ea typeface="Times New Roman"/>
                          <a:cs typeface="Times New Roman"/>
                        </a:rPr>
                        <a:t>m</a:t>
                      </a:r>
                      <a:r>
                        <a:rPr lang="es-ES" sz="1800" dirty="0">
                          <a:solidFill>
                            <a:srgbClr val="FFFFCC"/>
                          </a:solidFill>
                          <a:latin typeface="Times New Roman"/>
                          <a:ea typeface="Times New Roman"/>
                          <a:cs typeface="Times New Roman"/>
                        </a:rPr>
                        <a:t> = momentum term</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0.15</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i="1" dirty="0">
                          <a:solidFill>
                            <a:srgbClr val="FFFFCC"/>
                          </a:solidFill>
                          <a:latin typeface="Symbol" pitchFamily="18" charset="2"/>
                          <a:ea typeface="Times New Roman"/>
                          <a:cs typeface="Times New Roman"/>
                        </a:rPr>
                        <a:t>w</a:t>
                      </a:r>
                      <a:r>
                        <a:rPr lang="es-ES" sz="1800" dirty="0">
                          <a:solidFill>
                            <a:srgbClr val="FFFFCC"/>
                          </a:solidFill>
                          <a:latin typeface="Times New Roman"/>
                          <a:ea typeface="Times New Roman"/>
                          <a:cs typeface="Times New Roman"/>
                        </a:rPr>
                        <a:t> </a:t>
                      </a:r>
                      <a:r>
                        <a:rPr lang="es-ES" sz="1800" baseline="0" dirty="0" smtClean="0">
                          <a:solidFill>
                            <a:srgbClr val="FFFFCC"/>
                          </a:solidFill>
                          <a:latin typeface="Times New Roman"/>
                          <a:ea typeface="Times New Roman"/>
                          <a:cs typeface="Times New Roman"/>
                        </a:rPr>
                        <a:t> = </a:t>
                      </a:r>
                      <a:r>
                        <a:rPr lang="es-ES" sz="1800" dirty="0" smtClean="0">
                          <a:solidFill>
                            <a:srgbClr val="FFFFCC"/>
                          </a:solidFill>
                          <a:latin typeface="Times New Roman"/>
                          <a:ea typeface="Times New Roman"/>
                          <a:cs typeface="Times New Roman"/>
                        </a:rPr>
                        <a:t>initialization </a:t>
                      </a:r>
                      <a:r>
                        <a:rPr lang="es-ES" sz="1800" dirty="0">
                          <a:solidFill>
                            <a:srgbClr val="FFFFCC"/>
                          </a:solidFill>
                          <a:latin typeface="Times New Roman"/>
                          <a:ea typeface="Times New Roman"/>
                          <a:cs typeface="Times New Roman"/>
                        </a:rPr>
                        <a:t>range</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[-0.5,0.5]</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Order of pattern presentation</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Shuffle</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Activation function</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Sigmoid</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361655">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Neurons update order</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S" sz="1800" dirty="0">
                          <a:solidFill>
                            <a:srgbClr val="FFFFCC"/>
                          </a:solidFill>
                          <a:latin typeface="Times New Roman"/>
                          <a:ea typeface="Times New Roman"/>
                          <a:cs typeface="Times New Roman"/>
                        </a:rPr>
                        <a:t>Serial order</a:t>
                      </a:r>
                      <a:endParaRPr lang="en-US" sz="1800" dirty="0">
                        <a:latin typeface="Calibri"/>
                        <a:ea typeface="Calibri"/>
                        <a:cs typeface="Times New Roman"/>
                      </a:endParaRPr>
                    </a:p>
                  </a:txBody>
                  <a:tcPr marL="44450" marR="44450" marT="0"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723310">
                <a:tc>
                  <a:txBody>
                    <a:bodyPr/>
                    <a:lstStyle/>
                    <a:p>
                      <a:pPr marL="0" marR="0" algn="just">
                        <a:lnSpc>
                          <a:spcPct val="115000"/>
                        </a:lnSpc>
                        <a:spcBef>
                          <a:spcPts val="0"/>
                        </a:spcBef>
                        <a:spcAft>
                          <a:spcPts val="0"/>
                        </a:spcAft>
                      </a:pPr>
                      <a:r>
                        <a:rPr lang="en-US" sz="1800" b="1" dirty="0">
                          <a:solidFill>
                            <a:srgbClr val="FFFFCC"/>
                          </a:solidFill>
                          <a:latin typeface="Times New Roman"/>
                          <a:ea typeface="Times New Roman"/>
                          <a:cs typeface="Times New Roman"/>
                        </a:rPr>
                        <a:t>D</a:t>
                      </a:r>
                      <a:r>
                        <a:rPr lang="en-US" sz="1800" b="1" baseline="30000" dirty="0">
                          <a:solidFill>
                            <a:srgbClr val="FFFFCC"/>
                          </a:solidFill>
                          <a:latin typeface="Times New Roman"/>
                          <a:ea typeface="Times New Roman"/>
                          <a:cs typeface="Times New Roman"/>
                        </a:rPr>
                        <a:t>T</a:t>
                      </a:r>
                      <a:r>
                        <a:rPr lang="en-US" sz="1800" dirty="0">
                          <a:solidFill>
                            <a:srgbClr val="FFFFCC"/>
                          </a:solidFill>
                          <a:latin typeface="Times New Roman"/>
                          <a:ea typeface="Times New Roman"/>
                          <a:cs typeface="Times New Roman"/>
                        </a:rPr>
                        <a:t> and </a:t>
                      </a:r>
                      <a:r>
                        <a:rPr lang="en-US" sz="1800" b="1" dirty="0">
                          <a:solidFill>
                            <a:srgbClr val="FFFFCC"/>
                          </a:solidFill>
                          <a:latin typeface="Times New Roman"/>
                          <a:ea typeface="Times New Roman"/>
                          <a:cs typeface="Times New Roman"/>
                        </a:rPr>
                        <a:t>D</a:t>
                      </a:r>
                      <a:r>
                        <a:rPr lang="en-US" sz="1800" b="1" baseline="30000" dirty="0">
                          <a:solidFill>
                            <a:srgbClr val="FFFFCC"/>
                          </a:solidFill>
                          <a:latin typeface="Times New Roman"/>
                          <a:ea typeface="Times New Roman"/>
                          <a:cs typeface="Times New Roman"/>
                        </a:rPr>
                        <a:t>V</a:t>
                      </a:r>
                      <a:r>
                        <a:rPr lang="en-US" sz="1800" dirty="0">
                          <a:solidFill>
                            <a:srgbClr val="FFFFCC"/>
                          </a:solidFill>
                          <a:latin typeface="Times New Roman"/>
                          <a:ea typeface="Times New Roman"/>
                          <a:cs typeface="Times New Roman"/>
                        </a:rPr>
                        <a:t> data </a:t>
                      </a:r>
                      <a:r>
                        <a:rPr lang="en-US" sz="1800" dirty="0" smtClean="0">
                          <a:solidFill>
                            <a:srgbClr val="FFFFCC"/>
                          </a:solidFill>
                          <a:latin typeface="Times New Roman"/>
                          <a:ea typeface="Times New Roman"/>
                          <a:cs typeface="Times New Roman"/>
                        </a:rPr>
                        <a:t>sets</a:t>
                      </a:r>
                    </a:p>
                    <a:p>
                      <a:pPr marL="0" marR="0" algn="just">
                        <a:lnSpc>
                          <a:spcPct val="115000"/>
                        </a:lnSpc>
                        <a:spcBef>
                          <a:spcPts val="0"/>
                        </a:spcBef>
                        <a:spcAft>
                          <a:spcPts val="0"/>
                        </a:spcAft>
                      </a:pPr>
                      <a:endParaRPr lang="en-US" sz="1800" dirty="0">
                        <a:latin typeface="Calibri"/>
                        <a:ea typeface="Calibri"/>
                        <a:cs typeface="Times New Roman"/>
                      </a:endParaRPr>
                    </a:p>
                  </a:txBody>
                  <a:tcPr marL="44450" marR="4445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100 samples of each one of the 451 classes: (11 BP values) x (41 </a:t>
                      </a:r>
                      <a:r>
                        <a:rPr lang="en-US" sz="1800" i="1" dirty="0">
                          <a:solidFill>
                            <a:srgbClr val="FFFFCC"/>
                          </a:solidFill>
                          <a:latin typeface="Times New Roman"/>
                          <a:ea typeface="Times New Roman"/>
                          <a:cs typeface="Times New Roman"/>
                        </a:rPr>
                        <a:t>E</a:t>
                      </a:r>
                      <a:r>
                        <a:rPr lang="en-US" sz="1800" baseline="-25000" dirty="0">
                          <a:solidFill>
                            <a:srgbClr val="FFFFCC"/>
                          </a:solidFill>
                          <a:latin typeface="Times New Roman"/>
                          <a:ea typeface="Times New Roman"/>
                          <a:cs typeface="Times New Roman"/>
                        </a:rPr>
                        <a:t>Tot</a:t>
                      </a:r>
                      <a:r>
                        <a:rPr lang="en-US" sz="1800" dirty="0">
                          <a:solidFill>
                            <a:srgbClr val="FFFFCC"/>
                          </a:solidFill>
                          <a:latin typeface="Times New Roman"/>
                          <a:ea typeface="Times New Roman"/>
                          <a:cs typeface="Times New Roman"/>
                        </a:rPr>
                        <a:t> values)</a:t>
                      </a:r>
                      <a:endParaRPr lang="en-US" sz="1800" dirty="0">
                        <a:latin typeface="Calibri"/>
                        <a:ea typeface="Calibri"/>
                        <a:cs typeface="Times New Roman"/>
                      </a:endParaRPr>
                    </a:p>
                  </a:txBody>
                  <a:tcPr marL="44450" marR="4445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r h="723310">
                <a:tc>
                  <a:txBody>
                    <a:bodyPr/>
                    <a:lstStyle/>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CPU time (SUSE LINUX) Intel Pentium 4, 1.7 GHz</a:t>
                      </a:r>
                      <a:endParaRPr lang="en-US" sz="1800" dirty="0">
                        <a:latin typeface="Calibri"/>
                        <a:ea typeface="Calibri"/>
                        <a:cs typeface="Times New Roman"/>
                      </a:endParaRPr>
                    </a:p>
                  </a:txBody>
                  <a:tcPr marL="44450" marR="4445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FFFFCC"/>
                          </a:solidFill>
                          <a:latin typeface="Times New Roman"/>
                          <a:ea typeface="Times New Roman"/>
                          <a:cs typeface="Times New Roman"/>
                        </a:rPr>
                        <a:t>30 days of execution time for a training of 1,000,000 epochs</a:t>
                      </a:r>
                      <a:endParaRPr lang="en-US" sz="1800" dirty="0">
                        <a:latin typeface="Calibri"/>
                        <a:ea typeface="Calibri"/>
                        <a:cs typeface="Times New Roman"/>
                      </a:endParaRPr>
                    </a:p>
                  </a:txBody>
                  <a:tcPr marL="44450" marR="44450" marT="0"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tcPr>
                </a:tc>
              </a:tr>
            </a:tbl>
          </a:graphicData>
        </a:graphic>
      </p:graphicFrame>
      <p:sp>
        <p:nvSpPr>
          <p:cNvPr id="4" name="Rectangle 2"/>
          <p:cNvSpPr>
            <a:spLocks noChangeArrowheads="1"/>
          </p:cNvSpPr>
          <p:nvPr/>
        </p:nvSpPr>
        <p:spPr bwMode="auto">
          <a:xfrm>
            <a:off x="1" y="85728"/>
            <a:ext cx="62150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CC"/>
                </a:solidFill>
                <a:effectLst/>
                <a:latin typeface="Times New Roman" pitchFamily="18" charset="0"/>
                <a:ea typeface="Times New Roman" pitchFamily="18" charset="0"/>
                <a:cs typeface="Times New Roman" pitchFamily="18" charset="0"/>
              </a:rPr>
              <a:t>Table 1</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400" b="0" i="0" u="none" strike="noStrike" cap="none" normalizeH="0" baseline="0" dirty="0" smtClean="0">
                <a:ln>
                  <a:noFill/>
                </a:ln>
                <a:solidFill>
                  <a:srgbClr val="FFFFCC"/>
                </a:solidFill>
                <a:effectLst/>
                <a:latin typeface="Times New Roman" pitchFamily="18" charset="0"/>
                <a:ea typeface="Times New Roman" pitchFamily="18" charset="0"/>
                <a:cs typeface="Times New Roman" pitchFamily="18" charset="0"/>
              </a:rPr>
              <a:t>ANN training and v</a:t>
            </a:r>
            <a:r>
              <a:rPr lang="en-US" sz="2400" dirty="0" smtClean="0">
                <a:solidFill>
                  <a:srgbClr val="FFFFCC"/>
                </a:solidFill>
                <a:latin typeface="Times New Roman" pitchFamily="18" charset="0"/>
                <a:cs typeface="Times New Roman" pitchFamily="18" charset="0"/>
              </a:rPr>
              <a:t>alidation data set parameters</a:t>
            </a:r>
            <a:endParaRPr kumimoji="0" lang="en-US" sz="1800" b="0" i="0" u="none" strike="noStrike" cap="none" normalizeH="0" baseline="0" dirty="0" smtClean="0">
              <a:ln>
                <a:noFill/>
              </a:ln>
              <a:solidFill>
                <a:srgbClr val="FFFFCC"/>
              </a:solidFill>
              <a:effectLst/>
              <a:latin typeface="Arial" pitchFamily="34" charset="0"/>
            </a:endParaRPr>
          </a:p>
        </p:txBody>
      </p:sp>
      <p:sp>
        <p:nvSpPr>
          <p:cNvPr id="5" name="4 Marcador de número de diapositiva"/>
          <p:cNvSpPr>
            <a:spLocks noGrp="1"/>
          </p:cNvSpPr>
          <p:nvPr>
            <p:ph type="sldNum" sz="quarter" idx="12"/>
          </p:nvPr>
        </p:nvSpPr>
        <p:spPr>
          <a:xfrm>
            <a:off x="6799938" y="6410802"/>
            <a:ext cx="2133600" cy="476250"/>
          </a:xfrm>
        </p:spPr>
        <p:txBody>
          <a:bodyPr/>
          <a:lstStyle/>
          <a:p>
            <a:fld id="{67A56C92-EF0B-4F99-9DF2-D11E61E38F24}" type="slidenum">
              <a:rPr lang="es-ES" smtClean="0">
                <a:solidFill>
                  <a:srgbClr val="00CC00"/>
                </a:solidFill>
              </a:rPr>
              <a:pPr/>
              <a:t>16</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433" name="Picture 2105" descr="train_val"/>
          <p:cNvPicPr>
            <a:picLocks noChangeAspect="1" noChangeArrowheads="1"/>
          </p:cNvPicPr>
          <p:nvPr/>
        </p:nvPicPr>
        <p:blipFill>
          <a:blip r:embed="rId4"/>
          <a:srcRect/>
          <a:stretch>
            <a:fillRect/>
          </a:stretch>
        </p:blipFill>
        <p:spPr bwMode="auto">
          <a:xfrm>
            <a:off x="6426200" y="4287838"/>
            <a:ext cx="2506133" cy="2006600"/>
          </a:xfrm>
          <a:prstGeom prst="rect">
            <a:avLst/>
          </a:prstGeom>
          <a:noFill/>
        </p:spPr>
      </p:pic>
      <p:pic>
        <p:nvPicPr>
          <p:cNvPr id="357382" name="Picture 2054"/>
          <p:cNvPicPr>
            <a:picLocks noChangeAspect="1" noChangeArrowheads="1"/>
          </p:cNvPicPr>
          <p:nvPr/>
        </p:nvPicPr>
        <p:blipFill>
          <a:blip r:embed="rId5" cstate="print"/>
          <a:srcRect/>
          <a:stretch>
            <a:fillRect/>
          </a:stretch>
        </p:blipFill>
        <p:spPr bwMode="auto">
          <a:xfrm>
            <a:off x="67733" y="1387478"/>
            <a:ext cx="2032000" cy="1571625"/>
          </a:xfrm>
          <a:prstGeom prst="rect">
            <a:avLst/>
          </a:prstGeom>
          <a:noFill/>
          <a:ln w="9525">
            <a:noFill/>
            <a:miter lim="800000"/>
            <a:headEnd/>
            <a:tailEnd/>
          </a:ln>
          <a:effectLst/>
        </p:spPr>
      </p:pic>
      <p:pic>
        <p:nvPicPr>
          <p:cNvPr id="357383" name="Picture 2055"/>
          <p:cNvPicPr>
            <a:picLocks noChangeAspect="1" noChangeArrowheads="1"/>
          </p:cNvPicPr>
          <p:nvPr/>
        </p:nvPicPr>
        <p:blipFill>
          <a:blip r:embed="rId5" cstate="print"/>
          <a:srcRect/>
          <a:stretch>
            <a:fillRect/>
          </a:stretch>
        </p:blipFill>
        <p:spPr bwMode="auto">
          <a:xfrm>
            <a:off x="67733" y="4089403"/>
            <a:ext cx="2032000" cy="1571625"/>
          </a:xfrm>
          <a:prstGeom prst="rect">
            <a:avLst/>
          </a:prstGeom>
          <a:noFill/>
          <a:ln w="9525">
            <a:noFill/>
            <a:miter lim="800000"/>
            <a:headEnd/>
            <a:tailEnd/>
          </a:ln>
          <a:effectLst/>
        </p:spPr>
      </p:pic>
      <p:pic>
        <p:nvPicPr>
          <p:cNvPr id="357384" name="Picture 2056" descr="dots_black"/>
          <p:cNvPicPr>
            <a:picLocks noChangeAspect="1" noChangeArrowheads="1"/>
          </p:cNvPicPr>
          <p:nvPr/>
        </p:nvPicPr>
        <p:blipFill>
          <a:blip r:embed="rId6" cstate="print"/>
          <a:srcRect/>
          <a:stretch>
            <a:fillRect/>
          </a:stretch>
        </p:blipFill>
        <p:spPr bwMode="auto">
          <a:xfrm>
            <a:off x="925689" y="3331210"/>
            <a:ext cx="279400" cy="746125"/>
          </a:xfrm>
          <a:prstGeom prst="rect">
            <a:avLst/>
          </a:prstGeom>
          <a:noFill/>
        </p:spPr>
      </p:pic>
      <p:graphicFrame>
        <p:nvGraphicFramePr>
          <p:cNvPr id="357385" name="Object 2057"/>
          <p:cNvGraphicFramePr>
            <a:graphicFrameLocks noChangeAspect="1"/>
          </p:cNvGraphicFramePr>
          <p:nvPr/>
        </p:nvGraphicFramePr>
        <p:xfrm>
          <a:off x="2857500" y="5892800"/>
          <a:ext cx="1471613" cy="506413"/>
        </p:xfrm>
        <a:graphic>
          <a:graphicData uri="http://schemas.openxmlformats.org/presentationml/2006/ole">
            <mc:AlternateContent xmlns:mc="http://schemas.openxmlformats.org/markup-compatibility/2006">
              <mc:Choice xmlns:v="urn:schemas-microsoft-com:vml" Requires="v">
                <p:oleObj spid="_x0000_s81308" name="Equation" r:id="rId7" imgW="711000" imgH="241200" progId="Equation.DSMT4">
                  <p:embed/>
                </p:oleObj>
              </mc:Choice>
              <mc:Fallback>
                <p:oleObj name="Equation" r:id="rId7" imgW="711000" imgH="2412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5892800"/>
                        <a:ext cx="1471613" cy="506413"/>
                      </a:xfrm>
                      <a:prstGeom prst="rect">
                        <a:avLst/>
                      </a:prstGeom>
                      <a:solidFill>
                        <a:srgbClr val="000080"/>
                      </a:solidFill>
                      <a:ln w="31750">
                        <a:solidFill>
                          <a:srgbClr val="FF0000"/>
                        </a:solidFill>
                        <a:miter lim="800000"/>
                        <a:headEnd/>
                        <a:tailEnd/>
                      </a:ln>
                    </p:spPr>
                  </p:pic>
                </p:oleObj>
              </mc:Fallback>
            </mc:AlternateContent>
          </a:graphicData>
        </a:graphic>
      </p:graphicFrame>
      <p:graphicFrame>
        <p:nvGraphicFramePr>
          <p:cNvPr id="357386" name="Object 2058"/>
          <p:cNvGraphicFramePr>
            <a:graphicFrameLocks noChangeAspect="1"/>
          </p:cNvGraphicFramePr>
          <p:nvPr/>
        </p:nvGraphicFramePr>
        <p:xfrm>
          <a:off x="2898775" y="2959100"/>
          <a:ext cx="1549400" cy="454025"/>
        </p:xfrm>
        <a:graphic>
          <a:graphicData uri="http://schemas.openxmlformats.org/presentationml/2006/ole">
            <mc:AlternateContent xmlns:mc="http://schemas.openxmlformats.org/markup-compatibility/2006">
              <mc:Choice xmlns:v="urn:schemas-microsoft-com:vml" Requires="v">
                <p:oleObj spid="_x0000_s81309" name="Equation" r:id="rId9" imgW="749160" imgH="215640" progId="Equation.DSMT4">
                  <p:embed/>
                </p:oleObj>
              </mc:Choice>
              <mc:Fallback>
                <p:oleObj name="Equation" r:id="rId9" imgW="749160" imgH="21564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8775" y="2959100"/>
                        <a:ext cx="1549400" cy="45402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357387" name="Text Box 2059"/>
          <p:cNvSpPr txBox="1">
            <a:spLocks noChangeArrowheads="1"/>
          </p:cNvSpPr>
          <p:nvPr/>
        </p:nvSpPr>
        <p:spPr bwMode="auto">
          <a:xfrm>
            <a:off x="2822" y="2955926"/>
            <a:ext cx="2206978" cy="369332"/>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b="1" kern="1200" dirty="0" smtClean="0">
                <a:solidFill>
                  <a:srgbClr val="FFFFCC"/>
                </a:solidFill>
                <a:latin typeface="Times New Roman" pitchFamily="18" charset="0"/>
                <a:ea typeface="+mn-ea"/>
                <a:cs typeface="+mn-cs"/>
              </a:rPr>
              <a:t>45,100 BCs for</a:t>
            </a:r>
            <a:r>
              <a:rPr lang="en-US" b="1" kern="1200" dirty="0" smtClean="0">
                <a:solidFill>
                  <a:srgbClr val="FFFFCC"/>
                </a:solidFill>
                <a:latin typeface="Arial" pitchFamily="34" charset="0"/>
                <a:ea typeface="+mn-ea"/>
                <a:cs typeface="+mn-cs"/>
              </a:rPr>
              <a:t> </a:t>
            </a:r>
            <a:r>
              <a:rPr lang="en-US" b="1" i="1" kern="1200" dirty="0" smtClean="0">
                <a:solidFill>
                  <a:srgbClr val="FFFFCC"/>
                </a:solidFill>
                <a:latin typeface="Symbol" pitchFamily="18" charset="2"/>
                <a:ea typeface="+mn-ea"/>
                <a:cs typeface="+mn-cs"/>
              </a:rPr>
              <a:t>r</a:t>
            </a:r>
            <a:r>
              <a:rPr lang="en-US" b="1" kern="1200" dirty="0" smtClean="0">
                <a:solidFill>
                  <a:srgbClr val="FFFFCC"/>
                </a:solidFill>
                <a:latin typeface="Arial" pitchFamily="34" charset="0"/>
                <a:ea typeface="+mn-ea"/>
                <a:cs typeface="+mn-cs"/>
              </a:rPr>
              <a:t> </a:t>
            </a:r>
            <a:r>
              <a:rPr lang="en-US" b="1" kern="1200" dirty="0" smtClean="0">
                <a:solidFill>
                  <a:srgbClr val="FFFFCC"/>
                </a:solidFill>
                <a:latin typeface="Times New Roman" pitchFamily="18" charset="0"/>
                <a:ea typeface="+mn-ea"/>
                <a:cs typeface="+mn-cs"/>
              </a:rPr>
              <a:t>= 1</a:t>
            </a:r>
            <a:endParaRPr lang="en-US" b="1" kern="1200" dirty="0">
              <a:solidFill>
                <a:srgbClr val="FFFFCC"/>
              </a:solidFill>
              <a:latin typeface="Times New Roman" pitchFamily="18" charset="0"/>
              <a:ea typeface="+mn-ea"/>
              <a:cs typeface="+mn-cs"/>
            </a:endParaRPr>
          </a:p>
        </p:txBody>
      </p:sp>
      <p:sp>
        <p:nvSpPr>
          <p:cNvPr id="357388" name="Text Box 2060"/>
          <p:cNvSpPr txBox="1">
            <a:spLocks noChangeArrowheads="1"/>
          </p:cNvSpPr>
          <p:nvPr/>
        </p:nvSpPr>
        <p:spPr bwMode="auto">
          <a:xfrm>
            <a:off x="59267" y="5791201"/>
            <a:ext cx="2139244" cy="369332"/>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b="1" kern="1200" dirty="0" smtClean="0">
                <a:solidFill>
                  <a:srgbClr val="FFFFCC"/>
                </a:solidFill>
                <a:latin typeface="Times New Roman" pitchFamily="18" charset="0"/>
                <a:ea typeface="+mn-ea"/>
                <a:cs typeface="+mn-cs"/>
              </a:rPr>
              <a:t>45,100 BCs for</a:t>
            </a:r>
            <a:r>
              <a:rPr lang="en-US" b="1" kern="1200" dirty="0" smtClean="0">
                <a:solidFill>
                  <a:srgbClr val="FFFFCC"/>
                </a:solidFill>
                <a:latin typeface="Arial" pitchFamily="34" charset="0"/>
                <a:ea typeface="+mn-ea"/>
                <a:cs typeface="+mn-cs"/>
              </a:rPr>
              <a:t> </a:t>
            </a:r>
            <a:r>
              <a:rPr lang="en-US" b="1" kern="1200" dirty="0" smtClean="0">
                <a:solidFill>
                  <a:srgbClr val="FFFFCC"/>
                </a:solidFill>
                <a:latin typeface="Symbol" pitchFamily="18" charset="2"/>
                <a:ea typeface="+mn-ea"/>
                <a:cs typeface="+mn-cs"/>
              </a:rPr>
              <a:t>r</a:t>
            </a:r>
            <a:r>
              <a:rPr lang="en-US" b="1" kern="1200" baseline="-25000" dirty="0" smtClean="0">
                <a:solidFill>
                  <a:srgbClr val="FFFFCC"/>
                </a:solidFill>
                <a:latin typeface="Times New Roman" pitchFamily="18" charset="0"/>
                <a:ea typeface="+mn-ea"/>
                <a:cs typeface="+mn-cs"/>
              </a:rPr>
              <a:t>min</a:t>
            </a:r>
            <a:endParaRPr lang="en-US" b="1" kern="1200" baseline="-25000" dirty="0">
              <a:solidFill>
                <a:srgbClr val="FFFFCC"/>
              </a:solidFill>
              <a:latin typeface="Times New Roman" pitchFamily="18" charset="0"/>
              <a:ea typeface="+mn-ea"/>
              <a:cs typeface="+mn-cs"/>
            </a:endParaRPr>
          </a:p>
        </p:txBody>
      </p:sp>
      <p:pic>
        <p:nvPicPr>
          <p:cNvPr id="357390" name="Picture 2062" descr="dots_black"/>
          <p:cNvPicPr>
            <a:picLocks noChangeAspect="1" noChangeArrowheads="1"/>
          </p:cNvPicPr>
          <p:nvPr/>
        </p:nvPicPr>
        <p:blipFill>
          <a:blip r:embed="rId6" cstate="print"/>
          <a:srcRect/>
          <a:stretch>
            <a:fillRect/>
          </a:stretch>
        </p:blipFill>
        <p:spPr bwMode="auto">
          <a:xfrm>
            <a:off x="3471335" y="3357566"/>
            <a:ext cx="279400" cy="746125"/>
          </a:xfrm>
          <a:prstGeom prst="rect">
            <a:avLst/>
          </a:prstGeom>
          <a:noFill/>
        </p:spPr>
      </p:pic>
      <p:sp>
        <p:nvSpPr>
          <p:cNvPr id="357391" name="Text Box 2063"/>
          <p:cNvSpPr txBox="1">
            <a:spLocks noChangeArrowheads="1"/>
          </p:cNvSpPr>
          <p:nvPr/>
        </p:nvSpPr>
        <p:spPr bwMode="auto">
          <a:xfrm>
            <a:off x="176976" y="3"/>
            <a:ext cx="8643966" cy="707886"/>
          </a:xfrm>
          <a:prstGeom prst="rect">
            <a:avLst/>
          </a:prstGeom>
          <a:solidFill>
            <a:srgbClr val="125A23"/>
          </a:solidFill>
          <a:ln w="9525">
            <a:noFill/>
            <a:miter lim="800000"/>
            <a:headEnd/>
            <a:tailEnd/>
          </a:ln>
          <a:effectLst/>
        </p:spPr>
        <p:txBody>
          <a:bodyPr wrap="square">
            <a:spAutoFit/>
          </a:bodyPr>
          <a:lstStyle/>
          <a:p>
            <a:pPr algn="just" rtl="0" fontAlgn="base">
              <a:spcBef>
                <a:spcPct val="50000"/>
              </a:spcBef>
              <a:spcAft>
                <a:spcPct val="0"/>
              </a:spcAft>
            </a:pPr>
            <a:r>
              <a:rPr lang="en-US" sz="2000" b="1" kern="1200" dirty="0" smtClean="0">
                <a:solidFill>
                  <a:srgbClr val="FFFFCC"/>
                </a:solidFill>
                <a:latin typeface="Times New Roman" pitchFamily="18" charset="0"/>
                <a:ea typeface="+mn-ea"/>
                <a:cs typeface="+mn-cs"/>
              </a:rPr>
              <a:t>Adaptation </a:t>
            </a:r>
            <a:r>
              <a:rPr lang="en-US" sz="2000" b="1" kern="1200" dirty="0">
                <a:solidFill>
                  <a:srgbClr val="FFFFCC"/>
                </a:solidFill>
                <a:latin typeface="Times New Roman" pitchFamily="18" charset="0"/>
                <a:ea typeface="+mn-ea"/>
                <a:cs typeface="+mn-cs"/>
              </a:rPr>
              <a:t>of the ANN to the </a:t>
            </a:r>
            <a:r>
              <a:rPr lang="en-US" sz="2000" b="1" kern="1200" dirty="0" smtClean="0">
                <a:solidFill>
                  <a:srgbClr val="FFFFCC"/>
                </a:solidFill>
                <a:latin typeface="Times New Roman" pitchFamily="18" charset="0"/>
                <a:ea typeface="+mn-ea"/>
                <a:cs typeface="+mn-cs"/>
              </a:rPr>
              <a:t>data </a:t>
            </a:r>
            <a:r>
              <a:rPr lang="en-US" sz="2000" b="1" kern="1200" dirty="0">
                <a:solidFill>
                  <a:srgbClr val="FFFFCC"/>
                </a:solidFill>
                <a:latin typeface="Times New Roman" pitchFamily="18" charset="0"/>
                <a:ea typeface="+mn-ea"/>
                <a:cs typeface="+mn-cs"/>
              </a:rPr>
              <a:t>through a slow modification of its </a:t>
            </a:r>
            <a:r>
              <a:rPr lang="en-US" sz="2000" b="1" kern="1200" dirty="0" smtClean="0">
                <a:solidFill>
                  <a:srgbClr val="FFFFCC"/>
                </a:solidFill>
                <a:latin typeface="Times New Roman" pitchFamily="18" charset="0"/>
                <a:ea typeface="+mn-ea"/>
                <a:cs typeface="+mn-cs"/>
              </a:rPr>
              <a:t>weight array</a:t>
            </a:r>
            <a:r>
              <a:rPr lang="en-US" sz="2000" b="1" kern="1200" dirty="0">
                <a:solidFill>
                  <a:srgbClr val="FFFFCC"/>
                </a:solidFill>
                <a:latin typeface="Times New Roman" pitchFamily="18" charset="0"/>
                <a:ea typeface="+mn-ea"/>
                <a:cs typeface="+mn-cs"/>
              </a:rPr>
              <a:t>, </a:t>
            </a:r>
            <a:r>
              <a:rPr lang="en-US" sz="2000" b="1" kern="1200" dirty="0" smtClean="0">
                <a:solidFill>
                  <a:srgbClr val="FFFFCC"/>
                </a:solidFill>
                <a:latin typeface="Times New Roman" pitchFamily="18" charset="0"/>
                <a:ea typeface="+mn-ea"/>
                <a:cs typeface="+mn-cs"/>
              </a:rPr>
              <a:t>      </a:t>
            </a:r>
            <a:r>
              <a:rPr lang="en-US" sz="2000" b="1" kern="1200" dirty="0">
                <a:solidFill>
                  <a:srgbClr val="FFFFCC"/>
                </a:solidFill>
                <a:latin typeface="Times New Roman" pitchFamily="18" charset="0"/>
                <a:ea typeface="+mn-ea"/>
                <a:cs typeface="+mn-cs"/>
              </a:rPr>
              <a:t>, guided by a supervised learning algorithm (back-propagation).</a:t>
            </a:r>
            <a:endParaRPr lang="es-MX" sz="2000" b="1" kern="1200" dirty="0">
              <a:solidFill>
                <a:srgbClr val="FFFFCC"/>
              </a:solidFill>
              <a:latin typeface="Times New Roman" pitchFamily="18" charset="0"/>
              <a:ea typeface="+mn-ea"/>
              <a:cs typeface="+mn-cs"/>
            </a:endParaRPr>
          </a:p>
        </p:txBody>
      </p:sp>
      <p:grpSp>
        <p:nvGrpSpPr>
          <p:cNvPr id="2" name="Group 2065"/>
          <p:cNvGrpSpPr>
            <a:grpSpLocks/>
          </p:cNvGrpSpPr>
          <p:nvPr/>
        </p:nvGrpSpPr>
        <p:grpSpPr bwMode="auto">
          <a:xfrm>
            <a:off x="2396067" y="1300166"/>
            <a:ext cx="2441222" cy="1671637"/>
            <a:chOff x="1680" y="819"/>
            <a:chExt cx="1730" cy="1053"/>
          </a:xfrm>
        </p:grpSpPr>
        <p:pic>
          <p:nvPicPr>
            <p:cNvPr id="357394" name="Picture 2066"/>
            <p:cNvPicPr>
              <a:picLocks noChangeAspect="1" noChangeArrowheads="1"/>
            </p:cNvPicPr>
            <p:nvPr/>
          </p:nvPicPr>
          <p:blipFill>
            <a:blip r:embed="rId11"/>
            <a:srcRect/>
            <a:stretch>
              <a:fillRect/>
            </a:stretch>
          </p:blipFill>
          <p:spPr bwMode="auto">
            <a:xfrm>
              <a:off x="1680" y="819"/>
              <a:ext cx="1728" cy="1053"/>
            </a:xfrm>
            <a:prstGeom prst="rect">
              <a:avLst/>
            </a:prstGeom>
            <a:noFill/>
            <a:ln w="9525">
              <a:noFill/>
              <a:miter lim="800000"/>
              <a:headEnd/>
              <a:tailEnd/>
            </a:ln>
            <a:effectLst/>
          </p:spPr>
        </p:pic>
        <p:graphicFrame>
          <p:nvGraphicFramePr>
            <p:cNvPr id="357395" name="Object 2067"/>
            <p:cNvGraphicFramePr>
              <a:graphicFrameLocks noChangeAspect="1"/>
            </p:cNvGraphicFramePr>
            <p:nvPr/>
          </p:nvGraphicFramePr>
          <p:xfrm>
            <a:off x="3077" y="1549"/>
            <a:ext cx="333" cy="275"/>
          </p:xfrm>
          <a:graphic>
            <a:graphicData uri="http://schemas.openxmlformats.org/presentationml/2006/ole">
              <mc:AlternateContent xmlns:mc="http://schemas.openxmlformats.org/markup-compatibility/2006">
                <mc:Choice xmlns:v="urn:schemas-microsoft-com:vml" Requires="v">
                  <p:oleObj spid="_x0000_s81310" name="Equation" r:id="rId12" imgW="291960" imgH="241200" progId="Equation.DSMT4">
                    <p:embed/>
                  </p:oleObj>
                </mc:Choice>
                <mc:Fallback>
                  <p:oleObj name="Equation" r:id="rId12" imgW="291960" imgH="2412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7" y="1549"/>
                          <a:ext cx="333"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96" name="Object 2068"/>
            <p:cNvGraphicFramePr>
              <a:graphicFrameLocks noChangeAspect="1"/>
            </p:cNvGraphicFramePr>
            <p:nvPr/>
          </p:nvGraphicFramePr>
          <p:xfrm>
            <a:off x="3062" y="824"/>
            <a:ext cx="347" cy="275"/>
          </p:xfrm>
          <a:graphic>
            <a:graphicData uri="http://schemas.openxmlformats.org/presentationml/2006/ole">
              <mc:AlternateContent xmlns:mc="http://schemas.openxmlformats.org/markup-compatibility/2006">
                <mc:Choice xmlns:v="urn:schemas-microsoft-com:vml" Requires="v">
                  <p:oleObj spid="_x0000_s81311" name="Equation" r:id="rId14" imgW="304560" imgH="241200" progId="Equation.DSMT4">
                    <p:embed/>
                  </p:oleObj>
                </mc:Choice>
                <mc:Fallback>
                  <p:oleObj name="Equation" r:id="rId14" imgW="304560" imgH="24120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2" y="824"/>
                          <a:ext cx="347"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069"/>
          <p:cNvGrpSpPr>
            <a:grpSpLocks/>
          </p:cNvGrpSpPr>
          <p:nvPr/>
        </p:nvGrpSpPr>
        <p:grpSpPr bwMode="auto">
          <a:xfrm>
            <a:off x="2396067" y="4068766"/>
            <a:ext cx="2438400" cy="1671637"/>
            <a:chOff x="1680" y="2563"/>
            <a:chExt cx="1728" cy="1053"/>
          </a:xfrm>
        </p:grpSpPr>
        <p:pic>
          <p:nvPicPr>
            <p:cNvPr id="357398" name="Picture 2070"/>
            <p:cNvPicPr>
              <a:picLocks noChangeAspect="1" noChangeArrowheads="1"/>
            </p:cNvPicPr>
            <p:nvPr/>
          </p:nvPicPr>
          <p:blipFill>
            <a:blip r:embed="rId11"/>
            <a:srcRect/>
            <a:stretch>
              <a:fillRect/>
            </a:stretch>
          </p:blipFill>
          <p:spPr bwMode="auto">
            <a:xfrm>
              <a:off x="1680" y="2563"/>
              <a:ext cx="1728" cy="1053"/>
            </a:xfrm>
            <a:prstGeom prst="rect">
              <a:avLst/>
            </a:prstGeom>
            <a:noFill/>
            <a:ln w="9525">
              <a:noFill/>
              <a:miter lim="800000"/>
              <a:headEnd/>
              <a:tailEnd/>
            </a:ln>
            <a:effectLst/>
          </p:spPr>
        </p:pic>
        <p:graphicFrame>
          <p:nvGraphicFramePr>
            <p:cNvPr id="357399" name="Object 2071"/>
            <p:cNvGraphicFramePr>
              <a:graphicFrameLocks noChangeAspect="1"/>
            </p:cNvGraphicFramePr>
            <p:nvPr/>
          </p:nvGraphicFramePr>
          <p:xfrm>
            <a:off x="3050" y="2565"/>
            <a:ext cx="347" cy="275"/>
          </p:xfrm>
          <a:graphic>
            <a:graphicData uri="http://schemas.openxmlformats.org/presentationml/2006/ole">
              <mc:AlternateContent xmlns:mc="http://schemas.openxmlformats.org/markup-compatibility/2006">
                <mc:Choice xmlns:v="urn:schemas-microsoft-com:vml" Requires="v">
                  <p:oleObj spid="_x0000_s81312" name="Equation" r:id="rId16" imgW="304560" imgH="241200" progId="Equation.DSMT4">
                    <p:embed/>
                  </p:oleObj>
                </mc:Choice>
                <mc:Fallback>
                  <p:oleObj name="Equation" r:id="rId16" imgW="304560" imgH="2412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0" y="2565"/>
                          <a:ext cx="347"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400" name="Object 2072"/>
            <p:cNvGraphicFramePr>
              <a:graphicFrameLocks noChangeAspect="1"/>
            </p:cNvGraphicFramePr>
            <p:nvPr/>
          </p:nvGraphicFramePr>
          <p:xfrm>
            <a:off x="3075" y="3288"/>
            <a:ext cx="333" cy="275"/>
          </p:xfrm>
          <a:graphic>
            <a:graphicData uri="http://schemas.openxmlformats.org/presentationml/2006/ole">
              <mc:AlternateContent xmlns:mc="http://schemas.openxmlformats.org/markup-compatibility/2006">
                <mc:Choice xmlns:v="urn:schemas-microsoft-com:vml" Requires="v">
                  <p:oleObj spid="_x0000_s81313" name="Equation" r:id="rId17" imgW="291960" imgH="241200" progId="Equation.DSMT4">
                    <p:embed/>
                  </p:oleObj>
                </mc:Choice>
                <mc:Fallback>
                  <p:oleObj name="Equation" r:id="rId17" imgW="291960" imgH="24120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5" y="3288"/>
                          <a:ext cx="333"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7401" name="Text Box 2073"/>
          <p:cNvSpPr txBox="1">
            <a:spLocks noChangeArrowheads="1"/>
          </p:cNvSpPr>
          <p:nvPr/>
        </p:nvSpPr>
        <p:spPr bwMode="auto">
          <a:xfrm>
            <a:off x="5244963" y="3001296"/>
            <a:ext cx="856731" cy="369332"/>
          </a:xfrm>
          <a:prstGeom prst="rect">
            <a:avLst/>
          </a:prstGeom>
          <a:noFill/>
          <a:ln w="9525">
            <a:noFill/>
            <a:miter lim="800000"/>
            <a:headEnd/>
            <a:tailEnd/>
          </a:ln>
          <a:effectLst/>
        </p:spPr>
        <p:txBody>
          <a:bodyPr wrap="square">
            <a:spAutoFit/>
          </a:bodyPr>
          <a:lstStyle/>
          <a:p>
            <a:pPr algn="l" rtl="0" fontAlgn="base">
              <a:spcBef>
                <a:spcPct val="50000"/>
              </a:spcBef>
              <a:spcAft>
                <a:spcPct val="0"/>
              </a:spcAft>
            </a:pPr>
            <a:r>
              <a:rPr lang="es-ES" b="1" i="1" kern="1200" dirty="0">
                <a:solidFill>
                  <a:srgbClr val="FFFFCC"/>
                </a:solidFill>
                <a:latin typeface="Symbol" pitchFamily="18" charset="2"/>
                <a:ea typeface="+mn-ea"/>
                <a:cs typeface="+mn-cs"/>
              </a:rPr>
              <a:t>r</a:t>
            </a:r>
            <a:r>
              <a:rPr lang="es-ES" b="1" kern="1200" dirty="0">
                <a:solidFill>
                  <a:srgbClr val="FFFFCC"/>
                </a:solidFill>
                <a:latin typeface="Symbol" pitchFamily="18" charset="2"/>
                <a:ea typeface="+mn-ea"/>
                <a:cs typeface="+mn-cs"/>
              </a:rPr>
              <a:t> </a:t>
            </a:r>
            <a:r>
              <a:rPr lang="es-ES" b="1" kern="1200" dirty="0">
                <a:solidFill>
                  <a:srgbClr val="FFFFCC"/>
                </a:solidFill>
                <a:latin typeface="Arial" pitchFamily="34" charset="0"/>
                <a:ea typeface="+mn-ea"/>
                <a:cs typeface="+mn-cs"/>
              </a:rPr>
              <a:t>= 1</a:t>
            </a:r>
            <a:endParaRPr lang="es-MX" b="1" kern="1200" dirty="0">
              <a:solidFill>
                <a:srgbClr val="FFFFCC"/>
              </a:solidFill>
              <a:latin typeface="Arial" pitchFamily="34" charset="0"/>
              <a:ea typeface="+mn-ea"/>
              <a:cs typeface="+mn-cs"/>
            </a:endParaRPr>
          </a:p>
        </p:txBody>
      </p:sp>
      <p:grpSp>
        <p:nvGrpSpPr>
          <p:cNvPr id="54" name="53 Grupo"/>
          <p:cNvGrpSpPr/>
          <p:nvPr/>
        </p:nvGrpSpPr>
        <p:grpSpPr>
          <a:xfrm>
            <a:off x="5076896" y="5500702"/>
            <a:ext cx="1923996" cy="900098"/>
            <a:chOff x="5076896" y="5500702"/>
            <a:chExt cx="1923996" cy="900098"/>
          </a:xfrm>
        </p:grpSpPr>
        <p:sp>
          <p:nvSpPr>
            <p:cNvPr id="357389" name="Line 2061"/>
            <p:cNvSpPr>
              <a:spLocks noChangeShapeType="1"/>
            </p:cNvSpPr>
            <p:nvPr/>
          </p:nvSpPr>
          <p:spPr bwMode="auto">
            <a:xfrm flipH="1" flipV="1">
              <a:off x="5076896" y="6400800"/>
              <a:ext cx="1490133" cy="0"/>
            </a:xfrm>
            <a:prstGeom prst="line">
              <a:avLst/>
            </a:prstGeom>
            <a:noFill/>
            <a:ln w="25400">
              <a:solidFill>
                <a:srgbClr val="00FF00"/>
              </a:solidFill>
              <a:round/>
              <a:headEnd/>
              <a:tailEnd/>
            </a:ln>
            <a:effectLst/>
          </p:spPr>
          <p:txBody>
            <a:bodyPr/>
            <a:lstStyle/>
            <a:p>
              <a:pPr algn="l" rtl="0" fontAlgn="base">
                <a:spcBef>
                  <a:spcPct val="0"/>
                </a:spcBef>
                <a:spcAft>
                  <a:spcPct val="0"/>
                </a:spcAft>
              </a:pPr>
              <a:endParaRPr lang="en-US" u="sng" kern="1200" dirty="0">
                <a:solidFill>
                  <a:srgbClr val="FFFFCC"/>
                </a:solidFill>
                <a:latin typeface="Arial" pitchFamily="34" charset="0"/>
                <a:ea typeface="+mn-ea"/>
                <a:cs typeface="+mn-cs"/>
              </a:endParaRPr>
            </a:p>
          </p:txBody>
        </p:sp>
        <p:sp>
          <p:nvSpPr>
            <p:cNvPr id="357403" name="Line 2075"/>
            <p:cNvSpPr>
              <a:spLocks noChangeShapeType="1"/>
            </p:cNvSpPr>
            <p:nvPr/>
          </p:nvSpPr>
          <p:spPr bwMode="auto">
            <a:xfrm flipV="1">
              <a:off x="6548970" y="5500702"/>
              <a:ext cx="451922" cy="898206"/>
            </a:xfrm>
            <a:prstGeom prst="line">
              <a:avLst/>
            </a:prstGeom>
            <a:noFill/>
            <a:ln w="25400">
              <a:solidFill>
                <a:srgbClr val="00FF00"/>
              </a:solidFill>
              <a:round/>
              <a:headEnd/>
              <a:tailEnd type="arrow" w="sm" len="sm"/>
            </a:ln>
            <a:effectLst/>
          </p:spPr>
          <p:txBody>
            <a:bodyPr/>
            <a:lstStyle/>
            <a:p>
              <a:pPr algn="l" rtl="0" fontAlgn="base">
                <a:spcBef>
                  <a:spcPct val="0"/>
                </a:spcBef>
                <a:spcAft>
                  <a:spcPct val="0"/>
                </a:spcAft>
              </a:pPr>
              <a:endParaRPr lang="en-US" u="sng" kern="1200" dirty="0">
                <a:solidFill>
                  <a:srgbClr val="FFFFCC"/>
                </a:solidFill>
                <a:latin typeface="Arial" pitchFamily="34" charset="0"/>
                <a:ea typeface="+mn-ea"/>
                <a:cs typeface="+mn-cs"/>
              </a:endParaRPr>
            </a:p>
          </p:txBody>
        </p:sp>
      </p:grpSp>
      <p:sp>
        <p:nvSpPr>
          <p:cNvPr id="357404" name="Text Box 2076"/>
          <p:cNvSpPr txBox="1">
            <a:spLocks noChangeArrowheads="1"/>
          </p:cNvSpPr>
          <p:nvPr/>
        </p:nvSpPr>
        <p:spPr bwMode="auto">
          <a:xfrm>
            <a:off x="5157614" y="5984888"/>
            <a:ext cx="1083734" cy="369888"/>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s-ES" b="1" i="1" kern="1200" dirty="0">
                <a:solidFill>
                  <a:srgbClr val="FFFFCC"/>
                </a:solidFill>
                <a:latin typeface="Symbol" pitchFamily="18" charset="2"/>
                <a:ea typeface="+mn-ea"/>
                <a:cs typeface="+mn-cs"/>
              </a:rPr>
              <a:t>r</a:t>
            </a:r>
            <a:r>
              <a:rPr lang="es-ES" b="1" kern="1200" dirty="0">
                <a:solidFill>
                  <a:srgbClr val="FFFFCC"/>
                </a:solidFill>
                <a:latin typeface="Symbol" pitchFamily="18" charset="2"/>
                <a:ea typeface="+mn-ea"/>
                <a:cs typeface="+mn-cs"/>
              </a:rPr>
              <a:t> </a:t>
            </a:r>
            <a:r>
              <a:rPr lang="es-ES" b="1" kern="1200" dirty="0">
                <a:solidFill>
                  <a:srgbClr val="FFFFCC"/>
                </a:solidFill>
                <a:latin typeface="Arial" pitchFamily="34" charset="0"/>
                <a:ea typeface="+mn-ea"/>
                <a:cs typeface="+mn-cs"/>
              </a:rPr>
              <a:t>= </a:t>
            </a:r>
            <a:r>
              <a:rPr lang="es-ES" b="1" i="1" kern="1200" dirty="0">
                <a:solidFill>
                  <a:srgbClr val="FFFFCC"/>
                </a:solidFill>
                <a:latin typeface="Symbol" pitchFamily="18" charset="2"/>
                <a:ea typeface="+mn-ea"/>
                <a:cs typeface="+mn-cs"/>
              </a:rPr>
              <a:t>r</a:t>
            </a:r>
            <a:r>
              <a:rPr lang="es-ES" b="1" kern="1200" baseline="-25000" dirty="0">
                <a:solidFill>
                  <a:srgbClr val="FFFFCC"/>
                </a:solidFill>
                <a:latin typeface="Arial" pitchFamily="34" charset="0"/>
                <a:ea typeface="+mn-ea"/>
                <a:cs typeface="+mn-cs"/>
              </a:rPr>
              <a:t>min</a:t>
            </a:r>
            <a:endParaRPr lang="es-MX" b="1" kern="1200" baseline="-25000" dirty="0">
              <a:solidFill>
                <a:srgbClr val="FFFFCC"/>
              </a:solidFill>
              <a:latin typeface="Arial" pitchFamily="34" charset="0"/>
              <a:ea typeface="+mn-ea"/>
              <a:cs typeface="+mn-cs"/>
            </a:endParaRPr>
          </a:p>
        </p:txBody>
      </p:sp>
      <p:sp>
        <p:nvSpPr>
          <p:cNvPr id="357405" name="Text Box 2077"/>
          <p:cNvSpPr txBox="1">
            <a:spLocks noChangeArrowheads="1"/>
          </p:cNvSpPr>
          <p:nvPr/>
        </p:nvSpPr>
        <p:spPr bwMode="auto">
          <a:xfrm>
            <a:off x="1285852" y="3454718"/>
            <a:ext cx="1928826" cy="460639"/>
          </a:xfrm>
          <a:prstGeom prst="rect">
            <a:avLst/>
          </a:prstGeom>
          <a:noFill/>
          <a:ln w="9525">
            <a:noFill/>
            <a:miter lim="800000"/>
            <a:headEnd/>
            <a:tailEnd/>
          </a:ln>
          <a:effectLst/>
        </p:spPr>
        <p:txBody>
          <a:bodyPr wrap="square">
            <a:spAutoFit/>
          </a:bodyPr>
          <a:lstStyle/>
          <a:p>
            <a:pPr algn="ctr" rtl="0" fontAlgn="base">
              <a:lnSpc>
                <a:spcPts val="1400"/>
              </a:lnSpc>
              <a:spcBef>
                <a:spcPct val="50000"/>
              </a:spcBef>
              <a:spcAft>
                <a:spcPct val="0"/>
              </a:spcAft>
            </a:pPr>
            <a:r>
              <a:rPr lang="en-US" b="1" dirty="0" smtClean="0">
                <a:solidFill>
                  <a:srgbClr val="FFFFCC"/>
                </a:solidFill>
                <a:latin typeface="Times New Roman" pitchFamily="18" charset="0"/>
              </a:rPr>
              <a:t>training</a:t>
            </a:r>
            <a:r>
              <a:rPr lang="en-US" b="1" kern="1200" dirty="0" smtClean="0">
                <a:solidFill>
                  <a:srgbClr val="FFFFCC"/>
                </a:solidFill>
                <a:latin typeface="Times New Roman" pitchFamily="18" charset="0"/>
                <a:ea typeface="+mn-ea"/>
                <a:cs typeface="+mn-cs"/>
              </a:rPr>
              <a:t>  epochs or adaptations</a:t>
            </a:r>
            <a:endParaRPr lang="en-US" b="1" kern="1200" dirty="0">
              <a:solidFill>
                <a:srgbClr val="FFFFCC"/>
              </a:solidFill>
              <a:latin typeface="Times New Roman" pitchFamily="18" charset="0"/>
              <a:ea typeface="+mn-ea"/>
              <a:cs typeface="+mn-cs"/>
            </a:endParaRPr>
          </a:p>
        </p:txBody>
      </p:sp>
      <p:pic>
        <p:nvPicPr>
          <p:cNvPr id="357406" name="Picture 2078" descr="dots_black"/>
          <p:cNvPicPr>
            <a:picLocks noChangeAspect="1" noChangeArrowheads="1"/>
          </p:cNvPicPr>
          <p:nvPr/>
        </p:nvPicPr>
        <p:blipFill>
          <a:blip r:embed="rId6" cstate="print"/>
          <a:srcRect/>
          <a:stretch>
            <a:fillRect/>
          </a:stretch>
        </p:blipFill>
        <p:spPr bwMode="auto">
          <a:xfrm>
            <a:off x="5458178" y="3327400"/>
            <a:ext cx="279400" cy="746125"/>
          </a:xfrm>
          <a:prstGeom prst="rect">
            <a:avLst/>
          </a:prstGeom>
          <a:noFill/>
        </p:spPr>
      </p:pic>
      <p:sp>
        <p:nvSpPr>
          <p:cNvPr id="357409" name="Text Box 2081"/>
          <p:cNvSpPr txBox="1">
            <a:spLocks noChangeArrowheads="1"/>
          </p:cNvSpPr>
          <p:nvPr/>
        </p:nvSpPr>
        <p:spPr bwMode="auto">
          <a:xfrm>
            <a:off x="6886222" y="6403977"/>
            <a:ext cx="1693333" cy="369332"/>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s-ES" b="1" kern="1200" dirty="0">
                <a:solidFill>
                  <a:srgbClr val="FFFFCC"/>
                </a:solidFill>
                <a:latin typeface="Times New Roman" pitchFamily="18" charset="0"/>
                <a:ea typeface="+mn-ea"/>
                <a:cs typeface="+mn-cs"/>
              </a:rPr>
              <a:t>Stop training</a:t>
            </a:r>
            <a:r>
              <a:rPr lang="es-ES" u="sng" kern="1200" dirty="0">
                <a:solidFill>
                  <a:srgbClr val="FFFFCC"/>
                </a:solidFill>
                <a:latin typeface="Arial" pitchFamily="34" charset="0"/>
                <a:ea typeface="+mn-ea"/>
                <a:cs typeface="+mn-cs"/>
              </a:rPr>
              <a:t> </a:t>
            </a:r>
            <a:endParaRPr lang="es-MX" u="sng" kern="1200" dirty="0">
              <a:solidFill>
                <a:srgbClr val="FFFFCC"/>
              </a:solidFill>
              <a:latin typeface="Arial" pitchFamily="34" charset="0"/>
              <a:ea typeface="+mn-ea"/>
              <a:cs typeface="+mn-cs"/>
            </a:endParaRPr>
          </a:p>
        </p:txBody>
      </p:sp>
      <p:graphicFrame>
        <p:nvGraphicFramePr>
          <p:cNvPr id="357410" name="Object 2082"/>
          <p:cNvGraphicFramePr>
            <a:graphicFrameLocks noChangeAspect="1"/>
          </p:cNvGraphicFramePr>
          <p:nvPr/>
        </p:nvGraphicFramePr>
        <p:xfrm>
          <a:off x="4442178" y="3308350"/>
          <a:ext cx="259644" cy="241300"/>
        </p:xfrm>
        <a:graphic>
          <a:graphicData uri="http://schemas.openxmlformats.org/presentationml/2006/ole">
            <mc:AlternateContent xmlns:mc="http://schemas.openxmlformats.org/markup-compatibility/2006">
              <mc:Choice xmlns:v="urn:schemas-microsoft-com:vml" Requires="v">
                <p:oleObj spid="_x0000_s81314" name="Equation" r:id="rId18" imgW="291960" imgH="241200" progId="Equation.DSMT4">
                  <p:embed/>
                </p:oleObj>
              </mc:Choice>
              <mc:Fallback>
                <p:oleObj name="Equation" r:id="rId18" imgW="291960" imgH="241200" progId="Equation.DSMT4">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42178" y="3308350"/>
                        <a:ext cx="259644"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411" name="Text Box 2083"/>
          <p:cNvSpPr txBox="1">
            <a:spLocks noChangeArrowheads="1"/>
          </p:cNvSpPr>
          <p:nvPr/>
        </p:nvSpPr>
        <p:spPr bwMode="auto">
          <a:xfrm>
            <a:off x="0" y="928670"/>
            <a:ext cx="2285984" cy="369332"/>
          </a:xfrm>
          <a:prstGeom prst="rect">
            <a:avLst/>
          </a:prstGeom>
          <a:noFill/>
          <a:ln w="9525">
            <a:noFill/>
            <a:miter lim="800000"/>
            <a:headEnd/>
            <a:tailEnd/>
          </a:ln>
          <a:effectLst/>
        </p:spPr>
        <p:txBody>
          <a:bodyPr wrap="square">
            <a:spAutoFit/>
          </a:bodyPr>
          <a:lstStyle/>
          <a:p>
            <a:pPr algn="l" rtl="0" fontAlgn="base">
              <a:spcBef>
                <a:spcPct val="50000"/>
              </a:spcBef>
              <a:spcAft>
                <a:spcPct val="0"/>
              </a:spcAft>
            </a:pPr>
            <a:r>
              <a:rPr lang="es-ES" b="1" kern="1200" dirty="0">
                <a:solidFill>
                  <a:srgbClr val="FFFFCC"/>
                </a:solidFill>
                <a:latin typeface="Times New Roman" pitchFamily="18" charset="0"/>
                <a:ea typeface="+mn-ea"/>
                <a:cs typeface="+mn-cs"/>
              </a:rPr>
              <a:t>D</a:t>
            </a:r>
            <a:r>
              <a:rPr lang="es-ES" b="1" kern="1200" baseline="30000" dirty="0">
                <a:solidFill>
                  <a:srgbClr val="FFFFCC"/>
                </a:solidFill>
                <a:latin typeface="Times New Roman" pitchFamily="18" charset="0"/>
                <a:ea typeface="+mn-ea"/>
                <a:cs typeface="+mn-cs"/>
              </a:rPr>
              <a:t>T</a:t>
            </a:r>
            <a:r>
              <a:rPr lang="es-ES" b="1" kern="1200" dirty="0">
                <a:solidFill>
                  <a:srgbClr val="FFFFCC"/>
                </a:solidFill>
                <a:latin typeface="Times New Roman" pitchFamily="18" charset="0"/>
                <a:ea typeface="+mn-ea"/>
                <a:cs typeface="+mn-cs"/>
              </a:rPr>
              <a:t>: training </a:t>
            </a:r>
            <a:r>
              <a:rPr lang="es-ES" b="1" kern="1200" dirty="0" smtClean="0">
                <a:solidFill>
                  <a:srgbClr val="FFFFCC"/>
                </a:solidFill>
                <a:latin typeface="Times New Roman" pitchFamily="18" charset="0"/>
                <a:ea typeface="+mn-ea"/>
                <a:cs typeface="+mn-cs"/>
              </a:rPr>
              <a:t>data set</a:t>
            </a:r>
            <a:endParaRPr lang="en-US" sz="2400" b="1" kern="1200" dirty="0">
              <a:solidFill>
                <a:srgbClr val="FFFFCC"/>
              </a:solidFill>
              <a:latin typeface="Times New Roman" pitchFamily="18" charset="0"/>
              <a:ea typeface="+mn-ea"/>
              <a:cs typeface="+mn-cs"/>
            </a:endParaRPr>
          </a:p>
        </p:txBody>
      </p:sp>
      <p:graphicFrame>
        <p:nvGraphicFramePr>
          <p:cNvPr id="357412" name="Object 2084"/>
          <p:cNvGraphicFramePr>
            <a:graphicFrameLocks noChangeAspect="1"/>
          </p:cNvGraphicFramePr>
          <p:nvPr/>
        </p:nvGraphicFramePr>
        <p:xfrm>
          <a:off x="5692775" y="3489325"/>
          <a:ext cx="3435350" cy="803275"/>
        </p:xfrm>
        <a:graphic>
          <a:graphicData uri="http://schemas.openxmlformats.org/presentationml/2006/ole">
            <mc:AlternateContent xmlns:mc="http://schemas.openxmlformats.org/markup-compatibility/2006">
              <mc:Choice xmlns:v="urn:schemas-microsoft-com:vml" Requires="v">
                <p:oleObj spid="_x0000_s81315" name="Equation" r:id="rId20" imgW="2108160" imgH="482400" progId="Equation.DSMT4">
                  <p:embed/>
                </p:oleObj>
              </mc:Choice>
              <mc:Fallback>
                <p:oleObj name="Equation" r:id="rId20" imgW="2108160" imgH="482400" progId="Equation.DSMT4">
                  <p:embed/>
                  <p:pic>
                    <p:nvPicPr>
                      <p:cNvPr id="0"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92775" y="3489325"/>
                        <a:ext cx="3435350" cy="803275"/>
                      </a:xfrm>
                      <a:prstGeom prst="rect">
                        <a:avLst/>
                      </a:prstGeom>
                      <a:noFill/>
                      <a:extLst>
                        <a:ext uri="{909E8E84-426E-40DD-AFC4-6F175D3DCCD1}">
                          <a14:hiddenFill xmlns:a14="http://schemas.microsoft.com/office/drawing/2010/main">
                            <a:solidFill>
                              <a:srgbClr val="FFFFCC"/>
                            </a:solidFill>
                          </a14:hiddenFill>
                        </a:ext>
                      </a:extLst>
                    </p:spPr>
                  </p:pic>
                </p:oleObj>
              </mc:Fallback>
            </mc:AlternateContent>
          </a:graphicData>
        </a:graphic>
      </p:graphicFrame>
      <p:graphicFrame>
        <p:nvGraphicFramePr>
          <p:cNvPr id="357413" name="Object 2085"/>
          <p:cNvGraphicFramePr>
            <a:graphicFrameLocks noChangeAspect="1"/>
          </p:cNvGraphicFramePr>
          <p:nvPr/>
        </p:nvGraphicFramePr>
        <p:xfrm>
          <a:off x="5234008" y="1270000"/>
          <a:ext cx="2266950" cy="422275"/>
        </p:xfrm>
        <a:graphic>
          <a:graphicData uri="http://schemas.openxmlformats.org/presentationml/2006/ole">
            <mc:AlternateContent xmlns:mc="http://schemas.openxmlformats.org/markup-compatibility/2006">
              <mc:Choice xmlns:v="urn:schemas-microsoft-com:vml" Requires="v">
                <p:oleObj spid="_x0000_s81316" name="Equation" r:id="rId22" imgW="1104840" imgH="203040" progId="Equation.DSMT4">
                  <p:embed/>
                </p:oleObj>
              </mc:Choice>
              <mc:Fallback>
                <p:oleObj name="Equation" r:id="rId22" imgW="1104840" imgH="203040" progId="Equation.DSMT4">
                  <p:embed/>
                  <p:pic>
                    <p:nvPicPr>
                      <p:cNvPr id="0" name="Picture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34008" y="1270000"/>
                        <a:ext cx="2266950" cy="42227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357428" name="Text Box 2100"/>
          <p:cNvSpPr txBox="1">
            <a:spLocks noChangeArrowheads="1"/>
          </p:cNvSpPr>
          <p:nvPr/>
        </p:nvSpPr>
        <p:spPr bwMode="auto">
          <a:xfrm>
            <a:off x="2813756" y="6464302"/>
            <a:ext cx="1686806" cy="369332"/>
          </a:xfrm>
          <a:prstGeom prst="rect">
            <a:avLst/>
          </a:prstGeom>
          <a:noFill/>
          <a:ln w="9525">
            <a:noFill/>
            <a:miter lim="800000"/>
            <a:headEnd/>
            <a:tailEnd/>
          </a:ln>
          <a:effectLst/>
        </p:spPr>
        <p:txBody>
          <a:bodyPr wrap="square">
            <a:spAutoFit/>
          </a:bodyPr>
          <a:lstStyle/>
          <a:p>
            <a:pPr algn="l" rtl="0" fontAlgn="base">
              <a:spcBef>
                <a:spcPct val="50000"/>
              </a:spcBef>
              <a:spcAft>
                <a:spcPct val="0"/>
              </a:spcAft>
            </a:pPr>
            <a:r>
              <a:rPr lang="en-US" b="1" kern="1200" dirty="0" smtClean="0">
                <a:solidFill>
                  <a:srgbClr val="FFFFCC"/>
                </a:solidFill>
                <a:latin typeface="Times New Roman" pitchFamily="18" charset="0"/>
                <a:ea typeface="+mn-ea"/>
                <a:cs typeface="+mn-cs"/>
              </a:rPr>
              <a:t>Trained ANN</a:t>
            </a:r>
            <a:endParaRPr lang="en-US" b="1" kern="1200" dirty="0">
              <a:solidFill>
                <a:srgbClr val="FFFFCC"/>
              </a:solidFill>
              <a:latin typeface="Times New Roman" pitchFamily="18" charset="0"/>
              <a:ea typeface="+mn-ea"/>
              <a:cs typeface="+mn-cs"/>
            </a:endParaRPr>
          </a:p>
        </p:txBody>
      </p:sp>
      <p:pic>
        <p:nvPicPr>
          <p:cNvPr id="50" name="Picture 20"/>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1034200" y="312922"/>
            <a:ext cx="228600" cy="409575"/>
          </a:xfrm>
          <a:prstGeom prst="rect">
            <a:avLst/>
          </a:prstGeom>
          <a:noFill/>
        </p:spPr>
      </p:pic>
      <p:graphicFrame>
        <p:nvGraphicFramePr>
          <p:cNvPr id="80910" name="Object 14"/>
          <p:cNvGraphicFramePr>
            <a:graphicFrameLocks noChangeAspect="1"/>
          </p:cNvGraphicFramePr>
          <p:nvPr/>
        </p:nvGraphicFramePr>
        <p:xfrm>
          <a:off x="5170568" y="5345367"/>
          <a:ext cx="1155700" cy="392113"/>
        </p:xfrm>
        <a:graphic>
          <a:graphicData uri="http://schemas.openxmlformats.org/presentationml/2006/ole">
            <mc:AlternateContent xmlns:mc="http://schemas.openxmlformats.org/markup-compatibility/2006">
              <mc:Choice xmlns:v="urn:schemas-microsoft-com:vml" Requires="v">
                <p:oleObj spid="_x0000_s81317" name="Equation" r:id="rId25" imgW="711000" imgH="241200" progId="Equation.DSMT4">
                  <p:embed/>
                </p:oleObj>
              </mc:Choice>
              <mc:Fallback>
                <p:oleObj name="Equation" r:id="rId25" imgW="711000" imgH="24120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70568" y="5345367"/>
                        <a:ext cx="11557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11" name="Object 15"/>
          <p:cNvGraphicFramePr>
            <a:graphicFrameLocks noChangeAspect="1"/>
          </p:cNvGraphicFramePr>
          <p:nvPr/>
        </p:nvGraphicFramePr>
        <p:xfrm>
          <a:off x="5163183" y="4170569"/>
          <a:ext cx="1176337" cy="392112"/>
        </p:xfrm>
        <a:graphic>
          <a:graphicData uri="http://schemas.openxmlformats.org/presentationml/2006/ole">
            <mc:AlternateContent xmlns:mc="http://schemas.openxmlformats.org/markup-compatibility/2006">
              <mc:Choice xmlns:v="urn:schemas-microsoft-com:vml" Requires="v">
                <p:oleObj spid="_x0000_s81318" name="Equation" r:id="rId27" imgW="723600" imgH="241200" progId="Equation.DSMT4">
                  <p:embed/>
                </p:oleObj>
              </mc:Choice>
              <mc:Fallback>
                <p:oleObj name="Equation" r:id="rId27" imgW="723600" imgH="241200"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63183" y="4170569"/>
                        <a:ext cx="11763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50 Marcador de número de diapositiva"/>
          <p:cNvSpPr>
            <a:spLocks noGrp="1"/>
          </p:cNvSpPr>
          <p:nvPr>
            <p:ph type="sldNum" sz="quarter" idx="12"/>
          </p:nvPr>
        </p:nvSpPr>
        <p:spPr>
          <a:xfrm>
            <a:off x="6843480" y="6453212"/>
            <a:ext cx="2133600" cy="476250"/>
          </a:xfrm>
        </p:spPr>
        <p:txBody>
          <a:bodyPr/>
          <a:lstStyle/>
          <a:p>
            <a:pPr algn="r" rtl="0" fontAlgn="base">
              <a:spcBef>
                <a:spcPct val="0"/>
              </a:spcBef>
              <a:spcAft>
                <a:spcPct val="0"/>
              </a:spcAft>
            </a:pPr>
            <a:fld id="{6387BA66-AC7C-4A55-9D92-9151C900156C}" type="slidenum">
              <a:rPr lang="es-ES" sz="1400" kern="1200" smtClean="0">
                <a:solidFill>
                  <a:srgbClr val="00CC00"/>
                </a:solidFill>
                <a:latin typeface="Arial" pitchFamily="34" charset="0"/>
                <a:ea typeface="+mn-ea"/>
                <a:cs typeface="+mn-cs"/>
              </a:rPr>
              <a:pPr algn="r" rtl="0" fontAlgn="base">
                <a:spcBef>
                  <a:spcPct val="0"/>
                </a:spcBef>
                <a:spcAft>
                  <a:spcPct val="0"/>
                </a:spcAft>
              </a:pPr>
              <a:t>17</a:t>
            </a:fld>
            <a:endParaRPr lang="es-ES" sz="1400" kern="1200" dirty="0">
              <a:solidFill>
                <a:srgbClr val="00CC00"/>
              </a:solidFill>
              <a:latin typeface="Arial" pitchFamily="34" charset="0"/>
              <a:ea typeface="+mn-ea"/>
              <a:cs typeface="+mn-cs"/>
            </a:endParaRPr>
          </a:p>
        </p:txBody>
      </p:sp>
      <p:pic>
        <p:nvPicPr>
          <p:cNvPr id="80912" name="Picture 16" descr="C:\Documents and Settings\My Documents\CONTRIB\CAARI-2008\PUBLICACION\PRESENTACION\FIGURAS\Arrow.png"/>
          <p:cNvPicPr>
            <a:picLocks noChangeAspect="1" noChangeArrowheads="1"/>
          </p:cNvPicPr>
          <p:nvPr/>
        </p:nvPicPr>
        <p:blipFill>
          <a:blip r:embed="rId29"/>
          <a:srcRect/>
          <a:stretch>
            <a:fillRect/>
          </a:stretch>
        </p:blipFill>
        <p:spPr bwMode="auto">
          <a:xfrm>
            <a:off x="4876182" y="1375728"/>
            <a:ext cx="255587" cy="1524000"/>
          </a:xfrm>
          <a:prstGeom prst="rect">
            <a:avLst/>
          </a:prstGeom>
          <a:noFill/>
        </p:spPr>
      </p:pic>
      <p:pic>
        <p:nvPicPr>
          <p:cNvPr id="80913" name="Picture 17" descr="C:\Documents and Settings\My Documents\CONTRIB\CAARI-2008\PUBLICACION\PRESENTACION\FIGURAS\Arrow_green.png"/>
          <p:cNvPicPr>
            <a:picLocks noChangeAspect="1" noChangeArrowheads="1"/>
          </p:cNvPicPr>
          <p:nvPr/>
        </p:nvPicPr>
        <p:blipFill>
          <a:blip r:embed="rId30"/>
          <a:srcRect/>
          <a:stretch>
            <a:fillRect/>
          </a:stretch>
        </p:blipFill>
        <p:spPr bwMode="auto">
          <a:xfrm>
            <a:off x="2121782" y="1420048"/>
            <a:ext cx="255587" cy="1524000"/>
          </a:xfrm>
          <a:prstGeom prst="rect">
            <a:avLst/>
          </a:prstGeom>
          <a:noFill/>
        </p:spPr>
      </p:pic>
      <p:pic>
        <p:nvPicPr>
          <p:cNvPr id="60" name="Picture 17" descr="C:\Documents and Settings\My Documents\CONTRIB\CAARI-2008\PUBLICACION\PRESENTACION\FIGURAS\Arrow_green.png"/>
          <p:cNvPicPr>
            <a:picLocks noChangeAspect="1" noChangeArrowheads="1"/>
          </p:cNvPicPr>
          <p:nvPr/>
        </p:nvPicPr>
        <p:blipFill>
          <a:blip r:embed="rId30"/>
          <a:srcRect/>
          <a:stretch>
            <a:fillRect/>
          </a:stretch>
        </p:blipFill>
        <p:spPr bwMode="auto">
          <a:xfrm>
            <a:off x="2103352" y="4116876"/>
            <a:ext cx="255587" cy="1524000"/>
          </a:xfrm>
          <a:prstGeom prst="rect">
            <a:avLst/>
          </a:prstGeom>
          <a:noFill/>
        </p:spPr>
      </p:pic>
      <p:pic>
        <p:nvPicPr>
          <p:cNvPr id="63" name="Picture 16" descr="C:\Documents and Settings\My Documents\CONTRIB\CAARI-2008\PUBLICACION\PRESENTACION\FIGURAS\Arrow.png"/>
          <p:cNvPicPr>
            <a:picLocks noChangeAspect="1" noChangeArrowheads="1"/>
          </p:cNvPicPr>
          <p:nvPr/>
        </p:nvPicPr>
        <p:blipFill>
          <a:blip r:embed="rId29"/>
          <a:srcRect/>
          <a:stretch>
            <a:fillRect/>
          </a:stretch>
        </p:blipFill>
        <p:spPr bwMode="auto">
          <a:xfrm>
            <a:off x="4871004" y="4143380"/>
            <a:ext cx="255587" cy="1524000"/>
          </a:xfrm>
          <a:prstGeom prst="rect">
            <a:avLst/>
          </a:prstGeom>
          <a:noFill/>
        </p:spPr>
      </p:pic>
      <p:sp>
        <p:nvSpPr>
          <p:cNvPr id="64" name="Text Box 2063"/>
          <p:cNvSpPr txBox="1">
            <a:spLocks noChangeArrowheads="1"/>
          </p:cNvSpPr>
          <p:nvPr/>
        </p:nvSpPr>
        <p:spPr bwMode="auto">
          <a:xfrm>
            <a:off x="2158642" y="825550"/>
            <a:ext cx="3111590" cy="400110"/>
          </a:xfrm>
          <a:prstGeom prst="rect">
            <a:avLst/>
          </a:prstGeom>
          <a:solidFill>
            <a:srgbClr val="125A23"/>
          </a:solidFill>
          <a:ln w="9525">
            <a:noFill/>
            <a:miter lim="800000"/>
            <a:headEnd/>
            <a:tailEnd/>
          </a:ln>
          <a:effectLst/>
        </p:spPr>
        <p:txBody>
          <a:bodyPr wrap="square">
            <a:spAutoFit/>
          </a:bodyPr>
          <a:lstStyle/>
          <a:p>
            <a:pPr algn="just" rtl="0" fontAlgn="base">
              <a:spcBef>
                <a:spcPct val="50000"/>
              </a:spcBef>
              <a:spcAft>
                <a:spcPct val="0"/>
              </a:spcAft>
            </a:pPr>
            <a:r>
              <a:rPr lang="en-US" sz="2000" b="1" kern="1200" dirty="0" smtClean="0">
                <a:solidFill>
                  <a:srgbClr val="66FF66"/>
                </a:solidFill>
                <a:latin typeface="Times New Roman" pitchFamily="18" charset="0"/>
                <a:ea typeface="+mn-ea"/>
                <a:cs typeface="+mn-cs"/>
              </a:rPr>
              <a:t>Forward  pass (prediction)</a:t>
            </a:r>
            <a:endParaRPr lang="es-MX" sz="2000" b="1" kern="1200" dirty="0">
              <a:solidFill>
                <a:srgbClr val="66FF66"/>
              </a:solidFill>
              <a:latin typeface="Times New Roman" pitchFamily="18" charset="0"/>
              <a:ea typeface="+mn-ea"/>
              <a:cs typeface="+mn-cs"/>
            </a:endParaRPr>
          </a:p>
        </p:txBody>
      </p:sp>
      <p:sp>
        <p:nvSpPr>
          <p:cNvPr id="65" name="Text Box 2063"/>
          <p:cNvSpPr txBox="1">
            <a:spLocks noChangeArrowheads="1"/>
          </p:cNvSpPr>
          <p:nvPr/>
        </p:nvSpPr>
        <p:spPr bwMode="auto">
          <a:xfrm>
            <a:off x="4854856" y="857232"/>
            <a:ext cx="3099616" cy="400110"/>
          </a:xfrm>
          <a:prstGeom prst="rect">
            <a:avLst/>
          </a:prstGeom>
          <a:solidFill>
            <a:srgbClr val="125A23"/>
          </a:solidFill>
          <a:ln w="9525">
            <a:noFill/>
            <a:miter lim="800000"/>
            <a:headEnd/>
            <a:tailEnd/>
          </a:ln>
          <a:effectLst/>
        </p:spPr>
        <p:txBody>
          <a:bodyPr wrap="square">
            <a:spAutoFit/>
          </a:bodyPr>
          <a:lstStyle/>
          <a:p>
            <a:pPr algn="just" rtl="0" fontAlgn="base">
              <a:spcBef>
                <a:spcPct val="50000"/>
              </a:spcBef>
              <a:spcAft>
                <a:spcPct val="0"/>
              </a:spcAft>
            </a:pPr>
            <a:r>
              <a:rPr lang="en-US" sz="2000" b="1" kern="1200" dirty="0" smtClean="0">
                <a:solidFill>
                  <a:srgbClr val="FF0000"/>
                </a:solidFill>
                <a:latin typeface="Times New Roman" pitchFamily="18" charset="0"/>
                <a:ea typeface="+mn-ea"/>
                <a:cs typeface="+mn-cs"/>
              </a:rPr>
              <a:t>Backward  pass (learning)</a:t>
            </a:r>
            <a:endParaRPr lang="es-MX" sz="2000" b="1" kern="1200" dirty="0">
              <a:solidFill>
                <a:srgbClr val="FF0000"/>
              </a:solidFill>
              <a:latin typeface="Times New Roman" pitchFamily="18" charset="0"/>
              <a:ea typeface="+mn-ea"/>
              <a:cs typeface="+mn-cs"/>
            </a:endParaRPr>
          </a:p>
        </p:txBody>
      </p:sp>
      <p:sp>
        <p:nvSpPr>
          <p:cNvPr id="8091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80915" name="Picture 19"/>
          <p:cNvPicPr>
            <a:picLocks noChangeAspect="1" noChangeArrowheads="1"/>
          </p:cNvPicPr>
          <p:nvPr/>
        </p:nvPicPr>
        <p:blipFill>
          <a:blip r:embed="rId31">
            <a:clrChange>
              <a:clrFrom>
                <a:srgbClr val="FFFFFF"/>
              </a:clrFrom>
              <a:clrTo>
                <a:srgbClr val="FFFFFF">
                  <a:alpha val="0"/>
                </a:srgbClr>
              </a:clrTo>
            </a:clrChange>
          </a:blip>
          <a:srcRect/>
          <a:stretch>
            <a:fillRect/>
          </a:stretch>
        </p:blipFill>
        <p:spPr bwMode="auto">
          <a:xfrm>
            <a:off x="5198794" y="1934896"/>
            <a:ext cx="3786182" cy="419839"/>
          </a:xfrm>
          <a:prstGeom prst="rect">
            <a:avLst/>
          </a:prstGeom>
          <a:noFill/>
        </p:spPr>
      </p:pic>
      <p:sp>
        <p:nvSpPr>
          <p:cNvPr id="80917" name="Rectangle 21"/>
          <p:cNvSpPr>
            <a:spLocks noChangeArrowheads="1"/>
          </p:cNvSpPr>
          <p:nvPr/>
        </p:nvSpPr>
        <p:spPr bwMode="auto">
          <a:xfrm>
            <a:off x="0" y="9810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7411"/>
                                        </p:tgtEl>
                                        <p:attrNameLst>
                                          <p:attrName>style.visibility</p:attrName>
                                        </p:attrNameLst>
                                      </p:cBhvr>
                                      <p:to>
                                        <p:strVal val="visible"/>
                                      </p:to>
                                    </p:set>
                                    <p:animEffect transition="in" filter="fade">
                                      <p:cBhvr>
                                        <p:cTn id="7" dur="1000"/>
                                        <p:tgtEl>
                                          <p:spTgt spid="357411"/>
                                        </p:tgtEl>
                                      </p:cBhvr>
                                    </p:animEffect>
                                    <p:anim calcmode="lin" valueType="num">
                                      <p:cBhvr>
                                        <p:cTn id="8" dur="1000" fill="hold"/>
                                        <p:tgtEl>
                                          <p:spTgt spid="357411"/>
                                        </p:tgtEl>
                                        <p:attrNameLst>
                                          <p:attrName>ppt_x</p:attrName>
                                        </p:attrNameLst>
                                      </p:cBhvr>
                                      <p:tavLst>
                                        <p:tav tm="0">
                                          <p:val>
                                            <p:strVal val="#ppt_x"/>
                                          </p:val>
                                        </p:tav>
                                        <p:tav tm="100000">
                                          <p:val>
                                            <p:strVal val="#ppt_x"/>
                                          </p:val>
                                        </p:tav>
                                      </p:tavLst>
                                    </p:anim>
                                    <p:anim calcmode="lin" valueType="num">
                                      <p:cBhvr>
                                        <p:cTn id="9" dur="1000" fill="hold"/>
                                        <p:tgtEl>
                                          <p:spTgt spid="3574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7382"/>
                                        </p:tgtEl>
                                        <p:attrNameLst>
                                          <p:attrName>style.visibility</p:attrName>
                                        </p:attrNameLst>
                                      </p:cBhvr>
                                      <p:to>
                                        <p:strVal val="visible"/>
                                      </p:to>
                                    </p:set>
                                    <p:animEffect transition="in" filter="fade">
                                      <p:cBhvr>
                                        <p:cTn id="13" dur="1000"/>
                                        <p:tgtEl>
                                          <p:spTgt spid="357382"/>
                                        </p:tgtEl>
                                      </p:cBhvr>
                                    </p:animEffect>
                                    <p:anim calcmode="lin" valueType="num">
                                      <p:cBhvr>
                                        <p:cTn id="14" dur="1000" fill="hold"/>
                                        <p:tgtEl>
                                          <p:spTgt spid="357382"/>
                                        </p:tgtEl>
                                        <p:attrNameLst>
                                          <p:attrName>ppt_x</p:attrName>
                                        </p:attrNameLst>
                                      </p:cBhvr>
                                      <p:tavLst>
                                        <p:tav tm="0">
                                          <p:val>
                                            <p:strVal val="#ppt_x"/>
                                          </p:val>
                                        </p:tav>
                                        <p:tav tm="100000">
                                          <p:val>
                                            <p:strVal val="#ppt_x"/>
                                          </p:val>
                                        </p:tav>
                                      </p:tavLst>
                                    </p:anim>
                                    <p:anim calcmode="lin" valueType="num">
                                      <p:cBhvr>
                                        <p:cTn id="15" dur="1000" fill="hold"/>
                                        <p:tgtEl>
                                          <p:spTgt spid="35738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0913"/>
                                        </p:tgtEl>
                                        <p:attrNameLst>
                                          <p:attrName>style.visibility</p:attrName>
                                        </p:attrNameLst>
                                      </p:cBhvr>
                                      <p:to>
                                        <p:strVal val="visible"/>
                                      </p:to>
                                    </p:set>
                                    <p:animEffect transition="in" filter="fade">
                                      <p:cBhvr>
                                        <p:cTn id="19" dur="500"/>
                                        <p:tgtEl>
                                          <p:spTgt spid="80913"/>
                                        </p:tgtEl>
                                      </p:cBhvr>
                                    </p:animEffect>
                                  </p:childTnLst>
                                </p:cTn>
                              </p:par>
                            </p:childTnLst>
                          </p:cTn>
                        </p:par>
                        <p:par>
                          <p:cTn id="20" fill="hold">
                            <p:stCondLst>
                              <p:cond delay="2500"/>
                            </p:stCondLst>
                            <p:childTnLst>
                              <p:par>
                                <p:cTn id="21" presetID="3" presetClass="entr" presetSubtype="5"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vertical)">
                                      <p:cBhvr>
                                        <p:cTn id="23" dur="500"/>
                                        <p:tgtEl>
                                          <p:spTgt spid="2"/>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357413"/>
                                        </p:tgtEl>
                                        <p:attrNameLst>
                                          <p:attrName>style.visibility</p:attrName>
                                        </p:attrNameLst>
                                      </p:cBhvr>
                                      <p:to>
                                        <p:strVal val="visible"/>
                                      </p:to>
                                    </p:set>
                                    <p:animEffect transition="in" filter="wheel(1)">
                                      <p:cBhvr>
                                        <p:cTn id="27" dur="1000"/>
                                        <p:tgtEl>
                                          <p:spTgt spid="357413"/>
                                        </p:tgtEl>
                                      </p:cBhvr>
                                    </p:animEffect>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57387">
                                            <p:txEl>
                                              <p:pRg st="0" end="0"/>
                                            </p:txEl>
                                          </p:spTgt>
                                        </p:tgtEl>
                                        <p:attrNameLst>
                                          <p:attrName>style.visibility</p:attrName>
                                        </p:attrNameLst>
                                      </p:cBhvr>
                                      <p:to>
                                        <p:strVal val="visible"/>
                                      </p:to>
                                    </p:set>
                                    <p:animEffect transition="in" filter="fade">
                                      <p:cBhvr>
                                        <p:cTn id="31" dur="1000"/>
                                        <p:tgtEl>
                                          <p:spTgt spid="357387">
                                            <p:txEl>
                                              <p:pRg st="0" end="0"/>
                                            </p:txEl>
                                          </p:spTgt>
                                        </p:tgtEl>
                                      </p:cBhvr>
                                    </p:animEffect>
                                    <p:anim calcmode="lin" valueType="num">
                                      <p:cBhvr>
                                        <p:cTn id="32" dur="1000" fill="hold"/>
                                        <p:tgtEl>
                                          <p:spTgt spid="35738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57387">
                                            <p:txEl>
                                              <p:pRg st="0" end="0"/>
                                            </p:txEl>
                                          </p:spTgt>
                                        </p:tgtEl>
                                        <p:attrNameLst>
                                          <p:attrName>ppt_y</p:attrName>
                                        </p:attrNameLst>
                                      </p:cBhvr>
                                      <p:tavLst>
                                        <p:tav tm="0">
                                          <p:val>
                                            <p:strVal val="#ppt_y+.1"/>
                                          </p:val>
                                        </p:tav>
                                        <p:tav tm="100000">
                                          <p:val>
                                            <p:strVal val="#ppt_y"/>
                                          </p:val>
                                        </p:tav>
                                      </p:tavLst>
                                    </p:anim>
                                  </p:childTnLst>
                                </p:cTn>
                              </p:par>
                              <p:par>
                                <p:cTn id="34" presetID="21" presetClass="entr" presetSubtype="1" fill="hold" nodeType="withEffect">
                                  <p:stCondLst>
                                    <p:cond delay="0"/>
                                  </p:stCondLst>
                                  <p:childTnLst>
                                    <p:set>
                                      <p:cBhvr>
                                        <p:cTn id="35" dur="1" fill="hold">
                                          <p:stCondLst>
                                            <p:cond delay="0"/>
                                          </p:stCondLst>
                                        </p:cTn>
                                        <p:tgtEl>
                                          <p:spTgt spid="357386"/>
                                        </p:tgtEl>
                                        <p:attrNameLst>
                                          <p:attrName>style.visibility</p:attrName>
                                        </p:attrNameLst>
                                      </p:cBhvr>
                                      <p:to>
                                        <p:strVal val="visible"/>
                                      </p:to>
                                    </p:set>
                                    <p:animEffect transition="in" filter="wheel(1)">
                                      <p:cBhvr>
                                        <p:cTn id="36" dur="1000"/>
                                        <p:tgtEl>
                                          <p:spTgt spid="35738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57401"/>
                                        </p:tgtEl>
                                        <p:attrNameLst>
                                          <p:attrName>style.visibility</p:attrName>
                                        </p:attrNameLst>
                                      </p:cBhvr>
                                      <p:to>
                                        <p:strVal val="visible"/>
                                      </p:to>
                                    </p:set>
                                    <p:animEffect transition="in" filter="fade">
                                      <p:cBhvr>
                                        <p:cTn id="39" dur="1000"/>
                                        <p:tgtEl>
                                          <p:spTgt spid="357401"/>
                                        </p:tgtEl>
                                      </p:cBhvr>
                                    </p:animEffect>
                                    <p:anim calcmode="lin" valueType="num">
                                      <p:cBhvr>
                                        <p:cTn id="40" dur="1000" fill="hold"/>
                                        <p:tgtEl>
                                          <p:spTgt spid="357401"/>
                                        </p:tgtEl>
                                        <p:attrNameLst>
                                          <p:attrName>ppt_x</p:attrName>
                                        </p:attrNameLst>
                                      </p:cBhvr>
                                      <p:tavLst>
                                        <p:tav tm="0">
                                          <p:val>
                                            <p:strVal val="#ppt_x"/>
                                          </p:val>
                                        </p:tav>
                                        <p:tav tm="100000">
                                          <p:val>
                                            <p:strVal val="#ppt_x"/>
                                          </p:val>
                                        </p:tav>
                                      </p:tavLst>
                                    </p:anim>
                                    <p:anim calcmode="lin" valueType="num">
                                      <p:cBhvr>
                                        <p:cTn id="41" dur="1000" fill="hold"/>
                                        <p:tgtEl>
                                          <p:spTgt spid="35740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357384"/>
                                        </p:tgtEl>
                                        <p:attrNameLst>
                                          <p:attrName>style.visibility</p:attrName>
                                        </p:attrNameLst>
                                      </p:cBhvr>
                                      <p:to>
                                        <p:strVal val="visible"/>
                                      </p:to>
                                    </p:set>
                                    <p:animEffect transition="in" filter="fade">
                                      <p:cBhvr>
                                        <p:cTn id="45" dur="500"/>
                                        <p:tgtEl>
                                          <p:spTgt spid="357384"/>
                                        </p:tgtEl>
                                      </p:cBhvr>
                                    </p:animEffect>
                                  </p:childTnLst>
                                </p:cTn>
                              </p:par>
                              <p:par>
                                <p:cTn id="46" presetID="10" presetClass="entr" presetSubtype="0" fill="hold" nodeType="withEffect">
                                  <p:stCondLst>
                                    <p:cond delay="0"/>
                                  </p:stCondLst>
                                  <p:childTnLst>
                                    <p:set>
                                      <p:cBhvr>
                                        <p:cTn id="47" dur="1" fill="hold">
                                          <p:stCondLst>
                                            <p:cond delay="0"/>
                                          </p:stCondLst>
                                        </p:cTn>
                                        <p:tgtEl>
                                          <p:spTgt spid="357390"/>
                                        </p:tgtEl>
                                        <p:attrNameLst>
                                          <p:attrName>style.visibility</p:attrName>
                                        </p:attrNameLst>
                                      </p:cBhvr>
                                      <p:to>
                                        <p:strVal val="visible"/>
                                      </p:to>
                                    </p:set>
                                    <p:animEffect transition="in" filter="fade">
                                      <p:cBhvr>
                                        <p:cTn id="48" dur="500"/>
                                        <p:tgtEl>
                                          <p:spTgt spid="357390"/>
                                        </p:tgtEl>
                                      </p:cBhvr>
                                    </p:animEffect>
                                  </p:childTnLst>
                                </p:cTn>
                              </p:par>
                              <p:par>
                                <p:cTn id="49" presetID="10" presetClass="entr" presetSubtype="0" fill="hold" nodeType="withEffect">
                                  <p:stCondLst>
                                    <p:cond delay="0"/>
                                  </p:stCondLst>
                                  <p:childTnLst>
                                    <p:set>
                                      <p:cBhvr>
                                        <p:cTn id="50" dur="1" fill="hold">
                                          <p:stCondLst>
                                            <p:cond delay="0"/>
                                          </p:stCondLst>
                                        </p:cTn>
                                        <p:tgtEl>
                                          <p:spTgt spid="357406"/>
                                        </p:tgtEl>
                                        <p:attrNameLst>
                                          <p:attrName>style.visibility</p:attrName>
                                        </p:attrNameLst>
                                      </p:cBhvr>
                                      <p:to>
                                        <p:strVal val="visible"/>
                                      </p:to>
                                    </p:set>
                                    <p:animEffect transition="in" filter="fade">
                                      <p:cBhvr>
                                        <p:cTn id="51" dur="500"/>
                                        <p:tgtEl>
                                          <p:spTgt spid="357406"/>
                                        </p:tgtEl>
                                      </p:cBhvr>
                                    </p:animEffect>
                                  </p:childTnLst>
                                </p:cTn>
                              </p:par>
                            </p:childTnLst>
                          </p:cTn>
                        </p:par>
                        <p:par>
                          <p:cTn id="52" fill="hold">
                            <p:stCondLst>
                              <p:cond delay="5500"/>
                            </p:stCondLst>
                            <p:childTnLst>
                              <p:par>
                                <p:cTn id="53" presetID="6" presetClass="entr" presetSubtype="16" fill="hold" grpId="0" nodeType="afterEffect">
                                  <p:stCondLst>
                                    <p:cond delay="0"/>
                                  </p:stCondLst>
                                  <p:childTnLst>
                                    <p:set>
                                      <p:cBhvr>
                                        <p:cTn id="54" dur="1" fill="hold">
                                          <p:stCondLst>
                                            <p:cond delay="0"/>
                                          </p:stCondLst>
                                        </p:cTn>
                                        <p:tgtEl>
                                          <p:spTgt spid="357405"/>
                                        </p:tgtEl>
                                        <p:attrNameLst>
                                          <p:attrName>style.visibility</p:attrName>
                                        </p:attrNameLst>
                                      </p:cBhvr>
                                      <p:to>
                                        <p:strVal val="visible"/>
                                      </p:to>
                                    </p:set>
                                    <p:animEffect transition="in" filter="circle(in)">
                                      <p:cBhvr>
                                        <p:cTn id="55" dur="1000"/>
                                        <p:tgtEl>
                                          <p:spTgt spid="357405"/>
                                        </p:tgtEl>
                                      </p:cBhvr>
                                    </p:animEffect>
                                  </p:childTnLst>
                                </p:cTn>
                              </p:par>
                            </p:childTnLst>
                          </p:cTn>
                        </p:par>
                        <p:par>
                          <p:cTn id="56" fill="hold">
                            <p:stCondLst>
                              <p:cond delay="6500"/>
                            </p:stCondLst>
                            <p:childTnLst>
                              <p:par>
                                <p:cTn id="57" presetID="42" presetClass="entr" presetSubtype="0" fill="hold" nodeType="afterEffect">
                                  <p:stCondLst>
                                    <p:cond delay="0"/>
                                  </p:stCondLst>
                                  <p:childTnLst>
                                    <p:set>
                                      <p:cBhvr>
                                        <p:cTn id="58" dur="1" fill="hold">
                                          <p:stCondLst>
                                            <p:cond delay="0"/>
                                          </p:stCondLst>
                                        </p:cTn>
                                        <p:tgtEl>
                                          <p:spTgt spid="357383"/>
                                        </p:tgtEl>
                                        <p:attrNameLst>
                                          <p:attrName>style.visibility</p:attrName>
                                        </p:attrNameLst>
                                      </p:cBhvr>
                                      <p:to>
                                        <p:strVal val="visible"/>
                                      </p:to>
                                    </p:set>
                                    <p:animEffect transition="in" filter="fade">
                                      <p:cBhvr>
                                        <p:cTn id="59" dur="1000"/>
                                        <p:tgtEl>
                                          <p:spTgt spid="357383"/>
                                        </p:tgtEl>
                                      </p:cBhvr>
                                    </p:animEffect>
                                    <p:anim calcmode="lin" valueType="num">
                                      <p:cBhvr>
                                        <p:cTn id="60" dur="1000" fill="hold"/>
                                        <p:tgtEl>
                                          <p:spTgt spid="357383"/>
                                        </p:tgtEl>
                                        <p:attrNameLst>
                                          <p:attrName>ppt_x</p:attrName>
                                        </p:attrNameLst>
                                      </p:cBhvr>
                                      <p:tavLst>
                                        <p:tav tm="0">
                                          <p:val>
                                            <p:strVal val="#ppt_x"/>
                                          </p:val>
                                        </p:tav>
                                        <p:tav tm="100000">
                                          <p:val>
                                            <p:strVal val="#ppt_x"/>
                                          </p:val>
                                        </p:tav>
                                      </p:tavLst>
                                    </p:anim>
                                    <p:anim calcmode="lin" valueType="num">
                                      <p:cBhvr>
                                        <p:cTn id="61" dur="1000" fill="hold"/>
                                        <p:tgtEl>
                                          <p:spTgt spid="357383"/>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childTnLst>
                          </p:cTn>
                        </p:par>
                        <p:par>
                          <p:cTn id="66" fill="hold">
                            <p:stCondLst>
                              <p:cond delay="8000"/>
                            </p:stCondLst>
                            <p:childTnLst>
                              <p:par>
                                <p:cTn id="67" presetID="3" presetClass="entr" presetSubtype="5"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linds(vertical)">
                                      <p:cBhvr>
                                        <p:cTn id="69" dur="500"/>
                                        <p:tgtEl>
                                          <p:spTgt spid="3"/>
                                        </p:tgtEl>
                                      </p:cBhvr>
                                    </p:animEffect>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357388"/>
                                        </p:tgtEl>
                                        <p:attrNameLst>
                                          <p:attrName>style.visibility</p:attrName>
                                        </p:attrNameLst>
                                      </p:cBhvr>
                                      <p:to>
                                        <p:strVal val="visible"/>
                                      </p:to>
                                    </p:set>
                                    <p:animEffect transition="in" filter="fade">
                                      <p:cBhvr>
                                        <p:cTn id="73" dur="1000"/>
                                        <p:tgtEl>
                                          <p:spTgt spid="357388"/>
                                        </p:tgtEl>
                                      </p:cBhvr>
                                    </p:animEffect>
                                    <p:anim calcmode="lin" valueType="num">
                                      <p:cBhvr>
                                        <p:cTn id="74" dur="1000" fill="hold"/>
                                        <p:tgtEl>
                                          <p:spTgt spid="357388"/>
                                        </p:tgtEl>
                                        <p:attrNameLst>
                                          <p:attrName>ppt_x</p:attrName>
                                        </p:attrNameLst>
                                      </p:cBhvr>
                                      <p:tavLst>
                                        <p:tav tm="0">
                                          <p:val>
                                            <p:strVal val="#ppt_x"/>
                                          </p:val>
                                        </p:tav>
                                        <p:tav tm="100000">
                                          <p:val>
                                            <p:strVal val="#ppt_x"/>
                                          </p:val>
                                        </p:tav>
                                      </p:tavLst>
                                    </p:anim>
                                    <p:anim calcmode="lin" valueType="num">
                                      <p:cBhvr>
                                        <p:cTn id="75" dur="1000" fill="hold"/>
                                        <p:tgtEl>
                                          <p:spTgt spid="357388"/>
                                        </p:tgtEl>
                                        <p:attrNameLst>
                                          <p:attrName>ppt_y</p:attrName>
                                        </p:attrNameLst>
                                      </p:cBhvr>
                                      <p:tavLst>
                                        <p:tav tm="0">
                                          <p:val>
                                            <p:strVal val="#ppt_y+.1"/>
                                          </p:val>
                                        </p:tav>
                                        <p:tav tm="100000">
                                          <p:val>
                                            <p:strVal val="#ppt_y"/>
                                          </p:val>
                                        </p:tav>
                                      </p:tavLst>
                                    </p:anim>
                                  </p:childTnLst>
                                </p:cTn>
                              </p:par>
                              <p:par>
                                <p:cTn id="76" presetID="21" presetClass="entr" presetSubtype="1" fill="hold" nodeType="withEffect">
                                  <p:stCondLst>
                                    <p:cond delay="0"/>
                                  </p:stCondLst>
                                  <p:childTnLst>
                                    <p:set>
                                      <p:cBhvr>
                                        <p:cTn id="77" dur="1" fill="hold">
                                          <p:stCondLst>
                                            <p:cond delay="0"/>
                                          </p:stCondLst>
                                        </p:cTn>
                                        <p:tgtEl>
                                          <p:spTgt spid="357385"/>
                                        </p:tgtEl>
                                        <p:attrNameLst>
                                          <p:attrName>style.visibility</p:attrName>
                                        </p:attrNameLst>
                                      </p:cBhvr>
                                      <p:to>
                                        <p:strVal val="visible"/>
                                      </p:to>
                                    </p:set>
                                    <p:animEffect transition="in" filter="wheel(1)">
                                      <p:cBhvr>
                                        <p:cTn id="78" dur="1000"/>
                                        <p:tgtEl>
                                          <p:spTgt spid="35738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357428"/>
                                        </p:tgtEl>
                                        <p:attrNameLst>
                                          <p:attrName>style.visibility</p:attrName>
                                        </p:attrNameLst>
                                      </p:cBhvr>
                                      <p:to>
                                        <p:strVal val="visible"/>
                                      </p:to>
                                    </p:set>
                                    <p:animEffect transition="in" filter="fade">
                                      <p:cBhvr>
                                        <p:cTn id="81" dur="1000"/>
                                        <p:tgtEl>
                                          <p:spTgt spid="357428"/>
                                        </p:tgtEl>
                                      </p:cBhvr>
                                    </p:animEffect>
                                    <p:anim calcmode="lin" valueType="num">
                                      <p:cBhvr>
                                        <p:cTn id="82" dur="1000" fill="hold"/>
                                        <p:tgtEl>
                                          <p:spTgt spid="357428"/>
                                        </p:tgtEl>
                                        <p:attrNameLst>
                                          <p:attrName>ppt_x</p:attrName>
                                        </p:attrNameLst>
                                      </p:cBhvr>
                                      <p:tavLst>
                                        <p:tav tm="0">
                                          <p:val>
                                            <p:strVal val="#ppt_x"/>
                                          </p:val>
                                        </p:tav>
                                        <p:tav tm="100000">
                                          <p:val>
                                            <p:strVal val="#ppt_x"/>
                                          </p:val>
                                        </p:tav>
                                      </p:tavLst>
                                    </p:anim>
                                    <p:anim calcmode="lin" valueType="num">
                                      <p:cBhvr>
                                        <p:cTn id="83" dur="1000" fill="hold"/>
                                        <p:tgtEl>
                                          <p:spTgt spid="3574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57404"/>
                                        </p:tgtEl>
                                        <p:attrNameLst>
                                          <p:attrName>style.visibility</p:attrName>
                                        </p:attrNameLst>
                                      </p:cBhvr>
                                      <p:to>
                                        <p:strVal val="visible"/>
                                      </p:to>
                                    </p:set>
                                    <p:animEffect transition="in" filter="fade">
                                      <p:cBhvr>
                                        <p:cTn id="86" dur="1000"/>
                                        <p:tgtEl>
                                          <p:spTgt spid="357404"/>
                                        </p:tgtEl>
                                      </p:cBhvr>
                                    </p:animEffect>
                                    <p:anim calcmode="lin" valueType="num">
                                      <p:cBhvr>
                                        <p:cTn id="87" dur="1000" fill="hold"/>
                                        <p:tgtEl>
                                          <p:spTgt spid="357404"/>
                                        </p:tgtEl>
                                        <p:attrNameLst>
                                          <p:attrName>ppt_x</p:attrName>
                                        </p:attrNameLst>
                                      </p:cBhvr>
                                      <p:tavLst>
                                        <p:tav tm="0">
                                          <p:val>
                                            <p:strVal val="#ppt_x"/>
                                          </p:val>
                                        </p:tav>
                                        <p:tav tm="100000">
                                          <p:val>
                                            <p:strVal val="#ppt_x"/>
                                          </p:val>
                                        </p:tav>
                                      </p:tavLst>
                                    </p:anim>
                                    <p:anim calcmode="lin" valueType="num">
                                      <p:cBhvr>
                                        <p:cTn id="88" dur="1000" fill="hold"/>
                                        <p:tgtEl>
                                          <p:spTgt spid="357404"/>
                                        </p:tgtEl>
                                        <p:attrNameLst>
                                          <p:attrName>ppt_y</p:attrName>
                                        </p:attrNameLst>
                                      </p:cBhvr>
                                      <p:tavLst>
                                        <p:tav tm="0">
                                          <p:val>
                                            <p:strVal val="#ppt_y+.1"/>
                                          </p:val>
                                        </p:tav>
                                        <p:tav tm="100000">
                                          <p:val>
                                            <p:strVal val="#ppt_y"/>
                                          </p:val>
                                        </p:tav>
                                      </p:tavLst>
                                    </p:anim>
                                  </p:childTnLst>
                                </p:cTn>
                              </p:par>
                            </p:childTnLst>
                          </p:cTn>
                        </p:par>
                        <p:par>
                          <p:cTn id="89" fill="hold">
                            <p:stCondLst>
                              <p:cond delay="9500"/>
                            </p:stCondLst>
                            <p:childTnLst>
                              <p:par>
                                <p:cTn id="90" presetID="21" presetClass="entr" presetSubtype="1" fill="hold" nodeType="afterEffect">
                                  <p:stCondLst>
                                    <p:cond delay="0"/>
                                  </p:stCondLst>
                                  <p:childTnLst>
                                    <p:set>
                                      <p:cBhvr>
                                        <p:cTn id="91" dur="1" fill="hold">
                                          <p:stCondLst>
                                            <p:cond delay="0"/>
                                          </p:stCondLst>
                                        </p:cTn>
                                        <p:tgtEl>
                                          <p:spTgt spid="80911"/>
                                        </p:tgtEl>
                                        <p:attrNameLst>
                                          <p:attrName>style.visibility</p:attrName>
                                        </p:attrNameLst>
                                      </p:cBhvr>
                                      <p:to>
                                        <p:strVal val="visible"/>
                                      </p:to>
                                    </p:set>
                                    <p:animEffect transition="in" filter="wheel(1)">
                                      <p:cBhvr>
                                        <p:cTn id="92" dur="1000"/>
                                        <p:tgtEl>
                                          <p:spTgt spid="80911"/>
                                        </p:tgtEl>
                                      </p:cBhvr>
                                    </p:animEffect>
                                  </p:childTnLst>
                                </p:cTn>
                              </p:par>
                              <p:par>
                                <p:cTn id="93" presetID="21" presetClass="entr" presetSubtype="1" fill="hold" nodeType="withEffect">
                                  <p:stCondLst>
                                    <p:cond delay="0"/>
                                  </p:stCondLst>
                                  <p:childTnLst>
                                    <p:set>
                                      <p:cBhvr>
                                        <p:cTn id="94" dur="1" fill="hold">
                                          <p:stCondLst>
                                            <p:cond delay="0"/>
                                          </p:stCondLst>
                                        </p:cTn>
                                        <p:tgtEl>
                                          <p:spTgt spid="80910"/>
                                        </p:tgtEl>
                                        <p:attrNameLst>
                                          <p:attrName>style.visibility</p:attrName>
                                        </p:attrNameLst>
                                      </p:cBhvr>
                                      <p:to>
                                        <p:strVal val="visible"/>
                                      </p:to>
                                    </p:set>
                                    <p:animEffect transition="in" filter="wheel(1)">
                                      <p:cBhvr>
                                        <p:cTn id="95" dur="1000"/>
                                        <p:tgtEl>
                                          <p:spTgt spid="80910"/>
                                        </p:tgtEl>
                                      </p:cBhvr>
                                    </p:animEffect>
                                  </p:childTnLst>
                                </p:cTn>
                              </p:par>
                            </p:childTnLst>
                          </p:cTn>
                        </p:par>
                        <p:par>
                          <p:cTn id="96" fill="hold">
                            <p:stCondLst>
                              <p:cond delay="10500"/>
                            </p:stCondLst>
                            <p:childTnLst>
                              <p:par>
                                <p:cTn id="97" presetID="10" presetClass="entr" presetSubtype="0" fill="hold" nodeType="afterEffect">
                                  <p:stCondLst>
                                    <p:cond delay="0"/>
                                  </p:stCondLst>
                                  <p:childTnLst>
                                    <p:set>
                                      <p:cBhvr>
                                        <p:cTn id="98" dur="1" fill="hold">
                                          <p:stCondLst>
                                            <p:cond delay="0"/>
                                          </p:stCondLst>
                                        </p:cTn>
                                        <p:tgtEl>
                                          <p:spTgt spid="357433"/>
                                        </p:tgtEl>
                                        <p:attrNameLst>
                                          <p:attrName>style.visibility</p:attrName>
                                        </p:attrNameLst>
                                      </p:cBhvr>
                                      <p:to>
                                        <p:strVal val="visible"/>
                                      </p:to>
                                    </p:set>
                                    <p:animEffect transition="in" filter="fade">
                                      <p:cBhvr>
                                        <p:cTn id="99" dur="500"/>
                                        <p:tgtEl>
                                          <p:spTgt spid="357433"/>
                                        </p:tgtEl>
                                      </p:cBhvr>
                                    </p:animEffect>
                                  </p:childTnLst>
                                </p:cTn>
                              </p:par>
                            </p:childTnLst>
                          </p:cTn>
                        </p:par>
                        <p:par>
                          <p:cTn id="100" fill="hold">
                            <p:stCondLst>
                              <p:cond delay="11000"/>
                            </p:stCondLst>
                            <p:childTnLst>
                              <p:par>
                                <p:cTn id="101" presetID="21" presetClass="entr" presetSubtype="1" fill="hold" nodeType="afterEffect">
                                  <p:stCondLst>
                                    <p:cond delay="0"/>
                                  </p:stCondLst>
                                  <p:childTnLst>
                                    <p:set>
                                      <p:cBhvr>
                                        <p:cTn id="102" dur="1" fill="hold">
                                          <p:stCondLst>
                                            <p:cond delay="0"/>
                                          </p:stCondLst>
                                        </p:cTn>
                                        <p:tgtEl>
                                          <p:spTgt spid="357412"/>
                                        </p:tgtEl>
                                        <p:attrNameLst>
                                          <p:attrName>style.visibility</p:attrName>
                                        </p:attrNameLst>
                                      </p:cBhvr>
                                      <p:to>
                                        <p:strVal val="visible"/>
                                      </p:to>
                                    </p:set>
                                    <p:animEffect transition="in" filter="wheel(1)">
                                      <p:cBhvr>
                                        <p:cTn id="103" dur="1000"/>
                                        <p:tgtEl>
                                          <p:spTgt spid="357412"/>
                                        </p:tgtEl>
                                      </p:cBhvr>
                                    </p:animEffect>
                                  </p:childTnLst>
                                </p:cTn>
                              </p:par>
                            </p:childTnLst>
                          </p:cTn>
                        </p:par>
                        <p:par>
                          <p:cTn id="104" fill="hold">
                            <p:stCondLst>
                              <p:cond delay="12000"/>
                            </p:stCondLst>
                            <p:childTnLst>
                              <p:par>
                                <p:cTn id="105" presetID="17" presetClass="entr" presetSubtype="2"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p:cTn id="107" dur="500" fill="hold"/>
                                        <p:tgtEl>
                                          <p:spTgt spid="54"/>
                                        </p:tgtEl>
                                        <p:attrNameLst>
                                          <p:attrName>ppt_x</p:attrName>
                                        </p:attrNameLst>
                                      </p:cBhvr>
                                      <p:tavLst>
                                        <p:tav tm="0">
                                          <p:val>
                                            <p:strVal val="#ppt_x+#ppt_w/2"/>
                                          </p:val>
                                        </p:tav>
                                        <p:tav tm="100000">
                                          <p:val>
                                            <p:strVal val="#ppt_x"/>
                                          </p:val>
                                        </p:tav>
                                      </p:tavLst>
                                    </p:anim>
                                    <p:anim calcmode="lin" valueType="num">
                                      <p:cBhvr>
                                        <p:cTn id="108" dur="500" fill="hold"/>
                                        <p:tgtEl>
                                          <p:spTgt spid="54"/>
                                        </p:tgtEl>
                                        <p:attrNameLst>
                                          <p:attrName>ppt_y</p:attrName>
                                        </p:attrNameLst>
                                      </p:cBhvr>
                                      <p:tavLst>
                                        <p:tav tm="0">
                                          <p:val>
                                            <p:strVal val="#ppt_y"/>
                                          </p:val>
                                        </p:tav>
                                        <p:tav tm="100000">
                                          <p:val>
                                            <p:strVal val="#ppt_y"/>
                                          </p:val>
                                        </p:tav>
                                      </p:tavLst>
                                    </p:anim>
                                    <p:anim calcmode="lin" valueType="num">
                                      <p:cBhvr>
                                        <p:cTn id="109" dur="500" fill="hold"/>
                                        <p:tgtEl>
                                          <p:spTgt spid="54"/>
                                        </p:tgtEl>
                                        <p:attrNameLst>
                                          <p:attrName>ppt_w</p:attrName>
                                        </p:attrNameLst>
                                      </p:cBhvr>
                                      <p:tavLst>
                                        <p:tav tm="0">
                                          <p:val>
                                            <p:fltVal val="0"/>
                                          </p:val>
                                        </p:tav>
                                        <p:tav tm="100000">
                                          <p:val>
                                            <p:strVal val="#ppt_w"/>
                                          </p:val>
                                        </p:tav>
                                      </p:tavLst>
                                    </p:anim>
                                    <p:anim calcmode="lin" valueType="num">
                                      <p:cBhvr>
                                        <p:cTn id="110" dur="500" fill="hold"/>
                                        <p:tgtEl>
                                          <p:spTgt spid="54"/>
                                        </p:tgtEl>
                                        <p:attrNameLst>
                                          <p:attrName>ppt_h</p:attrName>
                                        </p:attrNameLst>
                                      </p:cBhvr>
                                      <p:tavLst>
                                        <p:tav tm="0">
                                          <p:val>
                                            <p:strVal val="#ppt_h"/>
                                          </p:val>
                                        </p:tav>
                                        <p:tav tm="100000">
                                          <p:val>
                                            <p:strVal val="#ppt_h"/>
                                          </p:val>
                                        </p:tav>
                                      </p:tavLst>
                                    </p:anim>
                                  </p:childTnLst>
                                </p:cTn>
                              </p:par>
                            </p:childTnLst>
                          </p:cTn>
                        </p:par>
                        <p:par>
                          <p:cTn id="111" fill="hold">
                            <p:stCondLst>
                              <p:cond delay="12500"/>
                            </p:stCondLst>
                            <p:childTnLst>
                              <p:par>
                                <p:cTn id="112" presetID="21" presetClass="entr" presetSubtype="1" fill="hold" grpId="0" nodeType="afterEffect">
                                  <p:stCondLst>
                                    <p:cond delay="0"/>
                                  </p:stCondLst>
                                  <p:childTnLst>
                                    <p:set>
                                      <p:cBhvr>
                                        <p:cTn id="113" dur="1" fill="hold">
                                          <p:stCondLst>
                                            <p:cond delay="0"/>
                                          </p:stCondLst>
                                        </p:cTn>
                                        <p:tgtEl>
                                          <p:spTgt spid="357409"/>
                                        </p:tgtEl>
                                        <p:attrNameLst>
                                          <p:attrName>style.visibility</p:attrName>
                                        </p:attrNameLst>
                                      </p:cBhvr>
                                      <p:to>
                                        <p:strVal val="visible"/>
                                      </p:to>
                                    </p:set>
                                    <p:animEffect transition="in" filter="wheel(1)">
                                      <p:cBhvr>
                                        <p:cTn id="114" dur="2000"/>
                                        <p:tgtEl>
                                          <p:spTgt spid="357409"/>
                                        </p:tgtEl>
                                      </p:cBhvr>
                                    </p:animEffect>
                                  </p:childTnLst>
                                </p:cTn>
                              </p:par>
                            </p:childTnLst>
                          </p:cTn>
                        </p:par>
                        <p:par>
                          <p:cTn id="115" fill="hold">
                            <p:stCondLst>
                              <p:cond delay="14500"/>
                            </p:stCondLst>
                            <p:childTnLst>
                              <p:par>
                                <p:cTn id="116" presetID="22" presetClass="entr" presetSubtype="8"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left)">
                                      <p:cBhvr>
                                        <p:cTn id="118" dur="5000"/>
                                        <p:tgtEl>
                                          <p:spTgt spid="64"/>
                                        </p:tgtEl>
                                      </p:cBhvr>
                                    </p:animEffect>
                                  </p:childTnLst>
                                </p:cTn>
                              </p:par>
                            </p:childTnLst>
                          </p:cTn>
                        </p:par>
                        <p:par>
                          <p:cTn id="119" fill="hold">
                            <p:stCondLst>
                              <p:cond delay="19500"/>
                            </p:stCondLst>
                            <p:childTnLst>
                              <p:par>
                                <p:cTn id="120" presetID="10" presetClass="exit" presetSubtype="0" fill="hold" nodeType="afterEffect">
                                  <p:stCondLst>
                                    <p:cond delay="0"/>
                                  </p:stCondLst>
                                  <p:childTnLst>
                                    <p:animEffect transition="out" filter="fade">
                                      <p:cBhvr>
                                        <p:cTn id="121" dur="500"/>
                                        <p:tgtEl>
                                          <p:spTgt spid="80913"/>
                                        </p:tgtEl>
                                      </p:cBhvr>
                                    </p:animEffect>
                                    <p:set>
                                      <p:cBhvr>
                                        <p:cTn id="122" dur="1" fill="hold">
                                          <p:stCondLst>
                                            <p:cond delay="499"/>
                                          </p:stCondLst>
                                        </p:cTn>
                                        <p:tgtEl>
                                          <p:spTgt spid="8091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60"/>
                                        </p:tgtEl>
                                      </p:cBhvr>
                                    </p:animEffect>
                                    <p:set>
                                      <p:cBhvr>
                                        <p:cTn id="125" dur="1" fill="hold">
                                          <p:stCondLst>
                                            <p:cond delay="499"/>
                                          </p:stCondLst>
                                        </p:cTn>
                                        <p:tgtEl>
                                          <p:spTgt spid="60"/>
                                        </p:tgtEl>
                                        <p:attrNameLst>
                                          <p:attrName>style.visibility</p:attrName>
                                        </p:attrNameLst>
                                      </p:cBhvr>
                                      <p:to>
                                        <p:strVal val="hidden"/>
                                      </p:to>
                                    </p:set>
                                  </p:childTnLst>
                                </p:cTn>
                              </p:par>
                              <p:par>
                                <p:cTn id="126" presetID="22" presetClass="exit" presetSubtype="2" fill="hold" grpId="1" nodeType="withEffect">
                                  <p:stCondLst>
                                    <p:cond delay="0"/>
                                  </p:stCondLst>
                                  <p:childTnLst>
                                    <p:animEffect transition="out" filter="wipe(right)">
                                      <p:cBhvr>
                                        <p:cTn id="127" dur="500"/>
                                        <p:tgtEl>
                                          <p:spTgt spid="64"/>
                                        </p:tgtEl>
                                      </p:cBhvr>
                                    </p:animEffect>
                                    <p:set>
                                      <p:cBhvr>
                                        <p:cTn id="128" dur="1" fill="hold">
                                          <p:stCondLst>
                                            <p:cond delay="499"/>
                                          </p:stCondLst>
                                        </p:cTn>
                                        <p:tgtEl>
                                          <p:spTgt spid="64"/>
                                        </p:tgtEl>
                                        <p:attrNameLst>
                                          <p:attrName>style.visibility</p:attrName>
                                        </p:attrNameLst>
                                      </p:cBhvr>
                                      <p:to>
                                        <p:strVal val="hidden"/>
                                      </p:to>
                                    </p:set>
                                  </p:childTnLst>
                                </p:cTn>
                              </p:par>
                            </p:childTnLst>
                          </p:cTn>
                        </p:par>
                        <p:par>
                          <p:cTn id="129" fill="hold">
                            <p:stCondLst>
                              <p:cond delay="20000"/>
                            </p:stCondLst>
                            <p:childTnLst>
                              <p:par>
                                <p:cTn id="130" presetID="22" presetClass="entr" presetSubtype="2" fill="hold" nodeType="afterEffect">
                                  <p:stCondLst>
                                    <p:cond delay="0"/>
                                  </p:stCondLst>
                                  <p:childTnLst>
                                    <p:set>
                                      <p:cBhvr>
                                        <p:cTn id="131" dur="1" fill="hold">
                                          <p:stCondLst>
                                            <p:cond delay="0"/>
                                          </p:stCondLst>
                                        </p:cTn>
                                        <p:tgtEl>
                                          <p:spTgt spid="80915"/>
                                        </p:tgtEl>
                                        <p:attrNameLst>
                                          <p:attrName>style.visibility</p:attrName>
                                        </p:attrNameLst>
                                      </p:cBhvr>
                                      <p:to>
                                        <p:strVal val="visible"/>
                                      </p:to>
                                    </p:set>
                                    <p:animEffect transition="in" filter="wipe(right)">
                                      <p:cBhvr>
                                        <p:cTn id="132" dur="500"/>
                                        <p:tgtEl>
                                          <p:spTgt spid="80915"/>
                                        </p:tgtEl>
                                      </p:cBhvr>
                                    </p:animEffect>
                                  </p:childTnLst>
                                </p:cTn>
                              </p:par>
                              <p:par>
                                <p:cTn id="133" presetID="10" presetClass="entr" presetSubtype="0" fill="hold" nodeType="withEffect">
                                  <p:stCondLst>
                                    <p:cond delay="0"/>
                                  </p:stCondLst>
                                  <p:childTnLst>
                                    <p:set>
                                      <p:cBhvr>
                                        <p:cTn id="134" dur="1" fill="hold">
                                          <p:stCondLst>
                                            <p:cond delay="0"/>
                                          </p:stCondLst>
                                        </p:cTn>
                                        <p:tgtEl>
                                          <p:spTgt spid="80912"/>
                                        </p:tgtEl>
                                        <p:attrNameLst>
                                          <p:attrName>style.visibility</p:attrName>
                                        </p:attrNameLst>
                                      </p:cBhvr>
                                      <p:to>
                                        <p:strVal val="visible"/>
                                      </p:to>
                                    </p:set>
                                    <p:animEffect transition="in" filter="fade">
                                      <p:cBhvr>
                                        <p:cTn id="135" dur="500"/>
                                        <p:tgtEl>
                                          <p:spTgt spid="80912"/>
                                        </p:tgtEl>
                                      </p:cBhvr>
                                    </p:animEffect>
                                  </p:childTnLst>
                                </p:cTn>
                              </p:par>
                              <p:par>
                                <p:cTn id="136" presetID="10" presetClass="entr" presetSubtype="0" fill="hold"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wipe(left)">
                                      <p:cBhvr>
                                        <p:cTn id="141" dur="5000"/>
                                        <p:tgtEl>
                                          <p:spTgt spid="65"/>
                                        </p:tgtEl>
                                      </p:cBhvr>
                                    </p:animEffect>
                                  </p:childTnLst>
                                </p:cTn>
                              </p:par>
                            </p:childTnLst>
                          </p:cTn>
                        </p:par>
                        <p:par>
                          <p:cTn id="142" fill="hold">
                            <p:stCondLst>
                              <p:cond delay="25000"/>
                            </p:stCondLst>
                            <p:childTnLst>
                              <p:par>
                                <p:cTn id="143" presetID="22" presetClass="exit" presetSubtype="8" fill="hold" nodeType="afterEffect">
                                  <p:stCondLst>
                                    <p:cond delay="0"/>
                                  </p:stCondLst>
                                  <p:childTnLst>
                                    <p:animEffect transition="out" filter="wipe(left)">
                                      <p:cBhvr>
                                        <p:cTn id="144" dur="500"/>
                                        <p:tgtEl>
                                          <p:spTgt spid="80915"/>
                                        </p:tgtEl>
                                      </p:cBhvr>
                                    </p:animEffect>
                                    <p:set>
                                      <p:cBhvr>
                                        <p:cTn id="145" dur="1" fill="hold">
                                          <p:stCondLst>
                                            <p:cond delay="499"/>
                                          </p:stCondLst>
                                        </p:cTn>
                                        <p:tgtEl>
                                          <p:spTgt spid="80915"/>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80912"/>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63"/>
                                        </p:tgtEl>
                                        <p:attrNameLst>
                                          <p:attrName>style.visibility</p:attrName>
                                        </p:attrNameLst>
                                      </p:cBhvr>
                                      <p:to>
                                        <p:strVal val="hidden"/>
                                      </p:to>
                                    </p:set>
                                  </p:childTnLst>
                                </p:cTn>
                              </p:par>
                              <p:par>
                                <p:cTn id="150" presetID="22" presetClass="exit" presetSubtype="2" fill="hold" grpId="1" nodeType="withEffect">
                                  <p:stCondLst>
                                    <p:cond delay="0"/>
                                  </p:stCondLst>
                                  <p:childTnLst>
                                    <p:animEffect transition="out" filter="wipe(right)">
                                      <p:cBhvr>
                                        <p:cTn id="151" dur="500"/>
                                        <p:tgtEl>
                                          <p:spTgt spid="65"/>
                                        </p:tgtEl>
                                      </p:cBhvr>
                                    </p:animEffect>
                                    <p:set>
                                      <p:cBhvr>
                                        <p:cTn id="152" dur="1" fill="hold">
                                          <p:stCondLst>
                                            <p:cond delay="499"/>
                                          </p:stCondLst>
                                        </p:cTn>
                                        <p:tgtEl>
                                          <p:spTgt spid="65"/>
                                        </p:tgtEl>
                                        <p:attrNameLst>
                                          <p:attrName>style.visibility</p:attrName>
                                        </p:attrNameLst>
                                      </p:cBhvr>
                                      <p:to>
                                        <p:strVal val="hidden"/>
                                      </p:to>
                                    </p:set>
                                  </p:childTnLst>
                                </p:cTn>
                              </p:par>
                            </p:childTnLst>
                          </p:cTn>
                        </p:par>
                        <p:par>
                          <p:cTn id="153" fill="hold">
                            <p:stCondLst>
                              <p:cond delay="25500"/>
                            </p:stCondLst>
                            <p:childTnLst>
                              <p:par>
                                <p:cTn id="154" presetID="10" presetClass="entr" presetSubtype="0" fill="hold" nodeType="afterEffect">
                                  <p:stCondLst>
                                    <p:cond delay="0"/>
                                  </p:stCondLst>
                                  <p:childTnLst>
                                    <p:set>
                                      <p:cBhvr>
                                        <p:cTn id="155" dur="1" fill="hold">
                                          <p:stCondLst>
                                            <p:cond delay="0"/>
                                          </p:stCondLst>
                                        </p:cTn>
                                        <p:tgtEl>
                                          <p:spTgt spid="80913"/>
                                        </p:tgtEl>
                                        <p:attrNameLst>
                                          <p:attrName>style.visibility</p:attrName>
                                        </p:attrNameLst>
                                      </p:cBhvr>
                                      <p:to>
                                        <p:strVal val="visible"/>
                                      </p:to>
                                    </p:set>
                                    <p:animEffect transition="in" filter="fade">
                                      <p:cBhvr>
                                        <p:cTn id="156" dur="500"/>
                                        <p:tgtEl>
                                          <p:spTgt spid="80913"/>
                                        </p:tgtEl>
                                      </p:cBhvr>
                                    </p:animEffect>
                                  </p:childTnLst>
                                </p:cTn>
                              </p:par>
                              <p:par>
                                <p:cTn id="157" presetID="10" presetClass="entr" presetSubtype="0" fill="hold" nodeType="withEffect">
                                  <p:stCondLst>
                                    <p:cond delay="0"/>
                                  </p:stCondLst>
                                  <p:childTnLst>
                                    <p:set>
                                      <p:cBhvr>
                                        <p:cTn id="158" dur="1" fill="hold">
                                          <p:stCondLst>
                                            <p:cond delay="0"/>
                                          </p:stCondLst>
                                        </p:cTn>
                                        <p:tgtEl>
                                          <p:spTgt spid="60"/>
                                        </p:tgtEl>
                                        <p:attrNameLst>
                                          <p:attrName>style.visibility</p:attrName>
                                        </p:attrNameLst>
                                      </p:cBhvr>
                                      <p:to>
                                        <p:strVal val="visible"/>
                                      </p:to>
                                    </p:set>
                                    <p:animEffect transition="in" filter="fade">
                                      <p:cBhvr>
                                        <p:cTn id="159" dur="500"/>
                                        <p:tgtEl>
                                          <p:spTgt spid="60"/>
                                        </p:tgtEl>
                                      </p:cBhvr>
                                    </p:animEffect>
                                  </p:childTnLst>
                                </p:cTn>
                              </p:par>
                              <p:par>
                                <p:cTn id="160" presetID="22" presetClass="entr" presetSubtype="8" fill="hold" grpId="2" nodeType="withEffect">
                                  <p:stCondLst>
                                    <p:cond delay="0"/>
                                  </p:stCondLst>
                                  <p:childTnLst>
                                    <p:set>
                                      <p:cBhvr>
                                        <p:cTn id="161" dur="1" fill="hold">
                                          <p:stCondLst>
                                            <p:cond delay="0"/>
                                          </p:stCondLst>
                                        </p:cTn>
                                        <p:tgtEl>
                                          <p:spTgt spid="64"/>
                                        </p:tgtEl>
                                        <p:attrNameLst>
                                          <p:attrName>style.visibility</p:attrName>
                                        </p:attrNameLst>
                                      </p:cBhvr>
                                      <p:to>
                                        <p:strVal val="visible"/>
                                      </p:to>
                                    </p:set>
                                    <p:animEffect transition="in" filter="wipe(left)">
                                      <p:cBhvr>
                                        <p:cTn id="162" dur="5000"/>
                                        <p:tgtEl>
                                          <p:spTgt spid="64"/>
                                        </p:tgtEl>
                                      </p:cBhvr>
                                    </p:animEffect>
                                  </p:childTnLst>
                                </p:cTn>
                              </p:par>
                            </p:childTnLst>
                          </p:cTn>
                        </p:par>
                        <p:par>
                          <p:cTn id="163" fill="hold">
                            <p:stCondLst>
                              <p:cond delay="30500"/>
                            </p:stCondLst>
                            <p:childTnLst>
                              <p:par>
                                <p:cTn id="164" presetID="1" presetClass="exit" presetSubtype="0" fill="hold" nodeType="afterEffect">
                                  <p:stCondLst>
                                    <p:cond delay="0"/>
                                  </p:stCondLst>
                                  <p:childTnLst>
                                    <p:set>
                                      <p:cBhvr>
                                        <p:cTn id="165" dur="1" fill="hold">
                                          <p:stCondLst>
                                            <p:cond delay="0"/>
                                          </p:stCondLst>
                                        </p:cTn>
                                        <p:tgtEl>
                                          <p:spTgt spid="80913"/>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60"/>
                                        </p:tgtEl>
                                        <p:attrNameLst>
                                          <p:attrName>style.visibility</p:attrName>
                                        </p:attrNameLst>
                                      </p:cBhvr>
                                      <p:to>
                                        <p:strVal val="hidden"/>
                                      </p:to>
                                    </p:set>
                                  </p:childTnLst>
                                </p:cTn>
                              </p:par>
                              <p:par>
                                <p:cTn id="168" presetID="22" presetClass="exit" presetSubtype="2" fill="hold" grpId="3" nodeType="withEffect">
                                  <p:stCondLst>
                                    <p:cond delay="0"/>
                                  </p:stCondLst>
                                  <p:childTnLst>
                                    <p:animEffect transition="out" filter="wipe(right)">
                                      <p:cBhvr>
                                        <p:cTn id="169" dur="500"/>
                                        <p:tgtEl>
                                          <p:spTgt spid="64"/>
                                        </p:tgtEl>
                                      </p:cBhvr>
                                    </p:animEffect>
                                    <p:set>
                                      <p:cBhvr>
                                        <p:cTn id="170" dur="1" fill="hold">
                                          <p:stCondLst>
                                            <p:cond delay="499"/>
                                          </p:stCondLst>
                                        </p:cTn>
                                        <p:tgtEl>
                                          <p:spTgt spid="64"/>
                                        </p:tgtEl>
                                        <p:attrNameLst>
                                          <p:attrName>style.visibility</p:attrName>
                                        </p:attrNameLst>
                                      </p:cBhvr>
                                      <p:to>
                                        <p:strVal val="hidden"/>
                                      </p:to>
                                    </p:set>
                                  </p:childTnLst>
                                </p:cTn>
                              </p:par>
                            </p:childTnLst>
                          </p:cTn>
                        </p:par>
                        <p:par>
                          <p:cTn id="171" fill="hold">
                            <p:stCondLst>
                              <p:cond delay="31000"/>
                            </p:stCondLst>
                            <p:childTnLst>
                              <p:par>
                                <p:cTn id="172" presetID="22" presetClass="entr" presetSubtype="2" fill="hold" nodeType="afterEffect">
                                  <p:stCondLst>
                                    <p:cond delay="0"/>
                                  </p:stCondLst>
                                  <p:childTnLst>
                                    <p:set>
                                      <p:cBhvr>
                                        <p:cTn id="173" dur="1" fill="hold">
                                          <p:stCondLst>
                                            <p:cond delay="0"/>
                                          </p:stCondLst>
                                        </p:cTn>
                                        <p:tgtEl>
                                          <p:spTgt spid="80915"/>
                                        </p:tgtEl>
                                        <p:attrNameLst>
                                          <p:attrName>style.visibility</p:attrName>
                                        </p:attrNameLst>
                                      </p:cBhvr>
                                      <p:to>
                                        <p:strVal val="visible"/>
                                      </p:to>
                                    </p:set>
                                    <p:animEffect transition="in" filter="wipe(right)">
                                      <p:cBhvr>
                                        <p:cTn id="174" dur="500"/>
                                        <p:tgtEl>
                                          <p:spTgt spid="80915"/>
                                        </p:tgtEl>
                                      </p:cBhvr>
                                    </p:animEffect>
                                  </p:childTnLst>
                                </p:cTn>
                              </p:par>
                              <p:par>
                                <p:cTn id="175" presetID="10" presetClass="entr" presetSubtype="0" fill="hold" nodeType="withEffect">
                                  <p:stCondLst>
                                    <p:cond delay="0"/>
                                  </p:stCondLst>
                                  <p:childTnLst>
                                    <p:set>
                                      <p:cBhvr>
                                        <p:cTn id="176" dur="1" fill="hold">
                                          <p:stCondLst>
                                            <p:cond delay="0"/>
                                          </p:stCondLst>
                                        </p:cTn>
                                        <p:tgtEl>
                                          <p:spTgt spid="80912"/>
                                        </p:tgtEl>
                                        <p:attrNameLst>
                                          <p:attrName>style.visibility</p:attrName>
                                        </p:attrNameLst>
                                      </p:cBhvr>
                                      <p:to>
                                        <p:strVal val="visible"/>
                                      </p:to>
                                    </p:set>
                                    <p:animEffect transition="in" filter="fade">
                                      <p:cBhvr>
                                        <p:cTn id="177" dur="500"/>
                                        <p:tgtEl>
                                          <p:spTgt spid="80912"/>
                                        </p:tgtEl>
                                      </p:cBhvr>
                                    </p:animEffect>
                                  </p:childTnLst>
                                </p:cTn>
                              </p:par>
                              <p:par>
                                <p:cTn id="178" presetID="10" presetClass="entr" presetSubtype="0" fill="hold" nodeType="with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fade">
                                      <p:cBhvr>
                                        <p:cTn id="180" dur="500"/>
                                        <p:tgtEl>
                                          <p:spTgt spid="63"/>
                                        </p:tgtEl>
                                      </p:cBhvr>
                                    </p:animEffect>
                                  </p:childTnLst>
                                </p:cTn>
                              </p:par>
                              <p:par>
                                <p:cTn id="181" presetID="22" presetClass="entr" presetSubtype="8" fill="hold" grpId="2" nodeType="with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wipe(left)">
                                      <p:cBhvr>
                                        <p:cTn id="183" dur="5000"/>
                                        <p:tgtEl>
                                          <p:spTgt spid="65"/>
                                        </p:tgtEl>
                                      </p:cBhvr>
                                    </p:animEffect>
                                  </p:childTnLst>
                                </p:cTn>
                              </p:par>
                            </p:childTnLst>
                          </p:cTn>
                        </p:par>
                        <p:par>
                          <p:cTn id="184" fill="hold">
                            <p:stCondLst>
                              <p:cond delay="36000"/>
                            </p:stCondLst>
                            <p:childTnLst>
                              <p:par>
                                <p:cTn id="185" presetID="22" presetClass="exit" presetSubtype="8" fill="hold" nodeType="afterEffect">
                                  <p:stCondLst>
                                    <p:cond delay="0"/>
                                  </p:stCondLst>
                                  <p:childTnLst>
                                    <p:animEffect transition="out" filter="wipe(left)">
                                      <p:cBhvr>
                                        <p:cTn id="186" dur="500"/>
                                        <p:tgtEl>
                                          <p:spTgt spid="80915"/>
                                        </p:tgtEl>
                                      </p:cBhvr>
                                    </p:animEffect>
                                    <p:set>
                                      <p:cBhvr>
                                        <p:cTn id="187" dur="1" fill="hold">
                                          <p:stCondLst>
                                            <p:cond delay="499"/>
                                          </p:stCondLst>
                                        </p:cTn>
                                        <p:tgtEl>
                                          <p:spTgt spid="80915"/>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80912"/>
                                        </p:tgtEl>
                                      </p:cBhvr>
                                    </p:animEffect>
                                    <p:set>
                                      <p:cBhvr>
                                        <p:cTn id="190" dur="1" fill="hold">
                                          <p:stCondLst>
                                            <p:cond delay="499"/>
                                          </p:stCondLst>
                                        </p:cTn>
                                        <p:tgtEl>
                                          <p:spTgt spid="8091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63"/>
                                        </p:tgtEl>
                                      </p:cBhvr>
                                    </p:animEffect>
                                    <p:set>
                                      <p:cBhvr>
                                        <p:cTn id="193" dur="1" fill="hold">
                                          <p:stCondLst>
                                            <p:cond delay="499"/>
                                          </p:stCondLst>
                                        </p:cTn>
                                        <p:tgtEl>
                                          <p:spTgt spid="63"/>
                                        </p:tgtEl>
                                        <p:attrNameLst>
                                          <p:attrName>style.visibility</p:attrName>
                                        </p:attrNameLst>
                                      </p:cBhvr>
                                      <p:to>
                                        <p:strVal val="hidden"/>
                                      </p:to>
                                    </p:set>
                                  </p:childTnLst>
                                </p:cTn>
                              </p:par>
                              <p:par>
                                <p:cTn id="194" presetID="22" presetClass="exit" presetSubtype="2" fill="hold" grpId="3" nodeType="withEffect">
                                  <p:stCondLst>
                                    <p:cond delay="0"/>
                                  </p:stCondLst>
                                  <p:childTnLst>
                                    <p:animEffect transition="out" filter="wipe(right)">
                                      <p:cBhvr>
                                        <p:cTn id="195" dur="500"/>
                                        <p:tgtEl>
                                          <p:spTgt spid="65"/>
                                        </p:tgtEl>
                                      </p:cBhvr>
                                    </p:animEffect>
                                    <p:set>
                                      <p:cBhvr>
                                        <p:cTn id="196" dur="1" fill="hold">
                                          <p:stCondLst>
                                            <p:cond delay="499"/>
                                          </p:stCondLst>
                                        </p:cTn>
                                        <p:tgtEl>
                                          <p:spTgt spid="65"/>
                                        </p:tgtEl>
                                        <p:attrNameLst>
                                          <p:attrName>style.visibility</p:attrName>
                                        </p:attrNameLst>
                                      </p:cBhvr>
                                      <p:to>
                                        <p:strVal val="hidden"/>
                                      </p:to>
                                    </p:set>
                                  </p:childTnLst>
                                </p:cTn>
                              </p:par>
                            </p:childTnLst>
                          </p:cTn>
                        </p:par>
                        <p:par>
                          <p:cTn id="197" fill="hold">
                            <p:stCondLst>
                              <p:cond delay="36500"/>
                            </p:stCondLst>
                            <p:childTnLst>
                              <p:par>
                                <p:cTn id="198" presetID="10" presetClass="entr" presetSubtype="0" fill="hold" nodeType="afterEffect">
                                  <p:stCondLst>
                                    <p:cond delay="0"/>
                                  </p:stCondLst>
                                  <p:childTnLst>
                                    <p:set>
                                      <p:cBhvr>
                                        <p:cTn id="199" dur="1" fill="hold">
                                          <p:stCondLst>
                                            <p:cond delay="0"/>
                                          </p:stCondLst>
                                        </p:cTn>
                                        <p:tgtEl>
                                          <p:spTgt spid="80913"/>
                                        </p:tgtEl>
                                        <p:attrNameLst>
                                          <p:attrName>style.visibility</p:attrName>
                                        </p:attrNameLst>
                                      </p:cBhvr>
                                      <p:to>
                                        <p:strVal val="visible"/>
                                      </p:to>
                                    </p:set>
                                    <p:animEffect transition="in" filter="fade">
                                      <p:cBhvr>
                                        <p:cTn id="200" dur="500"/>
                                        <p:tgtEl>
                                          <p:spTgt spid="80913"/>
                                        </p:tgtEl>
                                      </p:cBhvr>
                                    </p:animEffect>
                                  </p:childTnLst>
                                </p:cTn>
                              </p:par>
                              <p:par>
                                <p:cTn id="201" presetID="10" presetClass="entr" presetSubtype="0" fill="hold" nodeType="with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fade">
                                      <p:cBhvr>
                                        <p:cTn id="203" dur="500"/>
                                        <p:tgtEl>
                                          <p:spTgt spid="60"/>
                                        </p:tgtEl>
                                      </p:cBhvr>
                                    </p:animEffect>
                                  </p:childTnLst>
                                </p:cTn>
                              </p:par>
                              <p:par>
                                <p:cTn id="204" presetID="22" presetClass="entr" presetSubtype="8" fill="hold" grpId="4" nodeType="withEffect">
                                  <p:stCondLst>
                                    <p:cond delay="0"/>
                                  </p:stCondLst>
                                  <p:childTnLst>
                                    <p:set>
                                      <p:cBhvr>
                                        <p:cTn id="205" dur="1" fill="hold">
                                          <p:stCondLst>
                                            <p:cond delay="0"/>
                                          </p:stCondLst>
                                        </p:cTn>
                                        <p:tgtEl>
                                          <p:spTgt spid="64"/>
                                        </p:tgtEl>
                                        <p:attrNameLst>
                                          <p:attrName>style.visibility</p:attrName>
                                        </p:attrNameLst>
                                      </p:cBhvr>
                                      <p:to>
                                        <p:strVal val="visible"/>
                                      </p:to>
                                    </p:set>
                                    <p:animEffect transition="in" filter="wipe(left)">
                                      <p:cBhvr>
                                        <p:cTn id="206" dur="5000"/>
                                        <p:tgtEl>
                                          <p:spTgt spid="64"/>
                                        </p:tgtEl>
                                      </p:cBhvr>
                                    </p:animEffect>
                                  </p:childTnLst>
                                </p:cTn>
                              </p:par>
                            </p:childTnLst>
                          </p:cTn>
                        </p:par>
                        <p:par>
                          <p:cTn id="207" fill="hold">
                            <p:stCondLst>
                              <p:cond delay="41500"/>
                            </p:stCondLst>
                            <p:childTnLst>
                              <p:par>
                                <p:cTn id="208" presetID="10" presetClass="exit" presetSubtype="0" fill="hold" nodeType="afterEffect">
                                  <p:stCondLst>
                                    <p:cond delay="0"/>
                                  </p:stCondLst>
                                  <p:childTnLst>
                                    <p:animEffect transition="out" filter="fade">
                                      <p:cBhvr>
                                        <p:cTn id="209" dur="500"/>
                                        <p:tgtEl>
                                          <p:spTgt spid="80913"/>
                                        </p:tgtEl>
                                      </p:cBhvr>
                                    </p:animEffect>
                                    <p:set>
                                      <p:cBhvr>
                                        <p:cTn id="210" dur="1" fill="hold">
                                          <p:stCondLst>
                                            <p:cond delay="499"/>
                                          </p:stCondLst>
                                        </p:cTn>
                                        <p:tgtEl>
                                          <p:spTgt spid="80913"/>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500"/>
                                        <p:tgtEl>
                                          <p:spTgt spid="60"/>
                                        </p:tgtEl>
                                      </p:cBhvr>
                                    </p:animEffect>
                                    <p:set>
                                      <p:cBhvr>
                                        <p:cTn id="213" dur="1" fill="hold">
                                          <p:stCondLst>
                                            <p:cond delay="499"/>
                                          </p:stCondLst>
                                        </p:cTn>
                                        <p:tgtEl>
                                          <p:spTgt spid="60"/>
                                        </p:tgtEl>
                                        <p:attrNameLst>
                                          <p:attrName>style.visibility</p:attrName>
                                        </p:attrNameLst>
                                      </p:cBhvr>
                                      <p:to>
                                        <p:strVal val="hidden"/>
                                      </p:to>
                                    </p:set>
                                  </p:childTnLst>
                                </p:cTn>
                              </p:par>
                              <p:par>
                                <p:cTn id="214" presetID="22" presetClass="exit" presetSubtype="2" fill="hold" grpId="5" nodeType="withEffect">
                                  <p:stCondLst>
                                    <p:cond delay="0"/>
                                  </p:stCondLst>
                                  <p:childTnLst>
                                    <p:animEffect transition="out" filter="wipe(right)">
                                      <p:cBhvr>
                                        <p:cTn id="215" dur="500"/>
                                        <p:tgtEl>
                                          <p:spTgt spid="64"/>
                                        </p:tgtEl>
                                      </p:cBhvr>
                                    </p:animEffect>
                                    <p:set>
                                      <p:cBhvr>
                                        <p:cTn id="216" dur="1" fill="hold">
                                          <p:stCondLst>
                                            <p:cond delay="499"/>
                                          </p:stCondLst>
                                        </p:cTn>
                                        <p:tgtEl>
                                          <p:spTgt spid="64"/>
                                        </p:tgtEl>
                                        <p:attrNameLst>
                                          <p:attrName>style.visibility</p:attrName>
                                        </p:attrNameLst>
                                      </p:cBhvr>
                                      <p:to>
                                        <p:strVal val="hidden"/>
                                      </p:to>
                                    </p:set>
                                  </p:childTnLst>
                                </p:cTn>
                              </p:par>
                            </p:childTnLst>
                          </p:cTn>
                        </p:par>
                        <p:par>
                          <p:cTn id="217" fill="hold">
                            <p:stCondLst>
                              <p:cond delay="42000"/>
                            </p:stCondLst>
                            <p:childTnLst>
                              <p:par>
                                <p:cTn id="218" presetID="22" presetClass="entr" presetSubtype="2" fill="hold" nodeType="afterEffect">
                                  <p:stCondLst>
                                    <p:cond delay="0"/>
                                  </p:stCondLst>
                                  <p:childTnLst>
                                    <p:set>
                                      <p:cBhvr>
                                        <p:cTn id="219" dur="1" fill="hold">
                                          <p:stCondLst>
                                            <p:cond delay="0"/>
                                          </p:stCondLst>
                                        </p:cTn>
                                        <p:tgtEl>
                                          <p:spTgt spid="80915"/>
                                        </p:tgtEl>
                                        <p:attrNameLst>
                                          <p:attrName>style.visibility</p:attrName>
                                        </p:attrNameLst>
                                      </p:cBhvr>
                                      <p:to>
                                        <p:strVal val="visible"/>
                                      </p:to>
                                    </p:set>
                                    <p:animEffect transition="in" filter="wipe(right)">
                                      <p:cBhvr>
                                        <p:cTn id="220" dur="500"/>
                                        <p:tgtEl>
                                          <p:spTgt spid="80915"/>
                                        </p:tgtEl>
                                      </p:cBhvr>
                                    </p:animEffect>
                                  </p:childTnLst>
                                </p:cTn>
                              </p:par>
                              <p:par>
                                <p:cTn id="221" presetID="10" presetClass="entr" presetSubtype="0" fill="hold" nodeType="withEffect">
                                  <p:stCondLst>
                                    <p:cond delay="0"/>
                                  </p:stCondLst>
                                  <p:childTnLst>
                                    <p:set>
                                      <p:cBhvr>
                                        <p:cTn id="222" dur="1" fill="hold">
                                          <p:stCondLst>
                                            <p:cond delay="0"/>
                                          </p:stCondLst>
                                        </p:cTn>
                                        <p:tgtEl>
                                          <p:spTgt spid="80912"/>
                                        </p:tgtEl>
                                        <p:attrNameLst>
                                          <p:attrName>style.visibility</p:attrName>
                                        </p:attrNameLst>
                                      </p:cBhvr>
                                      <p:to>
                                        <p:strVal val="visible"/>
                                      </p:to>
                                    </p:set>
                                    <p:animEffect transition="in" filter="fade">
                                      <p:cBhvr>
                                        <p:cTn id="223" dur="500"/>
                                        <p:tgtEl>
                                          <p:spTgt spid="80912"/>
                                        </p:tgtEl>
                                      </p:cBhvr>
                                    </p:animEffect>
                                  </p:childTnLst>
                                </p:cTn>
                              </p:par>
                              <p:par>
                                <p:cTn id="224" presetID="10" presetClass="entr" presetSubtype="0" fill="hold" nodeType="withEffect">
                                  <p:stCondLst>
                                    <p:cond delay="0"/>
                                  </p:stCondLst>
                                  <p:childTnLst>
                                    <p:set>
                                      <p:cBhvr>
                                        <p:cTn id="225" dur="1" fill="hold">
                                          <p:stCondLst>
                                            <p:cond delay="0"/>
                                          </p:stCondLst>
                                        </p:cTn>
                                        <p:tgtEl>
                                          <p:spTgt spid="63"/>
                                        </p:tgtEl>
                                        <p:attrNameLst>
                                          <p:attrName>style.visibility</p:attrName>
                                        </p:attrNameLst>
                                      </p:cBhvr>
                                      <p:to>
                                        <p:strVal val="visible"/>
                                      </p:to>
                                    </p:set>
                                    <p:animEffect transition="in" filter="fade">
                                      <p:cBhvr>
                                        <p:cTn id="226" dur="500"/>
                                        <p:tgtEl>
                                          <p:spTgt spid="63"/>
                                        </p:tgtEl>
                                      </p:cBhvr>
                                    </p:animEffect>
                                  </p:childTnLst>
                                </p:cTn>
                              </p:par>
                              <p:par>
                                <p:cTn id="227" presetID="22" presetClass="entr" presetSubtype="8" fill="hold" grpId="4" nodeType="withEffect">
                                  <p:stCondLst>
                                    <p:cond delay="0"/>
                                  </p:stCondLst>
                                  <p:childTnLst>
                                    <p:set>
                                      <p:cBhvr>
                                        <p:cTn id="228" dur="1" fill="hold">
                                          <p:stCondLst>
                                            <p:cond delay="0"/>
                                          </p:stCondLst>
                                        </p:cTn>
                                        <p:tgtEl>
                                          <p:spTgt spid="65"/>
                                        </p:tgtEl>
                                        <p:attrNameLst>
                                          <p:attrName>style.visibility</p:attrName>
                                        </p:attrNameLst>
                                      </p:cBhvr>
                                      <p:to>
                                        <p:strVal val="visible"/>
                                      </p:to>
                                    </p:set>
                                    <p:animEffect transition="in" filter="wipe(left)">
                                      <p:cBhvr>
                                        <p:cTn id="229" dur="5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8" grpId="0"/>
      <p:bldP spid="357401" grpId="0"/>
      <p:bldP spid="357404" grpId="0"/>
      <p:bldP spid="357405" grpId="0"/>
      <p:bldP spid="357409" grpId="0"/>
      <p:bldP spid="357411" grpId="0"/>
      <p:bldP spid="357428" grpId="0"/>
      <p:bldP spid="64" grpId="0" animBg="1"/>
      <p:bldP spid="64" grpId="1" animBg="1"/>
      <p:bldP spid="64" grpId="2" animBg="1"/>
      <p:bldP spid="64" grpId="3" animBg="1"/>
      <p:bldP spid="64" grpId="4" animBg="1"/>
      <p:bldP spid="64" grpId="5" animBg="1"/>
      <p:bldP spid="65" grpId="0" animBg="1"/>
      <p:bldP spid="65" grpId="1" animBg="1"/>
      <p:bldP spid="65" grpId="2" animBg="1"/>
      <p:bldP spid="65" grpId="3" animBg="1"/>
      <p:bldP spid="65" grpId="4"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71414"/>
            <a:ext cx="18478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lang="en-US" sz="2400" b="1" dirty="0" smtClean="0">
                <a:solidFill>
                  <a:srgbClr val="FFFFCC"/>
                </a:solidFill>
                <a:latin typeface="Times New Roman" pitchFamily="18" charset="0"/>
                <a:ea typeface="Calibri" pitchFamily="34" charset="0"/>
                <a:cs typeface="Times New Roman" pitchFamily="18" charset="0"/>
              </a:rPr>
              <a:t>5.  Results</a:t>
            </a:r>
            <a:endParaRPr lang="en-US" sz="2400" dirty="0" smtClean="0">
              <a:solidFill>
                <a:srgbClr val="FFFFCC"/>
              </a:solidFill>
              <a:latin typeface="Times New Roman" pitchFamily="18" charset="0"/>
              <a:cs typeface="Times New Roman" pitchFamily="18" charset="0"/>
            </a:endParaRPr>
          </a:p>
        </p:txBody>
      </p:sp>
      <p:sp>
        <p:nvSpPr>
          <p:cNvPr id="4" name="3 Rectángulo"/>
          <p:cNvSpPr/>
          <p:nvPr/>
        </p:nvSpPr>
        <p:spPr>
          <a:xfrm>
            <a:off x="0" y="928056"/>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We trained 10 ANNs corresponding to 10 different values of the noise to signal ratio (N/S): 1%, 2%, … and 10%.</a:t>
            </a:r>
            <a:endParaRPr lang="en-US" dirty="0"/>
          </a:p>
        </p:txBody>
      </p:sp>
      <p:sp>
        <p:nvSpPr>
          <p:cNvPr id="8" name="7 Marcador de número de diapositiva"/>
          <p:cNvSpPr>
            <a:spLocks noGrp="1"/>
          </p:cNvSpPr>
          <p:nvPr>
            <p:ph type="sldNum" sz="quarter" idx="12"/>
          </p:nvPr>
        </p:nvSpPr>
        <p:spPr>
          <a:xfrm>
            <a:off x="6553200" y="6433907"/>
            <a:ext cx="2133600" cy="476250"/>
          </a:xfrm>
        </p:spPr>
        <p:txBody>
          <a:bodyPr/>
          <a:lstStyle/>
          <a:p>
            <a:fld id="{67A56C92-EF0B-4F99-9DF2-D11E61E38F24}" type="slidenum">
              <a:rPr lang="es-ES" smtClean="0">
                <a:solidFill>
                  <a:srgbClr val="00CC00"/>
                </a:solidFill>
              </a:rPr>
              <a:pPr/>
              <a:t>18</a:t>
            </a:fld>
            <a:endParaRPr lang="es-ES" dirty="0">
              <a:solidFill>
                <a:srgbClr val="00CC00"/>
              </a:solidFill>
            </a:endParaRPr>
          </a:p>
        </p:txBody>
      </p:sp>
      <p:pic>
        <p:nvPicPr>
          <p:cNvPr id="10" name="2 Imagen" descr="fig_1c.bmp"/>
          <p:cNvPicPr preferRelativeResize="0">
            <a:picLocks noChangeAspect="1"/>
          </p:cNvPicPr>
          <p:nvPr/>
        </p:nvPicPr>
        <p:blipFill>
          <a:blip r:embed="rId2" cstate="print"/>
          <a:stretch>
            <a:fillRect/>
          </a:stretch>
        </p:blipFill>
        <p:spPr>
          <a:xfrm>
            <a:off x="4200576" y="2357430"/>
            <a:ext cx="4443390" cy="3214710"/>
          </a:xfrm>
          <a:prstGeom prst="rect">
            <a:avLst/>
          </a:prstGeom>
        </p:spPr>
      </p:pic>
      <p:sp>
        <p:nvSpPr>
          <p:cNvPr id="11" name="10 Rectángulo"/>
          <p:cNvSpPr/>
          <p:nvPr/>
        </p:nvSpPr>
        <p:spPr>
          <a:xfrm>
            <a:off x="107504" y="3629327"/>
            <a:ext cx="3302438" cy="461665"/>
          </a:xfrm>
          <a:prstGeom prst="rect">
            <a:avLst/>
          </a:prstGeom>
          <a:solidFill>
            <a:srgbClr val="125A23"/>
          </a:solidFill>
        </p:spPr>
        <p:txBody>
          <a:bodyPr wrap="square">
            <a:spAutoFit/>
          </a:bodyPr>
          <a:lstStyle/>
          <a:p>
            <a:pPr algn="ctr"/>
            <a:r>
              <a:rPr lang="en-US" sz="2400" dirty="0" smtClean="0">
                <a:solidFill>
                  <a:srgbClr val="FFFFCC"/>
                </a:solidFill>
                <a:latin typeface="Times New Roman" pitchFamily="18" charset="0"/>
                <a:ea typeface="Calibri" pitchFamily="34" charset="0"/>
                <a:cs typeface="Times New Roman" pitchFamily="18" charset="0"/>
              </a:rPr>
              <a:t>BP = 0.25, 0.275, …, 0.5</a:t>
            </a:r>
            <a:endParaRPr lang="en-US" dirty="0"/>
          </a:p>
        </p:txBody>
      </p:sp>
      <p:sp>
        <p:nvSpPr>
          <p:cNvPr id="12" name="11 Rectángulo"/>
          <p:cNvSpPr/>
          <p:nvPr/>
        </p:nvSpPr>
        <p:spPr>
          <a:xfrm>
            <a:off x="-32" y="5896293"/>
            <a:ext cx="4071966" cy="461665"/>
          </a:xfrm>
          <a:prstGeom prst="rect">
            <a:avLst/>
          </a:prstGeom>
          <a:solidFill>
            <a:srgbClr val="125A23"/>
          </a:solidFill>
        </p:spPr>
        <p:txBody>
          <a:bodyPr wrap="square">
            <a:spAutoFit/>
          </a:bodyPr>
          <a:lstStyle/>
          <a:p>
            <a:r>
              <a:rPr lang="en-US" sz="2400" dirty="0" err="1" smtClean="0">
                <a:solidFill>
                  <a:srgbClr val="FFFFCC"/>
                </a:solidFill>
                <a:latin typeface="Times New Roman" pitchFamily="18" charset="0"/>
                <a:ea typeface="Calibri" pitchFamily="34" charset="0"/>
                <a:cs typeface="Times New Roman" pitchFamily="18" charset="0"/>
              </a:rPr>
              <a:t>E</a:t>
            </a:r>
            <a:r>
              <a:rPr lang="en-US" sz="2400" baseline="30000" dirty="0" err="1" smtClean="0">
                <a:solidFill>
                  <a:srgbClr val="FFFFCC"/>
                </a:solidFill>
                <a:latin typeface="Times New Roman" pitchFamily="18" charset="0"/>
                <a:ea typeface="Calibri" pitchFamily="34" charset="0"/>
                <a:cs typeface="Times New Roman" pitchFamily="18" charset="0"/>
              </a:rPr>
              <a:t>Tot</a:t>
            </a:r>
            <a:r>
              <a:rPr lang="en-US" sz="2400" dirty="0" smtClean="0">
                <a:solidFill>
                  <a:srgbClr val="FFFFCC"/>
                </a:solidFill>
                <a:latin typeface="Times New Roman" pitchFamily="18" charset="0"/>
                <a:ea typeface="Calibri" pitchFamily="34" charset="0"/>
                <a:cs typeface="Times New Roman" pitchFamily="18" charset="0"/>
              </a:rPr>
              <a:t>(40),  </a:t>
            </a:r>
            <a:r>
              <a:rPr lang="en-US" sz="2400" dirty="0" err="1" smtClean="0">
                <a:solidFill>
                  <a:srgbClr val="FFFFCC"/>
                </a:solidFill>
                <a:latin typeface="Times New Roman" pitchFamily="18" charset="0"/>
                <a:ea typeface="Calibri" pitchFamily="34" charset="0"/>
                <a:cs typeface="Times New Roman" pitchFamily="18" charset="0"/>
              </a:rPr>
              <a:t>E</a:t>
            </a:r>
            <a:r>
              <a:rPr lang="en-US" sz="2400" baseline="30000" dirty="0" err="1" smtClean="0">
                <a:solidFill>
                  <a:srgbClr val="FFFFCC"/>
                </a:solidFill>
                <a:latin typeface="Times New Roman" pitchFamily="18" charset="0"/>
                <a:ea typeface="Calibri" pitchFamily="34" charset="0"/>
                <a:cs typeface="Times New Roman" pitchFamily="18" charset="0"/>
              </a:rPr>
              <a:t>Tot</a:t>
            </a:r>
            <a:r>
              <a:rPr lang="en-US" sz="2400" dirty="0" smtClean="0">
                <a:solidFill>
                  <a:srgbClr val="FFFFCC"/>
                </a:solidFill>
                <a:latin typeface="Times New Roman" pitchFamily="18" charset="0"/>
                <a:ea typeface="Calibri" pitchFamily="34" charset="0"/>
                <a:cs typeface="Times New Roman" pitchFamily="18" charset="0"/>
              </a:rPr>
              <a:t>(41),  …,  </a:t>
            </a:r>
            <a:r>
              <a:rPr lang="en-US" sz="2400" dirty="0" err="1" smtClean="0">
                <a:solidFill>
                  <a:srgbClr val="FFFFCC"/>
                </a:solidFill>
                <a:latin typeface="Times New Roman" pitchFamily="18" charset="0"/>
                <a:ea typeface="Calibri" pitchFamily="34" charset="0"/>
                <a:cs typeface="Times New Roman" pitchFamily="18" charset="0"/>
              </a:rPr>
              <a:t>E</a:t>
            </a:r>
            <a:r>
              <a:rPr lang="en-US" sz="2400" baseline="30000" dirty="0" err="1" smtClean="0">
                <a:solidFill>
                  <a:srgbClr val="FFFFCC"/>
                </a:solidFill>
                <a:latin typeface="Times New Roman" pitchFamily="18" charset="0"/>
                <a:ea typeface="Calibri" pitchFamily="34" charset="0"/>
                <a:cs typeface="Times New Roman" pitchFamily="18" charset="0"/>
              </a:rPr>
              <a:t>Tot</a:t>
            </a:r>
            <a:r>
              <a:rPr lang="en-US" sz="2400" dirty="0" smtClean="0">
                <a:solidFill>
                  <a:srgbClr val="FFFFCC"/>
                </a:solidFill>
                <a:latin typeface="Times New Roman" pitchFamily="18" charset="0"/>
                <a:ea typeface="Calibri" pitchFamily="34" charset="0"/>
                <a:cs typeface="Times New Roman" pitchFamily="18" charset="0"/>
              </a:rPr>
              <a:t>(80) </a:t>
            </a:r>
            <a:endParaRPr lang="en-US" dirty="0"/>
          </a:p>
        </p:txBody>
      </p:sp>
      <p:sp>
        <p:nvSpPr>
          <p:cNvPr id="13" name="12 Abrir llave"/>
          <p:cNvSpPr/>
          <p:nvPr/>
        </p:nvSpPr>
        <p:spPr bwMode="auto">
          <a:xfrm>
            <a:off x="3357553" y="3401876"/>
            <a:ext cx="500066" cy="914400"/>
          </a:xfrm>
          <a:prstGeom prst="leftBrac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cxnSp>
        <p:nvCxnSpPr>
          <p:cNvPr id="15" name="14 Conector recto"/>
          <p:cNvCxnSpPr/>
          <p:nvPr/>
        </p:nvCxnSpPr>
        <p:spPr bwMode="auto">
          <a:xfrm rot="10800000">
            <a:off x="3905245" y="3429000"/>
            <a:ext cx="714380" cy="1588"/>
          </a:xfrm>
          <a:prstGeom prst="line">
            <a:avLst/>
          </a:prstGeom>
          <a:solidFill>
            <a:schemeClr val="accent1"/>
          </a:solidFill>
          <a:ln w="22225" cap="flat" cmpd="sng" algn="ctr">
            <a:solidFill>
              <a:srgbClr val="66FF66"/>
            </a:solidFill>
            <a:prstDash val="sysDash"/>
            <a:round/>
            <a:headEnd type="none" w="med" len="med"/>
            <a:tailEnd type="none" w="med" len="med"/>
          </a:ln>
          <a:effectLst/>
        </p:spPr>
      </p:cxnSp>
      <p:cxnSp>
        <p:nvCxnSpPr>
          <p:cNvPr id="24" name="23 Conector recto"/>
          <p:cNvCxnSpPr/>
          <p:nvPr/>
        </p:nvCxnSpPr>
        <p:spPr bwMode="auto">
          <a:xfrm rot="10800000">
            <a:off x="3905245" y="4318005"/>
            <a:ext cx="714380" cy="1588"/>
          </a:xfrm>
          <a:prstGeom prst="line">
            <a:avLst/>
          </a:prstGeom>
          <a:solidFill>
            <a:schemeClr val="accent1"/>
          </a:solidFill>
          <a:ln w="22225" cap="flat" cmpd="sng" algn="ctr">
            <a:solidFill>
              <a:srgbClr val="66FF66"/>
            </a:solidFill>
            <a:prstDash val="sysDash"/>
            <a:round/>
            <a:headEnd type="none" w="med" len="med"/>
            <a:tailEnd type="none" w="med" len="med"/>
          </a:ln>
          <a:effectLst/>
        </p:spPr>
      </p:cxnSp>
      <p:sp>
        <p:nvSpPr>
          <p:cNvPr id="25" name="24 Abrir llave"/>
          <p:cNvSpPr/>
          <p:nvPr/>
        </p:nvSpPr>
        <p:spPr bwMode="auto">
          <a:xfrm rot="5400000">
            <a:off x="6965175" y="4131476"/>
            <a:ext cx="354807" cy="1678790"/>
          </a:xfrm>
          <a:prstGeom prst="leftBrace">
            <a:avLst>
              <a:gd name="adj1" fmla="val 8333"/>
              <a:gd name="adj2" fmla="val 50000"/>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cxnSp>
        <p:nvCxnSpPr>
          <p:cNvPr id="27" name="26 Conector curvado"/>
          <p:cNvCxnSpPr>
            <a:endCxn id="12" idx="3"/>
          </p:cNvCxnSpPr>
          <p:nvPr/>
        </p:nvCxnSpPr>
        <p:spPr bwMode="auto">
          <a:xfrm rot="10800000" flipV="1">
            <a:off x="4071934" y="4786322"/>
            <a:ext cx="3000396" cy="1340804"/>
          </a:xfrm>
          <a:prstGeom prst="curvedConnector3">
            <a:avLst>
              <a:gd name="adj1" fmla="val 50000"/>
            </a:avLst>
          </a:prstGeom>
          <a:solidFill>
            <a:schemeClr val="accent1"/>
          </a:solidFill>
          <a:ln w="31750" cap="flat" cmpd="sng" algn="ctr">
            <a:solidFill>
              <a:srgbClr val="66FF66"/>
            </a:solidFill>
            <a:prstDash val="solid"/>
            <a:round/>
            <a:headEnd type="none" w="med" len="med"/>
            <a:tailEnd type="arrow"/>
          </a:ln>
          <a:effectLst/>
        </p:spPr>
      </p:cxnSp>
      <p:pic>
        <p:nvPicPr>
          <p:cNvPr id="29" name="Picture 3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6096" y="1981196"/>
            <a:ext cx="5112381" cy="345715"/>
          </a:xfrm>
          <a:prstGeom prst="rect">
            <a:avLst/>
          </a:prstGeom>
          <a:noFill/>
        </p:spPr>
      </p:pic>
      <p:sp>
        <p:nvSpPr>
          <p:cNvPr id="30" name="29 Abrir llave"/>
          <p:cNvSpPr>
            <a:spLocks/>
          </p:cNvSpPr>
          <p:nvPr/>
        </p:nvSpPr>
        <p:spPr bwMode="auto">
          <a:xfrm rot="10800000">
            <a:off x="6162685" y="3329443"/>
            <a:ext cx="209551" cy="294198"/>
          </a:xfrm>
          <a:prstGeom prst="leftBrac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cxnSp>
        <p:nvCxnSpPr>
          <p:cNvPr id="40" name="39 Conector recto"/>
          <p:cNvCxnSpPr/>
          <p:nvPr/>
        </p:nvCxnSpPr>
        <p:spPr bwMode="auto">
          <a:xfrm rot="10800000">
            <a:off x="5786448" y="3328370"/>
            <a:ext cx="357188" cy="1"/>
          </a:xfrm>
          <a:prstGeom prst="line">
            <a:avLst/>
          </a:prstGeom>
          <a:solidFill>
            <a:schemeClr val="accent1"/>
          </a:solidFill>
          <a:ln w="22225" cap="flat" cmpd="sng" algn="ctr">
            <a:solidFill>
              <a:srgbClr val="66FF66"/>
            </a:solidFill>
            <a:prstDash val="sysDash"/>
            <a:round/>
            <a:headEnd type="none" w="med" len="med"/>
            <a:tailEnd type="none" w="med" len="med"/>
          </a:ln>
          <a:effectLst/>
        </p:spPr>
      </p:cxnSp>
      <p:cxnSp>
        <p:nvCxnSpPr>
          <p:cNvPr id="43" name="42 Conector recto"/>
          <p:cNvCxnSpPr/>
          <p:nvPr/>
        </p:nvCxnSpPr>
        <p:spPr bwMode="auto">
          <a:xfrm rot="10800000">
            <a:off x="5786446" y="3618884"/>
            <a:ext cx="357188" cy="1"/>
          </a:xfrm>
          <a:prstGeom prst="line">
            <a:avLst/>
          </a:prstGeom>
          <a:solidFill>
            <a:schemeClr val="accent1"/>
          </a:solidFill>
          <a:ln w="22225" cap="flat" cmpd="sng" algn="ctr">
            <a:solidFill>
              <a:srgbClr val="66FF66"/>
            </a:solidFill>
            <a:prstDash val="sysDash"/>
            <a:round/>
            <a:headEnd type="none" w="med" len="med"/>
            <a:tailEnd type="none" w="med" len="med"/>
          </a:ln>
          <a:effectLst/>
        </p:spPr>
      </p:cxnSp>
      <p:cxnSp>
        <p:nvCxnSpPr>
          <p:cNvPr id="45" name="44 Conector curvado"/>
          <p:cNvCxnSpPr/>
          <p:nvPr/>
        </p:nvCxnSpPr>
        <p:spPr bwMode="auto">
          <a:xfrm rot="10800000">
            <a:off x="428596" y="2356816"/>
            <a:ext cx="5000660" cy="383694"/>
          </a:xfrm>
          <a:prstGeom prst="curvedConnector3">
            <a:avLst>
              <a:gd name="adj1" fmla="val 100087"/>
            </a:avLst>
          </a:prstGeom>
          <a:solidFill>
            <a:schemeClr val="accent1"/>
          </a:solidFill>
          <a:ln w="31750" cap="flat" cmpd="sng" algn="ctr">
            <a:solidFill>
              <a:srgbClr val="66FF66"/>
            </a:solidFill>
            <a:prstDash val="solid"/>
            <a:round/>
            <a:headEnd type="none" w="med" len="med"/>
            <a:tailEnd type="none"/>
          </a:ln>
          <a:effectLst/>
        </p:spPr>
      </p:cxnSp>
      <p:cxnSp>
        <p:nvCxnSpPr>
          <p:cNvPr id="61" name="60 Conector curvado"/>
          <p:cNvCxnSpPr/>
          <p:nvPr/>
        </p:nvCxnSpPr>
        <p:spPr bwMode="auto">
          <a:xfrm rot="10800000">
            <a:off x="5416004" y="2745688"/>
            <a:ext cx="1071570" cy="714380"/>
          </a:xfrm>
          <a:prstGeom prst="curvedConnector3">
            <a:avLst>
              <a:gd name="adj1" fmla="val -51410"/>
            </a:avLst>
          </a:prstGeom>
          <a:solidFill>
            <a:schemeClr val="accent1"/>
          </a:solidFill>
          <a:ln w="31750" cap="flat" cmpd="sng" algn="ctr">
            <a:solidFill>
              <a:srgbClr val="66FF66"/>
            </a:solidFill>
            <a:prstDash val="solid"/>
            <a:round/>
            <a:headEnd type="stealth" w="lg" len="lg"/>
            <a:tailEnd type="none" w="lg" len="lg"/>
          </a:ln>
          <a:effectLst/>
        </p:spPr>
      </p:cxnSp>
      <p:sp>
        <p:nvSpPr>
          <p:cNvPr id="82" name="81 CuadroTexto"/>
          <p:cNvSpPr txBox="1"/>
          <p:nvPr/>
        </p:nvSpPr>
        <p:spPr>
          <a:xfrm>
            <a:off x="5955826" y="1825068"/>
            <a:ext cx="3071834" cy="461665"/>
          </a:xfrm>
          <a:prstGeom prst="rect">
            <a:avLst/>
          </a:prstGeom>
          <a:solidFill>
            <a:srgbClr val="125A23"/>
          </a:solidFill>
        </p:spPr>
        <p:txBody>
          <a:bodyPr wrap="square" rtlCol="0">
            <a:spAutoFit/>
          </a:bodyPr>
          <a:lstStyle/>
          <a:p>
            <a:r>
              <a:rPr lang="en-US" sz="2400" b="1" dirty="0" smtClean="0">
                <a:solidFill>
                  <a:srgbClr val="FFFFCC"/>
                </a:solidFill>
                <a:latin typeface="Times New Roman" pitchFamily="18" charset="0"/>
                <a:cs typeface="Times New Roman" pitchFamily="18" charset="0"/>
              </a:rPr>
              <a:t>e = 0.01, 0.02, …., 0.1</a:t>
            </a:r>
            <a:endParaRPr lang="en-US" sz="2400" b="1" dirty="0">
              <a:solidFill>
                <a:srgbClr val="FFFFCC"/>
              </a:solidFill>
              <a:latin typeface="Times New Roman" pitchFamily="18" charset="0"/>
              <a:cs typeface="Times New Roman" pitchFamily="18" charset="0"/>
            </a:endParaRPr>
          </a:p>
        </p:txBody>
      </p:sp>
      <p:cxnSp>
        <p:nvCxnSpPr>
          <p:cNvPr id="86" name="85 Conector recto"/>
          <p:cNvCxnSpPr/>
          <p:nvPr/>
        </p:nvCxnSpPr>
        <p:spPr bwMode="auto">
          <a:xfrm>
            <a:off x="1397046" y="1740378"/>
            <a:ext cx="3571900"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89" name="88 Conector recto de flecha"/>
          <p:cNvCxnSpPr/>
          <p:nvPr/>
        </p:nvCxnSpPr>
        <p:spPr bwMode="auto">
          <a:xfrm>
            <a:off x="4929190" y="1740378"/>
            <a:ext cx="1000132" cy="342027"/>
          </a:xfrm>
          <a:prstGeom prst="straightConnector1">
            <a:avLst/>
          </a:prstGeom>
          <a:solidFill>
            <a:schemeClr val="accent1"/>
          </a:solidFill>
          <a:ln w="31750" cap="flat" cmpd="sng" algn="ctr">
            <a:solidFill>
              <a:srgbClr val="66FF66"/>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left)">
                                      <p:cBhvr>
                                        <p:cTn id="17" dur="500"/>
                                        <p:tgtEl>
                                          <p:spTgt spid="8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left)">
                                      <p:cBhvr>
                                        <p:cTn id="21" dur="500"/>
                                        <p:tgtEl>
                                          <p:spTgt spid="8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left)">
                                      <p:cBhvr>
                                        <p:cTn id="25" dur="500"/>
                                        <p:tgtEl>
                                          <p:spTgt spid="89"/>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left)">
                                      <p:cBhvr>
                                        <p:cTn id="33" dur="500"/>
                                        <p:tgtEl>
                                          <p:spTgt spid="61"/>
                                        </p:tgtEl>
                                      </p:cBhvr>
                                    </p:animEffect>
                                  </p:childTnLst>
                                </p:cTn>
                              </p:par>
                            </p:childTnLst>
                          </p:cTn>
                        </p:par>
                        <p:par>
                          <p:cTn id="34" fill="hold">
                            <p:stCondLst>
                              <p:cond delay="3500"/>
                            </p:stCondLst>
                            <p:childTnLst>
                              <p:par>
                                <p:cTn id="35" presetID="22" presetClass="entr" presetSubtype="2" fill="hold" grpId="1"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500"/>
                                        <p:tgtEl>
                                          <p:spTgt spid="40"/>
                                        </p:tgtEl>
                                      </p:cBhvr>
                                    </p:animEffect>
                                  </p:childTnLst>
                                </p:cTn>
                              </p:par>
                              <p:par>
                                <p:cTn id="42" presetID="22" presetClass="entr" presetSubtype="2"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right)">
                                      <p:cBhvr>
                                        <p:cTn id="44" dur="500"/>
                                        <p:tgtEl>
                                          <p:spTgt spid="43"/>
                                        </p:tgtEl>
                                      </p:cBhvr>
                                    </p:animEffect>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par>
                                <p:cTn id="49" presetID="22" presetClass="entr" presetSubtype="2"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right)">
                                      <p:cBhvr>
                                        <p:cTn id="51" dur="500"/>
                                        <p:tgtEl>
                                          <p:spTgt spid="24"/>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childTnLst>
                          </p:cTn>
                        </p:par>
                        <p:par>
                          <p:cTn id="64" fill="hold">
                            <p:stCondLst>
                              <p:cond delay="6500"/>
                            </p:stCondLst>
                            <p:childTnLst>
                              <p:par>
                                <p:cTn id="65" presetID="22" presetClass="entr" presetSubtype="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par>
                          <p:cTn id="68" fill="hold">
                            <p:stCondLst>
                              <p:cond delay="7000"/>
                            </p:stCondLst>
                            <p:childTnLst>
                              <p:par>
                                <p:cTn id="69" presetID="22" presetClass="entr" presetSubtype="2"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right)">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5" grpId="0" animBg="1"/>
      <p:bldP spid="30" grpId="1"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2"/>
          <a:srcRect/>
          <a:stretch>
            <a:fillRect/>
          </a:stretch>
        </p:blipFill>
        <p:spPr bwMode="auto">
          <a:xfrm>
            <a:off x="4857752" y="14417"/>
            <a:ext cx="4267850" cy="5343409"/>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19</a:t>
            </a:fld>
            <a:endParaRPr lang="es-ES" dirty="0">
              <a:solidFill>
                <a:srgbClr val="00CC00"/>
              </a:solidFill>
            </a:endParaRPr>
          </a:p>
        </p:txBody>
      </p:sp>
      <p:grpSp>
        <p:nvGrpSpPr>
          <p:cNvPr id="14" name="13 Grupo"/>
          <p:cNvGrpSpPr/>
          <p:nvPr/>
        </p:nvGrpSpPr>
        <p:grpSpPr>
          <a:xfrm>
            <a:off x="0" y="371056"/>
            <a:ext cx="4857752" cy="3046988"/>
            <a:chOff x="0" y="371056"/>
            <a:chExt cx="4857752" cy="3046988"/>
          </a:xfrm>
        </p:grpSpPr>
        <p:sp>
          <p:nvSpPr>
            <p:cNvPr id="10" name="9 Rectángulo"/>
            <p:cNvSpPr/>
            <p:nvPr/>
          </p:nvSpPr>
          <p:spPr>
            <a:xfrm>
              <a:off x="0" y="371056"/>
              <a:ext cx="4857752" cy="3046988"/>
            </a:xfrm>
            <a:prstGeom prst="rect">
              <a:avLst/>
            </a:prstGeom>
            <a:solidFill>
              <a:srgbClr val="003300"/>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Due to the weight array random initialization,  </a:t>
              </a:r>
              <a:r>
                <a:rPr lang="en-US" sz="2400" dirty="0" smtClean="0">
                  <a:solidFill>
                    <a:srgbClr val="FFFFCC"/>
                  </a:solidFill>
                  <a:latin typeface="Times New Roman" pitchFamily="18" charset="0"/>
                  <a:ea typeface="Calibri" pitchFamily="34" charset="0"/>
                  <a:cs typeface="Times New Roman" pitchFamily="18" charset="0"/>
                </a:rPr>
                <a:t>     may fall in an arbitrary point in weight space, strongly perturbing the </a:t>
              </a:r>
              <a:r>
                <a:rPr lang="en-US" sz="2400" dirty="0" smtClean="0">
                  <a:solidFill>
                    <a:srgbClr val="FFFFCC"/>
                  </a:solidFill>
                  <a:latin typeface="Times New Roman" pitchFamily="18" charset="0"/>
                  <a:cs typeface="Times New Roman" pitchFamily="18" charset="0"/>
                </a:rPr>
                <a:t>ANN learning evolution, as monitored by the shapes of the error curves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T</a:t>
              </a:r>
              <a:r>
                <a:rPr lang="en-US" sz="2400" i="1"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i="1" dirty="0" smtClean="0">
                  <a:solidFill>
                    <a:srgbClr val="FFFFCC"/>
                  </a:solidFill>
                  <a:latin typeface="Times New Roman" pitchFamily="18" charset="0"/>
                  <a:cs typeface="Times New Roman" pitchFamily="18" charset="0"/>
                </a:rPr>
                <a:t>)</a:t>
              </a:r>
              <a:r>
                <a:rPr lang="en-US" sz="2400" dirty="0" smtClean="0">
                  <a:solidFill>
                    <a:srgbClr val="FFFFCC"/>
                  </a:solidFill>
                  <a:latin typeface="Times New Roman" pitchFamily="18" charset="0"/>
                  <a:cs typeface="Times New Roman" pitchFamily="18" charset="0"/>
                </a:rPr>
                <a:t> and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i="1"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i="1" dirty="0" smtClean="0">
                  <a:solidFill>
                    <a:srgbClr val="FFFFCC"/>
                  </a:solidFill>
                  <a:latin typeface="Times New Roman" pitchFamily="18" charset="0"/>
                  <a:cs typeface="Times New Roman" pitchFamily="18" charset="0"/>
                </a:rPr>
                <a:t>)</a:t>
              </a:r>
              <a:r>
                <a:rPr lang="en-US" sz="2400" dirty="0" smtClean="0">
                  <a:solidFill>
                    <a:srgbClr val="FFFFCC"/>
                  </a:solidFill>
                  <a:latin typeface="Times New Roman" pitchFamily="18" charset="0"/>
                  <a:cs typeface="Times New Roman" pitchFamily="18" charset="0"/>
                </a:rPr>
                <a:t>. But, eventually,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will reach its minimum value. </a:t>
              </a:r>
              <a:endParaRPr lang="en-US" dirty="0"/>
            </a:p>
          </p:txBody>
        </p:sp>
        <p:pic>
          <p:nvPicPr>
            <p:cNvPr id="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83860" y="786408"/>
              <a:ext cx="762197" cy="450000"/>
            </a:xfrm>
            <a:prstGeom prst="rect">
              <a:avLst/>
            </a:prstGeom>
            <a:noFill/>
          </p:spPr>
        </p:pic>
      </p:grpSp>
      <p:sp>
        <p:nvSpPr>
          <p:cNvPr id="13" name="Rectangle 1"/>
          <p:cNvSpPr>
            <a:spLocks noChangeArrowheads="1"/>
          </p:cNvSpPr>
          <p:nvPr/>
        </p:nvSpPr>
        <p:spPr bwMode="auto">
          <a:xfrm>
            <a:off x="0" y="5639265"/>
            <a:ext cx="9143999" cy="1200329"/>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114300" algn="l"/>
              </a:tabLst>
            </a:pPr>
            <a:r>
              <a:rPr lang="en-US" sz="2400" dirty="0" smtClean="0">
                <a:solidFill>
                  <a:srgbClr val="FFFFCC"/>
                </a:solidFill>
                <a:latin typeface="Times New Roman" pitchFamily="18" charset="0"/>
                <a:cs typeface="Times New Roman" pitchFamily="18" charset="0"/>
              </a:rPr>
              <a:t>Our expectation:   The minimum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as a function of the N/S ratio will show a general monotonic increasing trend, which might be modulated by the ANN weight array random initialization. </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2052"/>
          <p:cNvSpPr>
            <a:spLocks noChangeArrowheads="1"/>
          </p:cNvSpPr>
          <p:nvPr/>
        </p:nvSpPr>
        <p:spPr bwMode="auto">
          <a:xfrm>
            <a:off x="428599" y="1214422"/>
            <a:ext cx="8186087" cy="4413516"/>
          </a:xfrm>
          <a:prstGeom prst="rect">
            <a:avLst/>
          </a:prstGeom>
          <a:noFill/>
          <a:ln w="9525">
            <a:noFill/>
            <a:miter lim="800000"/>
            <a:headEnd/>
            <a:tailEnd/>
          </a:ln>
          <a:effectLst/>
        </p:spPr>
        <p:txBody>
          <a:bodyPr wrap="none">
            <a:spAutoFit/>
          </a:bodyPr>
          <a:lstStyle/>
          <a:p>
            <a:pPr marL="342900" indent="-342900">
              <a:lnSpc>
                <a:spcPct val="195000"/>
              </a:lnSpc>
            </a:pPr>
            <a:r>
              <a:rPr lang="en-US" sz="2400" b="1" u="none" dirty="0" smtClean="0">
                <a:solidFill>
                  <a:srgbClr val="FFFFCC"/>
                </a:solidFill>
                <a:latin typeface="Times New Roman" pitchFamily="18" charset="0"/>
                <a:cs typeface="Times New Roman" pitchFamily="18" charset="0"/>
              </a:rPr>
              <a:t>Index</a:t>
            </a:r>
            <a:endParaRPr lang="en-US" sz="2400" b="1" u="none" dirty="0">
              <a:solidFill>
                <a:srgbClr val="FFFFCC"/>
              </a:solidFill>
              <a:latin typeface="Times New Roman" pitchFamily="18" charset="0"/>
              <a:cs typeface="Times New Roman" pitchFamily="18" charset="0"/>
            </a:endParaRPr>
          </a:p>
          <a:p>
            <a:pPr marL="342900" indent="-342900">
              <a:lnSpc>
                <a:spcPct val="195000"/>
              </a:lnSpc>
              <a:buFontTx/>
              <a:buAutoNum type="arabicPeriod"/>
            </a:pPr>
            <a:r>
              <a:rPr lang="en-US" sz="2400" b="1" u="none" dirty="0" smtClean="0">
                <a:solidFill>
                  <a:srgbClr val="FFFFCC"/>
                </a:solidFill>
                <a:latin typeface="Times New Roman" pitchFamily="18" charset="0"/>
                <a:cs typeface="Times New Roman" pitchFamily="18" charset="0"/>
              </a:rPr>
              <a:t>Introduction</a:t>
            </a:r>
          </a:p>
          <a:p>
            <a:pPr marL="342900" indent="-342900">
              <a:lnSpc>
                <a:spcPct val="195000"/>
              </a:lnSpc>
              <a:buFontTx/>
              <a:buAutoNum type="arabicPeriod"/>
            </a:pPr>
            <a:r>
              <a:rPr lang="en-US" sz="2400" b="1" dirty="0" smtClean="0">
                <a:solidFill>
                  <a:srgbClr val="FFFFCC"/>
                </a:solidFill>
                <a:latin typeface="Times New Roman" pitchFamily="18" charset="0"/>
                <a:cs typeface="Times New Roman" pitchFamily="18" charset="0"/>
              </a:rPr>
              <a:t>Digital pulse-shape analysis and Bragg curve spectroscopy</a:t>
            </a:r>
            <a:endParaRPr lang="en-US" sz="2400" b="1" u="none" dirty="0">
              <a:solidFill>
                <a:srgbClr val="FFFFCC"/>
              </a:solidFill>
              <a:latin typeface="Times New Roman" pitchFamily="18" charset="0"/>
              <a:cs typeface="Times New Roman" pitchFamily="18" charset="0"/>
            </a:endParaRPr>
          </a:p>
          <a:p>
            <a:pPr marL="342900" indent="-342900">
              <a:lnSpc>
                <a:spcPct val="195000"/>
              </a:lnSpc>
              <a:buFontTx/>
              <a:buAutoNum type="arabicPeriod"/>
            </a:pPr>
            <a:r>
              <a:rPr lang="en-US" sz="2400" b="1" u="none" dirty="0">
                <a:solidFill>
                  <a:srgbClr val="FFFFCC"/>
                </a:solidFill>
                <a:latin typeface="Times New Roman" pitchFamily="18" charset="0"/>
                <a:cs typeface="Times New Roman" pitchFamily="18" charset="0"/>
              </a:rPr>
              <a:t>Artificial neural </a:t>
            </a:r>
            <a:r>
              <a:rPr lang="en-US" sz="2400" b="1" u="none" dirty="0" smtClean="0">
                <a:solidFill>
                  <a:srgbClr val="FFFFCC"/>
                </a:solidFill>
                <a:latin typeface="Times New Roman" pitchFamily="18" charset="0"/>
                <a:cs typeface="Times New Roman" pitchFamily="18" charset="0"/>
              </a:rPr>
              <a:t>networks</a:t>
            </a:r>
            <a:endParaRPr lang="en-US" sz="2400" b="1" u="none" dirty="0">
              <a:solidFill>
                <a:srgbClr val="FFFFCC"/>
              </a:solidFill>
              <a:latin typeface="Times New Roman" pitchFamily="18" charset="0"/>
              <a:cs typeface="Times New Roman" pitchFamily="18" charset="0"/>
            </a:endParaRPr>
          </a:p>
          <a:p>
            <a:pPr marL="342900" indent="-342900">
              <a:lnSpc>
                <a:spcPct val="195000"/>
              </a:lnSpc>
              <a:buFontTx/>
              <a:buAutoNum type="arabicPeriod"/>
            </a:pPr>
            <a:r>
              <a:rPr lang="en-US" sz="2400" b="1" u="none" dirty="0">
                <a:solidFill>
                  <a:srgbClr val="FFFFCC"/>
                </a:solidFill>
                <a:latin typeface="Times New Roman" pitchFamily="18" charset="0"/>
                <a:cs typeface="Times New Roman" pitchFamily="18" charset="0"/>
              </a:rPr>
              <a:t>Pattern representation and ANN architecture</a:t>
            </a:r>
          </a:p>
          <a:p>
            <a:pPr marL="342900" indent="-342900">
              <a:lnSpc>
                <a:spcPct val="195000"/>
              </a:lnSpc>
              <a:buFontTx/>
              <a:buAutoNum type="arabicPeriod"/>
            </a:pPr>
            <a:r>
              <a:rPr lang="en-US" sz="2400" b="1" u="none" dirty="0" smtClean="0">
                <a:solidFill>
                  <a:srgbClr val="FFFFCC"/>
                </a:solidFill>
                <a:latin typeface="Times New Roman" pitchFamily="18" charset="0"/>
                <a:cs typeface="Times New Roman" pitchFamily="18" charset="0"/>
              </a:rPr>
              <a:t>Results</a:t>
            </a:r>
            <a:endParaRPr lang="en-US" sz="2400" b="1" u="none" dirty="0">
              <a:solidFill>
                <a:srgbClr val="FFFFCC"/>
              </a:solidFill>
              <a:latin typeface="Times New Roman" pitchFamily="18" charset="0"/>
              <a:cs typeface="Times New Roman" pitchFamily="18" charset="0"/>
            </a:endParaRPr>
          </a:p>
        </p:txBody>
      </p:sp>
      <p:sp>
        <p:nvSpPr>
          <p:cNvPr id="3" name="2 Marcador de número de diapositiva"/>
          <p:cNvSpPr>
            <a:spLocks noGrp="1"/>
          </p:cNvSpPr>
          <p:nvPr>
            <p:ph type="sldNum" sz="quarter" idx="12"/>
          </p:nvPr>
        </p:nvSpPr>
        <p:spPr/>
        <p:txBody>
          <a:bodyPr/>
          <a:lstStyle/>
          <a:p>
            <a:fld id="{FE21E97C-E223-400C-BDD5-24B27D3D23A0}" type="slidenum">
              <a:rPr lang="es-ES" smtClean="0">
                <a:solidFill>
                  <a:srgbClr val="00CC00"/>
                </a:solidFill>
              </a:rPr>
              <a:pPr/>
              <a:t>2</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214422"/>
            <a:ext cx="9144000" cy="830997"/>
          </a:xfrm>
          <a:prstGeom prst="rect">
            <a:avLst/>
          </a:prstGeom>
          <a:solidFill>
            <a:srgbClr val="003300"/>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Next, we present the error curves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T</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and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for N/S ratios equal to 1%, 2%, … and 10%.</a:t>
            </a:r>
            <a:endParaRPr lang="en-US" sz="2400" dirty="0">
              <a:solidFill>
                <a:srgbClr val="FFFFCC"/>
              </a:solidFill>
              <a:latin typeface="Times New Roman" pitchFamily="18" charset="0"/>
              <a:cs typeface="Times New Roman" pitchFamily="18" charset="0"/>
            </a:endParaRPr>
          </a:p>
        </p:txBody>
      </p:sp>
      <p:sp>
        <p:nvSpPr>
          <p:cNvPr id="3" name="2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20</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1" y="6047029"/>
            <a:ext cx="9143999" cy="83099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4a. Training error curves, </a:t>
            </a:r>
            <a:r>
              <a:rPr lang="en-US" sz="2400" i="1" dirty="0" smtClean="0">
                <a:solidFill>
                  <a:srgbClr val="FFFFCC"/>
                </a:solidFill>
                <a:latin typeface="Times New Roman" pitchFamily="18" charset="0"/>
                <a:ea typeface="Calibri" pitchFamily="34" charset="0"/>
                <a:cs typeface="Times New Roman" pitchFamily="18" charset="0"/>
              </a:rPr>
              <a:t>E</a:t>
            </a:r>
            <a:r>
              <a:rPr lang="en-US" sz="2400" i="1" baseline="30000" dirty="0" smtClean="0">
                <a:solidFill>
                  <a:srgbClr val="FFFFCC"/>
                </a:solidFill>
                <a:latin typeface="Times New Roman" pitchFamily="18" charset="0"/>
                <a:ea typeface="Calibri" pitchFamily="34" charset="0"/>
                <a:cs typeface="Times New Roman" pitchFamily="18" charset="0"/>
              </a:rPr>
              <a:t>T</a:t>
            </a:r>
            <a:r>
              <a:rPr lang="en-US" sz="2400" dirty="0" smtClean="0">
                <a:solidFill>
                  <a:srgbClr val="FFFFCC"/>
                </a:solidFill>
                <a:latin typeface="Times New Roman" pitchFamily="18" charset="0"/>
                <a:ea typeface="Calibri" pitchFamily="34" charset="0"/>
                <a:cs typeface="Times New Roman" pitchFamily="18" charset="0"/>
              </a:rPr>
              <a:t>(</a:t>
            </a:r>
            <a:r>
              <a:rPr lang="en-US" sz="2400" i="1" dirty="0" smtClean="0">
                <a:solidFill>
                  <a:srgbClr val="FFFFCC"/>
                </a:solidFill>
                <a:latin typeface="Times New Roman" pitchFamily="18" charset="0"/>
                <a:ea typeface="Calibri" pitchFamily="34" charset="0"/>
                <a:cs typeface="Times New Roman" pitchFamily="18" charset="0"/>
              </a:rPr>
              <a:t>ρ</a:t>
            </a:r>
            <a:r>
              <a:rPr lang="en-US" sz="2400" dirty="0" smtClean="0">
                <a:solidFill>
                  <a:srgbClr val="FFFFCC"/>
                </a:solidFill>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corresponding to N/S ratios equal to 1%, 2%, …, and 10%. </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4" name="3 Imagen" descr="batchman_execution_all_train_lin_log.bmp"/>
          <p:cNvPicPr>
            <a:picLocks noChangeAspect="1"/>
          </p:cNvPicPr>
          <p:nvPr/>
        </p:nvPicPr>
        <p:blipFill>
          <a:blip r:embed="rId2"/>
          <a:stretch>
            <a:fillRect/>
          </a:stretch>
        </p:blipFill>
        <p:spPr>
          <a:xfrm>
            <a:off x="0" y="14748"/>
            <a:ext cx="9144000" cy="6057458"/>
          </a:xfrm>
          <a:prstGeom prst="rect">
            <a:avLst/>
          </a:prstGeom>
        </p:spPr>
      </p:pic>
      <p:sp>
        <p:nvSpPr>
          <p:cNvPr id="5" name="4 Marcador de número de diapositiva"/>
          <p:cNvSpPr>
            <a:spLocks noGrp="1"/>
          </p:cNvSpPr>
          <p:nvPr>
            <p:ph type="sldNum" sz="quarter" idx="12"/>
          </p:nvPr>
        </p:nvSpPr>
        <p:spPr>
          <a:xfrm>
            <a:off x="6669312" y="6506477"/>
            <a:ext cx="2133600" cy="476250"/>
          </a:xfrm>
        </p:spPr>
        <p:txBody>
          <a:bodyPr/>
          <a:lstStyle/>
          <a:p>
            <a:fld id="{67A56C92-EF0B-4F99-9DF2-D11E61E38F24}" type="slidenum">
              <a:rPr lang="es-ES" smtClean="0">
                <a:solidFill>
                  <a:srgbClr val="00CC00"/>
                </a:solidFill>
              </a:rPr>
              <a:pPr/>
              <a:t>21</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1" y="6072747"/>
            <a:ext cx="9143999" cy="83099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4b. Validation</a:t>
            </a:r>
            <a:r>
              <a:rPr kumimoji="0" lang="en-US" sz="24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 e</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rror curves, </a:t>
            </a:r>
            <a:r>
              <a:rPr lang="en-US" sz="2400" i="1" dirty="0" smtClean="0">
                <a:solidFill>
                  <a:srgbClr val="FFFFCC"/>
                </a:solidFill>
                <a:latin typeface="Times New Roman" pitchFamily="18" charset="0"/>
                <a:ea typeface="Calibri" pitchFamily="34" charset="0"/>
                <a:cs typeface="Times New Roman" pitchFamily="18" charset="0"/>
              </a:rPr>
              <a:t>E</a:t>
            </a:r>
            <a:r>
              <a:rPr lang="en-US" sz="2400" i="1" baseline="30000" dirty="0" smtClean="0">
                <a:solidFill>
                  <a:srgbClr val="FFFFCC"/>
                </a:solidFill>
                <a:latin typeface="Times New Roman" pitchFamily="18" charset="0"/>
                <a:ea typeface="Calibri" pitchFamily="34" charset="0"/>
                <a:cs typeface="Times New Roman" pitchFamily="18" charset="0"/>
              </a:rPr>
              <a:t>V</a:t>
            </a:r>
            <a:r>
              <a:rPr lang="en-US" sz="2400" dirty="0" smtClean="0">
                <a:solidFill>
                  <a:srgbClr val="FFFFCC"/>
                </a:solidFill>
                <a:latin typeface="Times New Roman" pitchFamily="18" charset="0"/>
                <a:ea typeface="Calibri" pitchFamily="34" charset="0"/>
                <a:cs typeface="Times New Roman" pitchFamily="18" charset="0"/>
              </a:rPr>
              <a:t>(</a:t>
            </a:r>
            <a:r>
              <a:rPr lang="en-US" sz="2400" i="1" dirty="0" smtClean="0">
                <a:solidFill>
                  <a:srgbClr val="FFFFCC"/>
                </a:solidFill>
                <a:latin typeface="Times New Roman" pitchFamily="18" charset="0"/>
                <a:ea typeface="Calibri" pitchFamily="34" charset="0"/>
                <a:cs typeface="Times New Roman" pitchFamily="18" charset="0"/>
              </a:rPr>
              <a:t>ρ</a:t>
            </a:r>
            <a:r>
              <a:rPr lang="en-US" sz="2400" dirty="0" smtClean="0">
                <a:solidFill>
                  <a:srgbClr val="FFFFCC"/>
                </a:solidFill>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corresponding to N/S ratios equal to 1%, 2%, …, and 10%. </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5" name="4 Imagen" descr="batchman_execution_all_val_lin_log.bmp"/>
          <p:cNvPicPr>
            <a:picLocks noChangeAspect="1"/>
          </p:cNvPicPr>
          <p:nvPr/>
        </p:nvPicPr>
        <p:blipFill>
          <a:blip r:embed="rId2"/>
          <a:stretch>
            <a:fillRect/>
          </a:stretch>
        </p:blipFill>
        <p:spPr>
          <a:xfrm>
            <a:off x="0" y="12446"/>
            <a:ext cx="9144000" cy="6059760"/>
          </a:xfrm>
          <a:prstGeom prst="rect">
            <a:avLst/>
          </a:prstGeom>
        </p:spPr>
      </p:pic>
      <p:sp>
        <p:nvSpPr>
          <p:cNvPr id="6" name="5 Marcador de número de diapositiva"/>
          <p:cNvSpPr>
            <a:spLocks noGrp="1"/>
          </p:cNvSpPr>
          <p:nvPr>
            <p:ph type="sldNum" sz="quarter" idx="12"/>
          </p:nvPr>
        </p:nvSpPr>
        <p:spPr>
          <a:xfrm>
            <a:off x="6683826" y="6535505"/>
            <a:ext cx="2133600" cy="476250"/>
          </a:xfrm>
        </p:spPr>
        <p:txBody>
          <a:bodyPr/>
          <a:lstStyle/>
          <a:p>
            <a:fld id="{67A56C92-EF0B-4F99-9DF2-D11E61E38F24}" type="slidenum">
              <a:rPr lang="es-ES" smtClean="0">
                <a:solidFill>
                  <a:srgbClr val="00CC00"/>
                </a:solidFill>
              </a:rPr>
              <a:pPr/>
              <a:t>22</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batchman_execution_all_val_lin_log.bmp"/>
          <p:cNvPicPr>
            <a:picLocks noChangeAspect="1"/>
          </p:cNvPicPr>
          <p:nvPr/>
        </p:nvPicPr>
        <p:blipFill>
          <a:blip r:embed="rId2"/>
          <a:stretch>
            <a:fillRect/>
          </a:stretch>
        </p:blipFill>
        <p:spPr>
          <a:xfrm>
            <a:off x="4572033" y="0"/>
            <a:ext cx="4500561" cy="3000372"/>
          </a:xfrm>
          <a:prstGeom prst="rect">
            <a:avLst/>
          </a:prstGeom>
        </p:spPr>
      </p:pic>
      <p:cxnSp>
        <p:nvCxnSpPr>
          <p:cNvPr id="9" name="8 Conector recto de flecha"/>
          <p:cNvCxnSpPr/>
          <p:nvPr/>
        </p:nvCxnSpPr>
        <p:spPr bwMode="auto">
          <a:xfrm flipV="1">
            <a:off x="3214678" y="1285860"/>
            <a:ext cx="4714908" cy="3643338"/>
          </a:xfrm>
          <a:prstGeom prst="straightConnector1">
            <a:avLst/>
          </a:prstGeom>
          <a:solidFill>
            <a:schemeClr val="accent1"/>
          </a:solidFill>
          <a:ln w="25400" cap="flat" cmpd="sng" algn="ctr">
            <a:solidFill>
              <a:srgbClr val="0000FF"/>
            </a:solidFill>
            <a:prstDash val="solid"/>
            <a:round/>
            <a:headEnd type="none" w="med" len="med"/>
            <a:tailEnd type="arrow"/>
          </a:ln>
          <a:effectLst/>
        </p:spPr>
      </p:cxnSp>
      <p:cxnSp>
        <p:nvCxnSpPr>
          <p:cNvPr id="11" name="10 Conector recto de flecha"/>
          <p:cNvCxnSpPr/>
          <p:nvPr/>
        </p:nvCxnSpPr>
        <p:spPr bwMode="auto">
          <a:xfrm rot="5400000" flipH="1" flipV="1">
            <a:off x="5500694" y="2571744"/>
            <a:ext cx="3071834" cy="1643074"/>
          </a:xfrm>
          <a:prstGeom prst="straightConnector1">
            <a:avLst/>
          </a:prstGeom>
          <a:solidFill>
            <a:schemeClr val="accent1"/>
          </a:solidFill>
          <a:ln w="25400" cap="flat" cmpd="sng" algn="ctr">
            <a:solidFill>
              <a:srgbClr val="00FFFF"/>
            </a:solidFill>
            <a:prstDash val="solid"/>
            <a:round/>
            <a:headEnd type="none" w="med" len="med"/>
            <a:tailEnd type="arrow"/>
          </a:ln>
          <a:effectLst/>
        </p:spPr>
      </p:cxnSp>
      <p:cxnSp>
        <p:nvCxnSpPr>
          <p:cNvPr id="14" name="13 Conector recto de flecha"/>
          <p:cNvCxnSpPr/>
          <p:nvPr/>
        </p:nvCxnSpPr>
        <p:spPr bwMode="auto">
          <a:xfrm rot="5400000" flipH="1" flipV="1">
            <a:off x="6107917" y="2893215"/>
            <a:ext cx="3214710" cy="71438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7" name="16 Conector recto"/>
          <p:cNvCxnSpPr/>
          <p:nvPr/>
        </p:nvCxnSpPr>
        <p:spPr bwMode="auto">
          <a:xfrm rot="5400000">
            <a:off x="6646291" y="3712163"/>
            <a:ext cx="1852210" cy="428628"/>
          </a:xfrm>
          <a:prstGeom prst="line">
            <a:avLst/>
          </a:prstGeom>
          <a:solidFill>
            <a:schemeClr val="accent1"/>
          </a:solidFill>
          <a:ln w="25400" cap="flat" cmpd="sng" algn="ctr">
            <a:solidFill>
              <a:schemeClr val="bg1">
                <a:lumMod val="85000"/>
              </a:schemeClr>
            </a:solidFill>
            <a:prstDash val="solid"/>
            <a:round/>
            <a:headEnd type="none" w="med" len="med"/>
            <a:tailEnd type="none" w="med" len="med"/>
          </a:ln>
          <a:effectLst/>
        </p:spPr>
      </p:cxnSp>
      <p:pic>
        <p:nvPicPr>
          <p:cNvPr id="10" name="9 Imagen" descr="batchman_execution_all_train_lin_log.bmp"/>
          <p:cNvPicPr>
            <a:picLocks noChangeAspect="1"/>
          </p:cNvPicPr>
          <p:nvPr/>
        </p:nvPicPr>
        <p:blipFill>
          <a:blip r:embed="rId3"/>
          <a:stretch>
            <a:fillRect/>
          </a:stretch>
        </p:blipFill>
        <p:spPr>
          <a:xfrm>
            <a:off x="71406" y="-24"/>
            <a:ext cx="4429156" cy="2985624"/>
          </a:xfrm>
          <a:prstGeom prst="rect">
            <a:avLst/>
          </a:prstGeom>
        </p:spPr>
      </p:pic>
      <p:sp>
        <p:nvSpPr>
          <p:cNvPr id="13" name="12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23</a:t>
            </a:fld>
            <a:endParaRPr lang="es-ES" dirty="0">
              <a:solidFill>
                <a:srgbClr val="00CC00"/>
              </a:solidFill>
            </a:endParaRPr>
          </a:p>
        </p:txBody>
      </p:sp>
      <p:sp>
        <p:nvSpPr>
          <p:cNvPr id="26" name="Rectangle 1"/>
          <p:cNvSpPr>
            <a:spLocks noChangeArrowheads="1"/>
          </p:cNvSpPr>
          <p:nvPr/>
        </p:nvSpPr>
        <p:spPr bwMode="auto">
          <a:xfrm>
            <a:off x="0" y="4857760"/>
            <a:ext cx="914399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smtClean="0">
                <a:solidFill>
                  <a:srgbClr val="FFFFCC"/>
                </a:solidFill>
                <a:latin typeface="Times New Roman" pitchFamily="18" charset="0"/>
                <a:cs typeface="Times New Roman" pitchFamily="18" charset="0"/>
              </a:rPr>
              <a:t>Comparing the </a:t>
            </a:r>
            <a:r>
              <a:rPr lang="en-US" sz="2400" dirty="0" smtClean="0">
                <a:solidFill>
                  <a:srgbClr val="FF0000"/>
                </a:solidFill>
                <a:latin typeface="Times New Roman" pitchFamily="18" charset="0"/>
                <a:cs typeface="Times New Roman" pitchFamily="18" charset="0"/>
              </a:rPr>
              <a:t>1%</a:t>
            </a:r>
            <a:r>
              <a:rPr lang="en-US" sz="2400" dirty="0" smtClean="0">
                <a:solidFill>
                  <a:srgbClr val="FFFFCC"/>
                </a:solidFill>
                <a:latin typeface="Times New Roman" pitchFamily="18" charset="0"/>
                <a:cs typeface="Times New Roman" pitchFamily="18" charset="0"/>
              </a:rPr>
              <a:t> and </a:t>
            </a:r>
            <a:r>
              <a:rPr lang="en-US" sz="2400" dirty="0" smtClean="0">
                <a:solidFill>
                  <a:srgbClr val="0000FF"/>
                </a:solidFill>
                <a:latin typeface="Times New Roman" pitchFamily="18" charset="0"/>
                <a:cs typeface="Times New Roman" pitchFamily="18" charset="0"/>
              </a:rPr>
              <a:t>2% </a:t>
            </a:r>
            <a:r>
              <a:rPr lang="en-US" sz="2400" dirty="0" smtClean="0">
                <a:solidFill>
                  <a:srgbClr val="FFFFCC"/>
                </a:solidFill>
                <a:latin typeface="Times New Roman" pitchFamily="18" charset="0"/>
                <a:cs typeface="Times New Roman" pitchFamily="18" charset="0"/>
              </a:rPr>
              <a:t>error curves, to the </a:t>
            </a:r>
            <a:r>
              <a:rPr lang="en-US" sz="2400" dirty="0" smtClean="0">
                <a:solidFill>
                  <a:srgbClr val="00FFFF"/>
                </a:solidFill>
                <a:latin typeface="Times New Roman" pitchFamily="18" charset="0"/>
                <a:cs typeface="Times New Roman" pitchFamily="18" charset="0"/>
              </a:rPr>
              <a:t>3%</a:t>
            </a:r>
            <a:r>
              <a:rPr lang="en-US" sz="2400" dirty="0" smtClean="0">
                <a:solidFill>
                  <a:srgbClr val="FFFFCC"/>
                </a:solidFill>
                <a:latin typeface="Times New Roman" pitchFamily="18" charset="0"/>
                <a:cs typeface="Times New Roman" pitchFamily="18" charset="0"/>
              </a:rPr>
              <a:t> and </a:t>
            </a:r>
            <a:r>
              <a:rPr lang="en-US" sz="2400" dirty="0" smtClean="0">
                <a:solidFill>
                  <a:srgbClr val="969696"/>
                </a:solidFill>
                <a:latin typeface="Times New Roman" pitchFamily="18" charset="0"/>
                <a:cs typeface="Times New Roman" pitchFamily="18" charset="0"/>
              </a:rPr>
              <a:t>4%</a:t>
            </a:r>
            <a:r>
              <a:rPr lang="en-US" sz="2400" dirty="0" smtClean="0">
                <a:solidFill>
                  <a:srgbClr val="FFFFCC"/>
                </a:solidFill>
                <a:latin typeface="Times New Roman" pitchFamily="18" charset="0"/>
                <a:cs typeface="Times New Roman" pitchFamily="18" charset="0"/>
              </a:rPr>
              <a:t> curves, we see that they have not attained their minimum value yet after 2,000,000 epochs. </a:t>
            </a:r>
            <a:endParaRPr kumimoji="0" lang="en-US" sz="2400" b="0" i="0" strike="noStrike" cap="none" normalizeH="0" baseline="0" dirty="0" smtClean="0">
              <a:ln>
                <a:noFill/>
              </a:ln>
              <a:solidFill>
                <a:srgbClr val="FFFFCC"/>
              </a:solidFill>
              <a:effectLst/>
              <a:latin typeface="Times New Roman" pitchFamily="18" charset="0"/>
              <a:cs typeface="Times New Roman" pitchFamily="18" charset="0"/>
            </a:endParaRPr>
          </a:p>
        </p:txBody>
      </p:sp>
      <p:cxnSp>
        <p:nvCxnSpPr>
          <p:cNvPr id="6" name="5 Conector recto de flecha"/>
          <p:cNvCxnSpPr/>
          <p:nvPr/>
        </p:nvCxnSpPr>
        <p:spPr bwMode="auto">
          <a:xfrm flipV="1">
            <a:off x="2143108" y="1428736"/>
            <a:ext cx="3643338" cy="348721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18" presetClass="entr" presetSubtype="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par>
                                <p:cTn id="11" presetID="18" presetClass="entr" presetSubtype="3"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upRight)">
                                      <p:cBhvr>
                                        <p:cTn id="13" dur="500"/>
                                        <p:tgtEl>
                                          <p:spTgt spid="11"/>
                                        </p:tgtEl>
                                      </p:cBhvr>
                                    </p:animEffect>
                                  </p:childTnLst>
                                </p:cTn>
                              </p:par>
                              <p:par>
                                <p:cTn id="14" presetID="18" presetClass="entr" presetSubtype="3"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upRight)">
                                      <p:cBhvr>
                                        <p:cTn id="16" dur="500"/>
                                        <p:tgtEl>
                                          <p:spTgt spid="17"/>
                                        </p:tgtEl>
                                      </p:cBhvr>
                                    </p:animEffect>
                                  </p:childTnLst>
                                </p:cTn>
                              </p:par>
                              <p:par>
                                <p:cTn id="17" presetID="18"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2000240"/>
            <a:ext cx="914399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smtClean="0">
                <a:solidFill>
                  <a:srgbClr val="FFFFCC"/>
                </a:solidFill>
                <a:latin typeface="Times New Roman" pitchFamily="18" charset="0"/>
                <a:cs typeface="Times New Roman" pitchFamily="18" charset="0"/>
              </a:rPr>
              <a:t>This can be verified by looking at the corresponding 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plots shown in Figs. 5a-j.</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sp>
        <p:nvSpPr>
          <p:cNvPr id="3" name="2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24</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 Imagen" descr="FIG-3a.bmp"/>
          <p:cNvPicPr/>
          <p:nvPr/>
        </p:nvPicPr>
        <p:blipFill>
          <a:blip r:embed="rId2"/>
          <a:stretch>
            <a:fillRect/>
          </a:stretch>
        </p:blipFill>
        <p:spPr>
          <a:xfrm>
            <a:off x="0" y="0"/>
            <a:ext cx="9144000" cy="6072206"/>
          </a:xfrm>
          <a:prstGeom prst="rect">
            <a:avLst/>
          </a:prstGeom>
        </p:spPr>
      </p:pic>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5a.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N/S=1% and 2,000,000 training epochs.</a:t>
            </a:r>
            <a:endParaRPr lang="en-US" dirty="0"/>
          </a:p>
        </p:txBody>
      </p:sp>
      <p:sp>
        <p:nvSpPr>
          <p:cNvPr id="7" name="6 Marcador de número de diapositiva"/>
          <p:cNvSpPr>
            <a:spLocks noGrp="1"/>
          </p:cNvSpPr>
          <p:nvPr>
            <p:ph type="sldNum" sz="quarter" idx="12"/>
          </p:nvPr>
        </p:nvSpPr>
        <p:spPr>
          <a:xfrm>
            <a:off x="6553200" y="6491963"/>
            <a:ext cx="2133600" cy="476250"/>
          </a:xfrm>
        </p:spPr>
        <p:txBody>
          <a:bodyPr/>
          <a:lstStyle/>
          <a:p>
            <a:fld id="{67A56C92-EF0B-4F99-9DF2-D11E61E38F24}" type="slidenum">
              <a:rPr lang="es-ES" smtClean="0">
                <a:solidFill>
                  <a:srgbClr val="00CC00"/>
                </a:solidFill>
              </a:rPr>
              <a:pPr/>
              <a:t>25</a:t>
            </a:fld>
            <a:endParaRPr lang="es-ES" dirty="0">
              <a:solidFill>
                <a:srgbClr val="00CC00"/>
              </a:solidFill>
            </a:endParaRPr>
          </a:p>
        </p:txBody>
      </p:sp>
      <p:sp>
        <p:nvSpPr>
          <p:cNvPr id="9" name="8 Flecha derecha">
            <a:hlinkClick r:id="rId3" action="ppaction://hlinksldjump"/>
          </p:cNvPr>
          <p:cNvSpPr/>
          <p:nvPr/>
        </p:nvSpPr>
        <p:spPr bwMode="auto">
          <a:xfrm rot="10800000">
            <a:off x="7500959" y="3786190"/>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5b.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N/S=2% and 2,000,000 training epochs.</a:t>
            </a:r>
            <a:endParaRPr lang="en-US" dirty="0"/>
          </a:p>
        </p:txBody>
      </p:sp>
      <p:pic>
        <p:nvPicPr>
          <p:cNvPr id="4" name="3 Imagen" descr="pbe_1C_BP1-11_e41-81_2000000_5X1x9_05_val2_col-11"/>
          <p:cNvPicPr/>
          <p:nvPr/>
        </p:nvPicPr>
        <p:blipFill>
          <a:blip r:embed="rId2" cstate="print"/>
          <a:srcRect/>
          <a:stretch>
            <a:fillRect/>
          </a:stretch>
        </p:blipFill>
        <p:spPr bwMode="auto">
          <a:xfrm>
            <a:off x="0" y="0"/>
            <a:ext cx="9144000" cy="6072206"/>
          </a:xfrm>
          <a:prstGeom prst="rect">
            <a:avLst/>
          </a:prstGeom>
          <a:noFill/>
          <a:ln w="9525">
            <a:noFill/>
            <a:miter lim="800000"/>
            <a:headEnd/>
            <a:tailEnd/>
          </a:ln>
        </p:spPr>
      </p:pic>
      <p:sp>
        <p:nvSpPr>
          <p:cNvPr id="7" name="6 Flecha derecha">
            <a:hlinkClick r:id="rId3" action="ppaction://hlinksldjump"/>
          </p:cNvPr>
          <p:cNvSpPr/>
          <p:nvPr/>
        </p:nvSpPr>
        <p:spPr bwMode="auto">
          <a:xfrm rot="10800000">
            <a:off x="7715272" y="4643446"/>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8" name="7 Marcador de número de diapositiva"/>
          <p:cNvSpPr>
            <a:spLocks noGrp="1"/>
          </p:cNvSpPr>
          <p:nvPr>
            <p:ph type="sldNum" sz="quarter" idx="12"/>
          </p:nvPr>
        </p:nvSpPr>
        <p:spPr>
          <a:xfrm>
            <a:off x="6553200" y="6491963"/>
            <a:ext cx="2133600" cy="476250"/>
          </a:xfrm>
        </p:spPr>
        <p:txBody>
          <a:bodyPr/>
          <a:lstStyle/>
          <a:p>
            <a:fld id="{67A56C92-EF0B-4F99-9DF2-D11E61E38F24}" type="slidenum">
              <a:rPr lang="es-ES" smtClean="0">
                <a:solidFill>
                  <a:srgbClr val="00CC00"/>
                </a:solidFill>
              </a:rPr>
              <a:pPr/>
              <a:t>26</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5c.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N/S=3% and 1,409,000 training epochs.</a:t>
            </a:r>
            <a:endParaRPr lang="en-US" dirty="0"/>
          </a:p>
        </p:txBody>
      </p:sp>
      <p:pic>
        <p:nvPicPr>
          <p:cNvPr id="6" name="15 Imagen" descr="FIG_3c.bmp"/>
          <p:cNvPicPr/>
          <p:nvPr/>
        </p:nvPicPr>
        <p:blipFill>
          <a:blip r:embed="rId2"/>
          <a:stretch>
            <a:fillRect/>
          </a:stretch>
        </p:blipFill>
        <p:spPr>
          <a:xfrm>
            <a:off x="0" y="0"/>
            <a:ext cx="9144000" cy="6072206"/>
          </a:xfrm>
          <a:prstGeom prst="rect">
            <a:avLst/>
          </a:prstGeom>
        </p:spPr>
      </p:pic>
      <p:sp>
        <p:nvSpPr>
          <p:cNvPr id="4" name="3 Marcador de número de diapositiva"/>
          <p:cNvSpPr>
            <a:spLocks noGrp="1"/>
          </p:cNvSpPr>
          <p:nvPr>
            <p:ph type="sldNum" sz="quarter" idx="12"/>
          </p:nvPr>
        </p:nvSpPr>
        <p:spPr>
          <a:xfrm>
            <a:off x="6553200" y="6477449"/>
            <a:ext cx="2133600" cy="476250"/>
          </a:xfrm>
        </p:spPr>
        <p:txBody>
          <a:bodyPr/>
          <a:lstStyle/>
          <a:p>
            <a:fld id="{67A56C92-EF0B-4F99-9DF2-D11E61E38F24}" type="slidenum">
              <a:rPr lang="es-ES" smtClean="0">
                <a:solidFill>
                  <a:srgbClr val="00CC00"/>
                </a:solidFill>
              </a:rPr>
              <a:pPr/>
              <a:t>27</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5d.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N/S=4% and 1,874,000 training epochs.</a:t>
            </a:r>
            <a:endParaRPr lang="en-US" dirty="0"/>
          </a:p>
        </p:txBody>
      </p:sp>
      <p:pic>
        <p:nvPicPr>
          <p:cNvPr id="4" name="10 Imagen" descr="Fig-3d.bmp"/>
          <p:cNvPicPr/>
          <p:nvPr/>
        </p:nvPicPr>
        <p:blipFill>
          <a:blip r:embed="rId2"/>
          <a:stretch>
            <a:fillRect/>
          </a:stretch>
        </p:blipFill>
        <p:spPr>
          <a:xfrm>
            <a:off x="0" y="0"/>
            <a:ext cx="9144000" cy="6072206"/>
          </a:xfrm>
          <a:prstGeom prst="rect">
            <a:avLst/>
          </a:prstGeom>
        </p:spPr>
      </p:pic>
      <p:sp>
        <p:nvSpPr>
          <p:cNvPr id="6" name="5 Marcador de número de diapositiva"/>
          <p:cNvSpPr>
            <a:spLocks noGrp="1"/>
          </p:cNvSpPr>
          <p:nvPr>
            <p:ph type="sldNum" sz="quarter" idx="12"/>
          </p:nvPr>
        </p:nvSpPr>
        <p:spPr>
          <a:xfrm>
            <a:off x="6553200" y="6491963"/>
            <a:ext cx="2133600" cy="476250"/>
          </a:xfrm>
        </p:spPr>
        <p:txBody>
          <a:bodyPr/>
          <a:lstStyle/>
          <a:p>
            <a:fld id="{67A56C92-EF0B-4F99-9DF2-D11E61E38F24}" type="slidenum">
              <a:rPr lang="es-ES" smtClean="0">
                <a:solidFill>
                  <a:srgbClr val="00CC00"/>
                </a:solidFill>
              </a:rPr>
              <a:pPr/>
              <a:t>28</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5e.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N/S=5% and 960,000 training epochs.</a:t>
            </a:r>
            <a:endParaRPr lang="en-US" dirty="0"/>
          </a:p>
        </p:txBody>
      </p:sp>
      <p:pic>
        <p:nvPicPr>
          <p:cNvPr id="108546" name="Picture 2" descr="E:\DISCO_E\DE_41_a_81\5X1x9_CONT_batch\DIR_NOISE-05\SCATTER_PLOTS\FIGURES\VALIDATION_FILES\BMP_FILES\pbe_1C_BP1-11_e41-81_960000_5X1x9_05_val2_col-11.bmp"/>
          <p:cNvPicPr>
            <a:picLocks noChangeAspect="1" noChangeArrowheads="1"/>
          </p:cNvPicPr>
          <p:nvPr/>
        </p:nvPicPr>
        <p:blipFill>
          <a:blip r:embed="rId2"/>
          <a:srcRect/>
          <a:stretch>
            <a:fillRect/>
          </a:stretch>
        </p:blipFill>
        <p:spPr bwMode="auto">
          <a:xfrm>
            <a:off x="0" y="-1"/>
            <a:ext cx="9144000" cy="6072207"/>
          </a:xfrm>
          <a:prstGeom prst="rect">
            <a:avLst/>
          </a:prstGeom>
          <a:noFill/>
        </p:spPr>
      </p:pic>
      <p:sp>
        <p:nvSpPr>
          <p:cNvPr id="4" name="3 Marcador de número de diapositiva"/>
          <p:cNvSpPr>
            <a:spLocks noGrp="1"/>
          </p:cNvSpPr>
          <p:nvPr>
            <p:ph type="sldNum" sz="quarter" idx="12"/>
          </p:nvPr>
        </p:nvSpPr>
        <p:spPr>
          <a:xfrm>
            <a:off x="6553200" y="6477449"/>
            <a:ext cx="2133600" cy="476250"/>
          </a:xfrm>
        </p:spPr>
        <p:txBody>
          <a:bodyPr/>
          <a:lstStyle/>
          <a:p>
            <a:fld id="{67A56C92-EF0B-4F99-9DF2-D11E61E38F24}" type="slidenum">
              <a:rPr lang="es-ES" smtClean="0">
                <a:solidFill>
                  <a:srgbClr val="00CC00"/>
                </a:solidFill>
              </a:rPr>
              <a:pPr/>
              <a:t>29</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5469885"/>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Digital Pulse Shape Analysis (DPSA) by artificial neural networks (ANN) is becoming an important tool to extract relevant information from digitized signals in different areas. </a:t>
            </a:r>
            <a:endParaRPr kumimoji="0" lang="en-US" sz="2400" b="0" i="0" u="none" strike="noStrike" cap="none" normalizeH="0" baseline="0" dirty="0" smtClean="0">
              <a:ln>
                <a:noFill/>
              </a:ln>
              <a:solidFill>
                <a:srgbClr val="FFFFCC"/>
              </a:solidFill>
              <a:effectLst/>
              <a:latin typeface="Arial" pitchFamily="34" charset="0"/>
            </a:endParaRPr>
          </a:p>
        </p:txBody>
      </p:sp>
      <p:pic>
        <p:nvPicPr>
          <p:cNvPr id="295939" name="Picture 3" descr="ABSTARCT"/>
          <p:cNvPicPr>
            <a:picLocks noChangeAspect="1" noChangeArrowheads="1"/>
          </p:cNvPicPr>
          <p:nvPr/>
        </p:nvPicPr>
        <p:blipFill>
          <a:blip r:embed="rId3"/>
          <a:srcRect/>
          <a:stretch>
            <a:fillRect/>
          </a:stretch>
        </p:blipFill>
        <p:spPr bwMode="auto">
          <a:xfrm>
            <a:off x="428596" y="714356"/>
            <a:ext cx="7924800" cy="4608512"/>
          </a:xfrm>
          <a:prstGeom prst="rect">
            <a:avLst/>
          </a:prstGeom>
          <a:noFill/>
        </p:spPr>
      </p:pic>
      <p:sp>
        <p:nvSpPr>
          <p:cNvPr id="3" name="2 Rectángulo"/>
          <p:cNvSpPr/>
          <p:nvPr/>
        </p:nvSpPr>
        <p:spPr>
          <a:xfrm>
            <a:off x="0" y="0"/>
            <a:ext cx="2240550" cy="812530"/>
          </a:xfrm>
          <a:prstGeom prst="rect">
            <a:avLst/>
          </a:prstGeom>
        </p:spPr>
        <p:txBody>
          <a:bodyPr wrap="none">
            <a:spAutoFit/>
          </a:bodyPr>
          <a:lstStyle/>
          <a:p>
            <a:pPr marL="342900" indent="-342900">
              <a:lnSpc>
                <a:spcPct val="195000"/>
              </a:lnSpc>
            </a:pPr>
            <a:r>
              <a:rPr lang="en-US" sz="2400" b="1" dirty="0" smtClean="0">
                <a:solidFill>
                  <a:srgbClr val="FFFFCC"/>
                </a:solidFill>
                <a:latin typeface="Times New Roman" pitchFamily="18" charset="0"/>
                <a:cs typeface="Times New Roman" pitchFamily="18" charset="0"/>
              </a:rPr>
              <a:t>1.  Introduction</a:t>
            </a:r>
          </a:p>
        </p:txBody>
      </p:sp>
      <p:sp>
        <p:nvSpPr>
          <p:cNvPr id="4" name="3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3</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5f.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N/S=6% and 1,308,000 training epochs.</a:t>
            </a:r>
            <a:endParaRPr lang="en-US" dirty="0"/>
          </a:p>
        </p:txBody>
      </p:sp>
      <p:pic>
        <p:nvPicPr>
          <p:cNvPr id="107522" name="Picture 2" descr="E:\DISCO_E\DE_41_a_81\5X1x9_CONT_batch\DIR_NOISE-06\SCATTER_PLOTS\DIR_1308000\pbe_1C_BP1-11_e41-81_1308000_5X1x9_05_val2_col-11.bmp"/>
          <p:cNvPicPr>
            <a:picLocks noChangeAspect="1" noChangeArrowheads="1"/>
          </p:cNvPicPr>
          <p:nvPr/>
        </p:nvPicPr>
        <p:blipFill>
          <a:blip r:embed="rId2"/>
          <a:srcRect/>
          <a:stretch>
            <a:fillRect/>
          </a:stretch>
        </p:blipFill>
        <p:spPr bwMode="auto">
          <a:xfrm>
            <a:off x="0" y="-1"/>
            <a:ext cx="9144000" cy="6072207"/>
          </a:xfrm>
          <a:prstGeom prst="rect">
            <a:avLst/>
          </a:prstGeom>
          <a:noFill/>
        </p:spPr>
      </p:pic>
      <p:sp>
        <p:nvSpPr>
          <p:cNvPr id="4" name="3 Marcador de número de diapositiva"/>
          <p:cNvSpPr>
            <a:spLocks noGrp="1"/>
          </p:cNvSpPr>
          <p:nvPr>
            <p:ph type="sldNum" sz="quarter" idx="12"/>
          </p:nvPr>
        </p:nvSpPr>
        <p:spPr>
          <a:xfrm>
            <a:off x="6553200" y="6468858"/>
            <a:ext cx="2133600" cy="476250"/>
          </a:xfrm>
        </p:spPr>
        <p:txBody>
          <a:bodyPr/>
          <a:lstStyle/>
          <a:p>
            <a:fld id="{67A56C92-EF0B-4F99-9DF2-D11E61E38F24}" type="slidenum">
              <a:rPr lang="es-ES" smtClean="0">
                <a:solidFill>
                  <a:srgbClr val="00CC00"/>
                </a:solidFill>
              </a:rPr>
              <a:pPr/>
              <a:t>30</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5g.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N/S=7% and 758,000 training epochs.</a:t>
            </a:r>
            <a:endParaRPr lang="en-US" dirty="0"/>
          </a:p>
        </p:txBody>
      </p:sp>
      <p:pic>
        <p:nvPicPr>
          <p:cNvPr id="6" name="17 Imagen" descr="FIG_3f.bmp"/>
          <p:cNvPicPr/>
          <p:nvPr/>
        </p:nvPicPr>
        <p:blipFill>
          <a:blip r:embed="rId2"/>
          <a:stretch>
            <a:fillRect/>
          </a:stretch>
        </p:blipFill>
        <p:spPr>
          <a:xfrm>
            <a:off x="0" y="0"/>
            <a:ext cx="9144000" cy="6072206"/>
          </a:xfrm>
          <a:prstGeom prst="rect">
            <a:avLst/>
          </a:prstGeom>
        </p:spPr>
      </p:pic>
      <p:sp>
        <p:nvSpPr>
          <p:cNvPr id="4" name="3 Marcador de número de diapositiva"/>
          <p:cNvSpPr>
            <a:spLocks noGrp="1"/>
          </p:cNvSpPr>
          <p:nvPr>
            <p:ph type="sldNum" sz="quarter" idx="12"/>
          </p:nvPr>
        </p:nvSpPr>
        <p:spPr>
          <a:xfrm>
            <a:off x="6553200" y="6491963"/>
            <a:ext cx="2133600" cy="476250"/>
          </a:xfrm>
        </p:spPr>
        <p:txBody>
          <a:bodyPr/>
          <a:lstStyle/>
          <a:p>
            <a:fld id="{67A56C92-EF0B-4F99-9DF2-D11E61E38F24}" type="slidenum">
              <a:rPr lang="es-ES" smtClean="0">
                <a:solidFill>
                  <a:srgbClr val="00CC00"/>
                </a:solidFill>
              </a:rPr>
              <a:pPr/>
              <a:t>31</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5h.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N/S=8% and 777,000 training epochs.</a:t>
            </a:r>
            <a:endParaRPr lang="en-US" dirty="0"/>
          </a:p>
        </p:txBody>
      </p:sp>
      <p:pic>
        <p:nvPicPr>
          <p:cNvPr id="4" name="12 Imagen" descr="FIG_3e.bmp"/>
          <p:cNvPicPr/>
          <p:nvPr/>
        </p:nvPicPr>
        <p:blipFill>
          <a:blip r:embed="rId2"/>
          <a:stretch>
            <a:fillRect/>
          </a:stretch>
        </p:blipFill>
        <p:spPr>
          <a:xfrm>
            <a:off x="0" y="0"/>
            <a:ext cx="9144000" cy="6072206"/>
          </a:xfrm>
          <a:prstGeom prst="rect">
            <a:avLst/>
          </a:prstGeom>
        </p:spPr>
      </p:pic>
      <p:sp>
        <p:nvSpPr>
          <p:cNvPr id="6" name="5 Marcador de número de diapositiva"/>
          <p:cNvSpPr>
            <a:spLocks noGrp="1"/>
          </p:cNvSpPr>
          <p:nvPr>
            <p:ph type="sldNum" sz="quarter" idx="12"/>
          </p:nvPr>
        </p:nvSpPr>
        <p:spPr>
          <a:xfrm>
            <a:off x="6553200" y="6453212"/>
            <a:ext cx="2133600" cy="476250"/>
          </a:xfrm>
        </p:spPr>
        <p:txBody>
          <a:bodyPr/>
          <a:lstStyle/>
          <a:p>
            <a:fld id="{67A56C92-EF0B-4F99-9DF2-D11E61E38F24}" type="slidenum">
              <a:rPr lang="es-ES" smtClean="0">
                <a:solidFill>
                  <a:srgbClr val="00CC00"/>
                </a:solidFill>
              </a:rPr>
              <a:pPr/>
              <a:t>32</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5i.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N/S=9% and 2,000,000 training epochs.</a:t>
            </a:r>
            <a:endParaRPr lang="en-US" dirty="0"/>
          </a:p>
        </p:txBody>
      </p:sp>
      <p:pic>
        <p:nvPicPr>
          <p:cNvPr id="6" name="19 Imagen" descr="FIG_3g.bmp"/>
          <p:cNvPicPr/>
          <p:nvPr/>
        </p:nvPicPr>
        <p:blipFill>
          <a:blip r:embed="rId2"/>
          <a:stretch>
            <a:fillRect/>
          </a:stretch>
        </p:blipFill>
        <p:spPr>
          <a:xfrm>
            <a:off x="0" y="0"/>
            <a:ext cx="9144000" cy="6072206"/>
          </a:xfrm>
          <a:prstGeom prst="rect">
            <a:avLst/>
          </a:prstGeom>
        </p:spPr>
      </p:pic>
      <p:sp>
        <p:nvSpPr>
          <p:cNvPr id="7" name="6 Flecha derecha">
            <a:hlinkClick r:id="rId3" action="ppaction://hlinksldjump"/>
          </p:cNvPr>
          <p:cNvSpPr/>
          <p:nvPr/>
        </p:nvSpPr>
        <p:spPr bwMode="auto">
          <a:xfrm rot="10800000">
            <a:off x="7743168" y="3968822"/>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8" name="7 Marcador de número de diapositiva"/>
          <p:cNvSpPr>
            <a:spLocks noGrp="1"/>
          </p:cNvSpPr>
          <p:nvPr>
            <p:ph type="sldNum" sz="quarter" idx="12"/>
          </p:nvPr>
        </p:nvSpPr>
        <p:spPr>
          <a:xfrm>
            <a:off x="6553200" y="6468858"/>
            <a:ext cx="2133600" cy="476250"/>
          </a:xfrm>
        </p:spPr>
        <p:txBody>
          <a:bodyPr/>
          <a:lstStyle/>
          <a:p>
            <a:fld id="{67A56C92-EF0B-4F99-9DF2-D11E61E38F24}" type="slidenum">
              <a:rPr lang="es-ES" smtClean="0">
                <a:solidFill>
                  <a:srgbClr val="00CC00"/>
                </a:solidFill>
              </a:rPr>
              <a:pPr/>
              <a:t>33</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6027003"/>
            <a:ext cx="9144000" cy="830997"/>
          </a:xfrm>
          <a:prstGeom prst="rect">
            <a:avLst/>
          </a:prstGeom>
          <a:solidFill>
            <a:srgbClr val="125A23"/>
          </a:solidFill>
        </p:spPr>
        <p:txBody>
          <a:bodyPr wrap="square">
            <a:spAutoFit/>
          </a:bodyPr>
          <a:lstStyle/>
          <a:p>
            <a:r>
              <a:rPr lang="en-US" sz="2400" dirty="0" smtClean="0">
                <a:solidFill>
                  <a:srgbClr val="FFFFCC"/>
                </a:solidFill>
                <a:latin typeface="Times New Roman" pitchFamily="18" charset="0"/>
                <a:ea typeface="Calibri" pitchFamily="34" charset="0"/>
                <a:cs typeface="Times New Roman" pitchFamily="18" charset="0"/>
              </a:rPr>
              <a:t>Fig. 5j. </a:t>
            </a:r>
            <a:r>
              <a:rPr lang="en-US" sz="2400" dirty="0" smtClean="0">
                <a:solidFill>
                  <a:srgbClr val="FFFFCC"/>
                </a:solidFill>
                <a:latin typeface="Times New Roman" pitchFamily="18" charset="0"/>
                <a:cs typeface="Times New Roman" pitchFamily="18" charset="0"/>
              </a:rPr>
              <a:t>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 corresponding to N/S=10% and 196,000 training epochs.</a:t>
            </a:r>
            <a:endParaRPr lang="en-US" dirty="0"/>
          </a:p>
        </p:txBody>
      </p:sp>
      <p:pic>
        <p:nvPicPr>
          <p:cNvPr id="7" name="4 Imagen" descr="pbe_1C_BP1-11_e41-81_196000_5X1x9_05_val2_col-11.bmp"/>
          <p:cNvPicPr>
            <a:picLocks noChangeAspect="1"/>
          </p:cNvPicPr>
          <p:nvPr/>
        </p:nvPicPr>
        <p:blipFill>
          <a:blip r:embed="rId2"/>
          <a:srcRect/>
          <a:stretch>
            <a:fillRect/>
          </a:stretch>
        </p:blipFill>
        <p:spPr bwMode="auto">
          <a:xfrm>
            <a:off x="0" y="1"/>
            <a:ext cx="9144000" cy="6072205"/>
          </a:xfrm>
          <a:prstGeom prst="rect">
            <a:avLst/>
          </a:prstGeom>
          <a:noFill/>
          <a:ln w="9525">
            <a:noFill/>
            <a:miter lim="800000"/>
            <a:headEnd/>
            <a:tailEnd/>
          </a:ln>
        </p:spPr>
      </p:pic>
      <p:sp>
        <p:nvSpPr>
          <p:cNvPr id="4" name="3 Marcador de número de diapositiva"/>
          <p:cNvSpPr>
            <a:spLocks noGrp="1"/>
          </p:cNvSpPr>
          <p:nvPr>
            <p:ph type="sldNum" sz="quarter" idx="12"/>
          </p:nvPr>
        </p:nvSpPr>
        <p:spPr>
          <a:xfrm>
            <a:off x="6553200" y="6454344"/>
            <a:ext cx="2133600" cy="476250"/>
          </a:xfrm>
        </p:spPr>
        <p:txBody>
          <a:bodyPr/>
          <a:lstStyle/>
          <a:p>
            <a:fld id="{67A56C92-EF0B-4F99-9DF2-D11E61E38F24}" type="slidenum">
              <a:rPr lang="es-ES" smtClean="0">
                <a:solidFill>
                  <a:srgbClr val="00CC00"/>
                </a:solidFill>
              </a:rPr>
              <a:pPr/>
              <a:t>34</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 Imagen" descr="FIG-3a.bmp"/>
          <p:cNvPicPr/>
          <p:nvPr/>
        </p:nvPicPr>
        <p:blipFill>
          <a:blip r:embed="rId2"/>
          <a:stretch>
            <a:fillRect/>
          </a:stretch>
        </p:blipFill>
        <p:spPr>
          <a:xfrm>
            <a:off x="291576" y="0"/>
            <a:ext cx="8543096" cy="5643578"/>
          </a:xfrm>
          <a:prstGeom prst="rect">
            <a:avLst/>
          </a:prstGeom>
        </p:spPr>
      </p:pic>
      <p:sp>
        <p:nvSpPr>
          <p:cNvPr id="5" name="4 Rectángulo"/>
          <p:cNvSpPr/>
          <p:nvPr/>
        </p:nvSpPr>
        <p:spPr>
          <a:xfrm>
            <a:off x="0" y="5647339"/>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ANN is capable of a good classification. But it seems that the sizes of the spots corresponding to each one of the different classes could be made smaller if one keeps on training the ANN. </a:t>
            </a:r>
            <a:endParaRPr lang="es-ES" sz="2400" dirty="0">
              <a:solidFill>
                <a:srgbClr val="FFFFCC"/>
              </a:solidFill>
              <a:latin typeface="Times New Roman" pitchFamily="18" charset="0"/>
              <a:cs typeface="Times New Roman" pitchFamily="18" charset="0"/>
            </a:endParaRPr>
          </a:p>
        </p:txBody>
      </p:sp>
      <p:sp>
        <p:nvSpPr>
          <p:cNvPr id="7" name="6 Marcador de número de diapositiva"/>
          <p:cNvSpPr>
            <a:spLocks noGrp="1"/>
          </p:cNvSpPr>
          <p:nvPr>
            <p:ph type="sldNum" sz="quarter" idx="12"/>
          </p:nvPr>
        </p:nvSpPr>
        <p:spPr>
          <a:xfrm>
            <a:off x="6553200" y="6491963"/>
            <a:ext cx="2133600" cy="476250"/>
          </a:xfrm>
        </p:spPr>
        <p:txBody>
          <a:bodyPr/>
          <a:lstStyle/>
          <a:p>
            <a:fld id="{67A56C92-EF0B-4F99-9DF2-D11E61E38F24}" type="slidenum">
              <a:rPr lang="es-ES" smtClean="0">
                <a:solidFill>
                  <a:srgbClr val="00CC00"/>
                </a:solidFill>
              </a:rPr>
              <a:pPr/>
              <a:t>35</a:t>
            </a:fld>
            <a:endParaRPr lang="es-ES" dirty="0">
              <a:solidFill>
                <a:srgbClr val="00CC00"/>
              </a:solidFill>
            </a:endParaRPr>
          </a:p>
        </p:txBody>
      </p:sp>
      <p:sp>
        <p:nvSpPr>
          <p:cNvPr id="9" name="8 Rectángulo"/>
          <p:cNvSpPr/>
          <p:nvPr/>
        </p:nvSpPr>
        <p:spPr>
          <a:xfrm>
            <a:off x="2545232" y="116348"/>
            <a:ext cx="4023522" cy="369332"/>
          </a:xfrm>
          <a:prstGeom prst="rect">
            <a:avLst/>
          </a:prstGeom>
          <a:solidFill>
            <a:srgbClr val="125A23"/>
          </a:solidFill>
        </p:spPr>
        <p:txBody>
          <a:bodyPr wrap="square">
            <a:spAutoFit/>
          </a:bodyPr>
          <a:lstStyle/>
          <a:p>
            <a:pPr algn="just"/>
            <a:r>
              <a:rPr lang="en-US" dirty="0" smtClean="0">
                <a:solidFill>
                  <a:srgbClr val="FFFFCC"/>
                </a:solidFill>
                <a:latin typeface="Times New Roman" pitchFamily="18" charset="0"/>
                <a:cs typeface="Times New Roman" pitchFamily="18" charset="0"/>
              </a:rPr>
              <a:t>1%  noise after 2,000,000 training epochs</a:t>
            </a:r>
            <a:endParaRPr lang="es-ES"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39265"/>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It has learnt all the groups reasonably well, but not with the same accuracy, suggesting that it also requires additional training. This does not happen to occur for larger noises. </a:t>
            </a:r>
            <a:endParaRPr lang="es-E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867556" y="6453212"/>
            <a:ext cx="2133600" cy="476250"/>
          </a:xfrm>
        </p:spPr>
        <p:txBody>
          <a:bodyPr/>
          <a:lstStyle/>
          <a:p>
            <a:fld id="{67A56C92-EF0B-4F99-9DF2-D11E61E38F24}" type="slidenum">
              <a:rPr lang="es-ES" smtClean="0">
                <a:solidFill>
                  <a:srgbClr val="66FF66"/>
                </a:solidFill>
              </a:rPr>
              <a:pPr/>
              <a:t>36</a:t>
            </a:fld>
            <a:endParaRPr lang="es-ES" dirty="0">
              <a:solidFill>
                <a:srgbClr val="66FF66"/>
              </a:solidFill>
            </a:endParaRPr>
          </a:p>
        </p:txBody>
      </p:sp>
      <p:pic>
        <p:nvPicPr>
          <p:cNvPr id="3" name="2 Imagen" descr="pbe_1C_BP1-11_e41-81_2000000_5X1x9_05_val2_col-11"/>
          <p:cNvPicPr/>
          <p:nvPr/>
        </p:nvPicPr>
        <p:blipFill>
          <a:blip r:embed="rId2" cstate="print"/>
          <a:srcRect/>
          <a:stretch>
            <a:fillRect/>
          </a:stretch>
        </p:blipFill>
        <p:spPr bwMode="auto">
          <a:xfrm>
            <a:off x="304150" y="0"/>
            <a:ext cx="8559308" cy="5643578"/>
          </a:xfrm>
          <a:prstGeom prst="rect">
            <a:avLst/>
          </a:prstGeom>
          <a:noFill/>
          <a:ln w="9525">
            <a:noFill/>
            <a:miter lim="800000"/>
            <a:headEnd/>
            <a:tailEnd/>
          </a:ln>
        </p:spPr>
      </p:pic>
      <p:sp>
        <p:nvSpPr>
          <p:cNvPr id="5" name="4 Rectángulo"/>
          <p:cNvSpPr/>
          <p:nvPr/>
        </p:nvSpPr>
        <p:spPr>
          <a:xfrm>
            <a:off x="2558484" y="116348"/>
            <a:ext cx="4023522" cy="369332"/>
          </a:xfrm>
          <a:prstGeom prst="rect">
            <a:avLst/>
          </a:prstGeom>
          <a:solidFill>
            <a:srgbClr val="125A23"/>
          </a:solidFill>
        </p:spPr>
        <p:txBody>
          <a:bodyPr wrap="square">
            <a:spAutoFit/>
          </a:bodyPr>
          <a:lstStyle/>
          <a:p>
            <a:pPr algn="just"/>
            <a:r>
              <a:rPr lang="en-US" dirty="0" smtClean="0">
                <a:solidFill>
                  <a:srgbClr val="FFFFCC"/>
                </a:solidFill>
                <a:latin typeface="Times New Roman" pitchFamily="18" charset="0"/>
                <a:cs typeface="Times New Roman" pitchFamily="18" charset="0"/>
              </a:rPr>
              <a:t>2%  noise after 2,000,000 training epochs</a:t>
            </a:r>
            <a:endParaRPr lang="es-ES"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7224" y="6343327"/>
            <a:ext cx="7358082" cy="461665"/>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Apparently, the 9% case also demands additional training.</a:t>
            </a:r>
            <a:endParaRPr lang="es-E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897772" y="6448440"/>
            <a:ext cx="2133600" cy="476250"/>
          </a:xfrm>
        </p:spPr>
        <p:txBody>
          <a:bodyPr/>
          <a:lstStyle/>
          <a:p>
            <a:fld id="{67A56C92-EF0B-4F99-9DF2-D11E61E38F24}" type="slidenum">
              <a:rPr lang="es-ES" smtClean="0">
                <a:solidFill>
                  <a:srgbClr val="66FF66"/>
                </a:solidFill>
              </a:rPr>
              <a:pPr/>
              <a:t>37</a:t>
            </a:fld>
            <a:endParaRPr lang="es-ES" dirty="0">
              <a:solidFill>
                <a:srgbClr val="66FF66"/>
              </a:solidFill>
            </a:endParaRPr>
          </a:p>
        </p:txBody>
      </p:sp>
      <p:pic>
        <p:nvPicPr>
          <p:cNvPr id="3" name="19 Imagen" descr="FIG_3g.bmp"/>
          <p:cNvPicPr/>
          <p:nvPr/>
        </p:nvPicPr>
        <p:blipFill>
          <a:blip r:embed="rId2"/>
          <a:stretch>
            <a:fillRect/>
          </a:stretch>
        </p:blipFill>
        <p:spPr>
          <a:xfrm>
            <a:off x="95014" y="0"/>
            <a:ext cx="8929718" cy="6215082"/>
          </a:xfrm>
          <a:prstGeom prst="rect">
            <a:avLst/>
          </a:prstGeom>
        </p:spPr>
      </p:pic>
      <p:sp>
        <p:nvSpPr>
          <p:cNvPr id="5" name="4 Rectángulo"/>
          <p:cNvSpPr/>
          <p:nvPr/>
        </p:nvSpPr>
        <p:spPr>
          <a:xfrm>
            <a:off x="2998696" y="116348"/>
            <a:ext cx="4023522" cy="369332"/>
          </a:xfrm>
          <a:prstGeom prst="rect">
            <a:avLst/>
          </a:prstGeom>
          <a:solidFill>
            <a:srgbClr val="125A23"/>
          </a:solidFill>
        </p:spPr>
        <p:txBody>
          <a:bodyPr wrap="square">
            <a:spAutoFit/>
          </a:bodyPr>
          <a:lstStyle/>
          <a:p>
            <a:pPr algn="just"/>
            <a:r>
              <a:rPr lang="en-US" dirty="0" smtClean="0">
                <a:solidFill>
                  <a:srgbClr val="FFFFCC"/>
                </a:solidFill>
                <a:latin typeface="Times New Roman" pitchFamily="18" charset="0"/>
                <a:cs typeface="Times New Roman" pitchFamily="18" charset="0"/>
              </a:rPr>
              <a:t>9%  noise after 2,000,000 training epochs</a:t>
            </a:r>
            <a:endParaRPr lang="es-ES"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714356"/>
            <a:ext cx="9144000" cy="1938992"/>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Consequently, we trained the corresponding ANNs some additional epochs:</a:t>
            </a:r>
          </a:p>
          <a:p>
            <a:pPr marL="450850" algn="just">
              <a:buFont typeface="Arial" pitchFamily="34" charset="0"/>
              <a:buChar char="•"/>
            </a:pPr>
            <a:r>
              <a:rPr lang="en-US" sz="2400" dirty="0" smtClean="0">
                <a:solidFill>
                  <a:srgbClr val="FFFFCC"/>
                </a:solidFill>
                <a:latin typeface="Times New Roman" pitchFamily="18" charset="0"/>
                <a:cs typeface="Times New Roman" pitchFamily="18" charset="0"/>
              </a:rPr>
              <a:t>1% noise up to 10,000,000 epochs, </a:t>
            </a:r>
          </a:p>
          <a:p>
            <a:pPr marL="450850" algn="just">
              <a:buFont typeface="Arial" pitchFamily="34" charset="0"/>
              <a:buChar char="•"/>
            </a:pPr>
            <a:r>
              <a:rPr lang="en-US" sz="2400" dirty="0" smtClean="0">
                <a:solidFill>
                  <a:srgbClr val="FFFFCC"/>
                </a:solidFill>
                <a:latin typeface="Times New Roman" pitchFamily="18" charset="0"/>
                <a:cs typeface="Times New Roman" pitchFamily="18" charset="0"/>
              </a:rPr>
              <a:t>2% noise up to 5,000,000 epochs,</a:t>
            </a:r>
          </a:p>
          <a:p>
            <a:pPr marL="450850" algn="just">
              <a:buFont typeface="Arial" pitchFamily="34" charset="0"/>
              <a:buChar char="•"/>
            </a:pPr>
            <a:r>
              <a:rPr lang="en-US" sz="2400" dirty="0" smtClean="0">
                <a:solidFill>
                  <a:srgbClr val="FFFFCC"/>
                </a:solidFill>
                <a:latin typeface="Times New Roman" pitchFamily="18" charset="0"/>
                <a:cs typeface="Times New Roman" pitchFamily="18" charset="0"/>
              </a:rPr>
              <a:t>9% noise up to 3,000,000 epochs. </a:t>
            </a:r>
            <a:endParaRPr lang="es-ES" sz="2400" dirty="0">
              <a:solidFill>
                <a:srgbClr val="FFFFCC"/>
              </a:solidFill>
              <a:latin typeface="Times New Roman" pitchFamily="18" charset="0"/>
              <a:cs typeface="Times New Roman" pitchFamily="18" charset="0"/>
            </a:endParaRPr>
          </a:p>
        </p:txBody>
      </p:sp>
      <p:sp>
        <p:nvSpPr>
          <p:cNvPr id="4" name="3 Marcador de número de diapositiva"/>
          <p:cNvSpPr>
            <a:spLocks noGrp="1"/>
          </p:cNvSpPr>
          <p:nvPr>
            <p:ph type="sldNum" sz="quarter" idx="12"/>
          </p:nvPr>
        </p:nvSpPr>
        <p:spPr>
          <a:xfrm>
            <a:off x="6553200" y="6439830"/>
            <a:ext cx="2133600" cy="476250"/>
          </a:xfrm>
        </p:spPr>
        <p:txBody>
          <a:bodyPr/>
          <a:lstStyle/>
          <a:p>
            <a:fld id="{67A56C92-EF0B-4F99-9DF2-D11E61E38F24}" type="slidenum">
              <a:rPr lang="es-ES" smtClean="0">
                <a:solidFill>
                  <a:srgbClr val="00CC00"/>
                </a:solidFill>
              </a:rPr>
              <a:pPr/>
              <a:t>38</a:t>
            </a:fld>
            <a:endParaRPr lang="es-ES" dirty="0">
              <a:solidFill>
                <a:srgbClr val="00CC00"/>
              </a:solidFill>
            </a:endParaRPr>
          </a:p>
        </p:txBody>
      </p:sp>
      <p:sp>
        <p:nvSpPr>
          <p:cNvPr id="5" name="4 Rectángulo"/>
          <p:cNvSpPr/>
          <p:nvPr/>
        </p:nvSpPr>
        <p:spPr>
          <a:xfrm>
            <a:off x="0" y="3786190"/>
            <a:ext cx="9144000" cy="1569660"/>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In Fig. 6, we present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T</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and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error curves for these 3 cases.</a:t>
            </a:r>
          </a:p>
          <a:p>
            <a:pPr algn="just"/>
            <a:r>
              <a:rPr lang="en-US" sz="2400" dirty="0" smtClean="0">
                <a:solidFill>
                  <a:srgbClr val="FFFFCC"/>
                </a:solidFill>
                <a:latin typeface="Times New Roman" pitchFamily="18" charset="0"/>
                <a:cs typeface="Times New Roman" pitchFamily="18" charset="0"/>
              </a:rPr>
              <a:t>The 1% case could not reach a minimum value after 10,000,000 epochs. </a:t>
            </a:r>
          </a:p>
          <a:p>
            <a:pPr algn="just"/>
            <a:r>
              <a:rPr lang="en-US" sz="2400" dirty="0" smtClean="0">
                <a:solidFill>
                  <a:srgbClr val="FFFFCC"/>
                </a:solidFill>
                <a:latin typeface="Times New Roman" pitchFamily="18" charset="0"/>
                <a:cs typeface="Times New Roman" pitchFamily="18" charset="0"/>
              </a:rPr>
              <a:t>The 2% case reach its minimum value at 3,050,000 epochs. </a:t>
            </a:r>
          </a:p>
          <a:p>
            <a:pPr algn="just"/>
            <a:r>
              <a:rPr lang="en-US" sz="2400" dirty="0" smtClean="0">
                <a:solidFill>
                  <a:srgbClr val="FFFFCC"/>
                </a:solidFill>
                <a:latin typeface="Times New Roman" pitchFamily="18" charset="0"/>
                <a:cs typeface="Times New Roman" pitchFamily="18" charset="0"/>
              </a:rPr>
              <a:t>The 9% case reach its minimum value at 2,515,000 epochs. </a:t>
            </a:r>
            <a:endParaRPr lang="es-ES" sz="24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828315"/>
            <a:ext cx="9144000" cy="1015663"/>
          </a:xfrm>
          <a:prstGeom prst="rect">
            <a:avLst/>
          </a:prstGeom>
          <a:solidFill>
            <a:srgbClr val="125A23"/>
          </a:solidFill>
        </p:spPr>
        <p:txBody>
          <a:bodyPr wrap="square">
            <a:spAutoFit/>
          </a:bodyPr>
          <a:lstStyle/>
          <a:p>
            <a:pPr algn="just"/>
            <a:r>
              <a:rPr lang="en-US" sz="2000" dirty="0" smtClean="0">
                <a:solidFill>
                  <a:srgbClr val="FFFFCC"/>
                </a:solidFill>
                <a:latin typeface="Times New Roman" pitchFamily="18" charset="0"/>
                <a:cs typeface="Times New Roman" pitchFamily="18" charset="0"/>
              </a:rPr>
              <a:t>Fig. 6. </a:t>
            </a:r>
            <a:r>
              <a:rPr lang="en-US" sz="2000" i="1" dirty="0" smtClean="0">
                <a:solidFill>
                  <a:srgbClr val="FFFFCC"/>
                </a:solidFill>
                <a:latin typeface="Times New Roman" pitchFamily="18" charset="0"/>
                <a:cs typeface="Times New Roman" pitchFamily="18" charset="0"/>
              </a:rPr>
              <a:t>E</a:t>
            </a:r>
            <a:r>
              <a:rPr lang="en-US" sz="2000" i="1" baseline="30000" dirty="0" smtClean="0">
                <a:solidFill>
                  <a:srgbClr val="FFFFCC"/>
                </a:solidFill>
                <a:latin typeface="Times New Roman" pitchFamily="18" charset="0"/>
                <a:cs typeface="Times New Roman" pitchFamily="18" charset="0"/>
              </a:rPr>
              <a:t>T</a:t>
            </a:r>
            <a:r>
              <a:rPr lang="en-US" sz="2000" i="1" dirty="0" smtClean="0">
                <a:solidFill>
                  <a:srgbClr val="FFFFCC"/>
                </a:solidFill>
                <a:latin typeface="Times New Roman" pitchFamily="18" charset="0"/>
                <a:cs typeface="Times New Roman" pitchFamily="18" charset="0"/>
              </a:rPr>
              <a:t>(r)</a:t>
            </a:r>
            <a:r>
              <a:rPr lang="en-US" sz="2000" dirty="0" smtClean="0">
                <a:solidFill>
                  <a:srgbClr val="FFFFCC"/>
                </a:solidFill>
                <a:latin typeface="Times New Roman" pitchFamily="18" charset="0"/>
                <a:cs typeface="Times New Roman" pitchFamily="18" charset="0"/>
              </a:rPr>
              <a:t> and </a:t>
            </a:r>
            <a:r>
              <a:rPr lang="en-US" sz="2000" i="1" dirty="0" smtClean="0">
                <a:solidFill>
                  <a:srgbClr val="FFFFCC"/>
                </a:solidFill>
                <a:latin typeface="Times New Roman" pitchFamily="18" charset="0"/>
                <a:cs typeface="Times New Roman" pitchFamily="18" charset="0"/>
              </a:rPr>
              <a:t>E</a:t>
            </a:r>
            <a:r>
              <a:rPr lang="en-US" sz="2000" i="1" baseline="30000" dirty="0" smtClean="0">
                <a:solidFill>
                  <a:srgbClr val="FFFFCC"/>
                </a:solidFill>
                <a:latin typeface="Times New Roman" pitchFamily="18" charset="0"/>
                <a:cs typeface="Times New Roman" pitchFamily="18" charset="0"/>
              </a:rPr>
              <a:t>V</a:t>
            </a:r>
            <a:r>
              <a:rPr lang="en-US" sz="2000" i="1" dirty="0" smtClean="0">
                <a:solidFill>
                  <a:srgbClr val="FFFFCC"/>
                </a:solidFill>
                <a:latin typeface="Times New Roman" pitchFamily="18" charset="0"/>
                <a:cs typeface="Times New Roman" pitchFamily="18" charset="0"/>
              </a:rPr>
              <a:t>(r)</a:t>
            </a:r>
            <a:r>
              <a:rPr lang="en-US" sz="2000" dirty="0" smtClean="0">
                <a:solidFill>
                  <a:srgbClr val="FFFFCC"/>
                </a:solidFill>
                <a:latin typeface="Times New Roman" pitchFamily="18" charset="0"/>
                <a:cs typeface="Times New Roman" pitchFamily="18" charset="0"/>
              </a:rPr>
              <a:t> error curves corresponding to N/S values equal to 1%, 2% and 9%. In the 1% case, we see how long it takes the ANN to extract the learnable information that , in the other cases, is masked as the N/S ratio grows.</a:t>
            </a:r>
            <a:endParaRPr lang="en-US" sz="2000" dirty="0"/>
          </a:p>
        </p:txBody>
      </p:sp>
      <p:pic>
        <p:nvPicPr>
          <p:cNvPr id="2" name="20 Imagen" descr="Fig_4.bmp"/>
          <p:cNvPicPr/>
          <p:nvPr/>
        </p:nvPicPr>
        <p:blipFill>
          <a:blip r:embed="rId2" cstate="print"/>
          <a:stretch>
            <a:fillRect/>
          </a:stretch>
        </p:blipFill>
        <p:spPr>
          <a:xfrm>
            <a:off x="307078" y="0"/>
            <a:ext cx="8501090" cy="5786454"/>
          </a:xfrm>
          <a:prstGeom prst="rect">
            <a:avLst/>
          </a:prstGeom>
        </p:spPr>
      </p:pic>
      <p:cxnSp>
        <p:nvCxnSpPr>
          <p:cNvPr id="5" name="4 Conector recto de flecha"/>
          <p:cNvCxnSpPr/>
          <p:nvPr/>
        </p:nvCxnSpPr>
        <p:spPr bwMode="auto">
          <a:xfrm rot="5400000">
            <a:off x="3267227" y="464323"/>
            <a:ext cx="643736" cy="794"/>
          </a:xfrm>
          <a:prstGeom prst="straightConnector1">
            <a:avLst/>
          </a:prstGeom>
          <a:solidFill>
            <a:schemeClr val="accent1"/>
          </a:solidFill>
          <a:ln w="25400" cap="flat" cmpd="sng" algn="ctr">
            <a:solidFill>
              <a:srgbClr val="FF00FF"/>
            </a:solidFill>
            <a:prstDash val="solid"/>
            <a:round/>
            <a:headEnd type="none" w="med" len="med"/>
            <a:tailEnd type="arrow"/>
          </a:ln>
          <a:effectLst/>
        </p:spPr>
      </p:cxnSp>
      <p:cxnSp>
        <p:nvCxnSpPr>
          <p:cNvPr id="8" name="7 Conector recto de flecha"/>
          <p:cNvCxnSpPr/>
          <p:nvPr/>
        </p:nvCxnSpPr>
        <p:spPr bwMode="auto">
          <a:xfrm rot="5400000">
            <a:off x="3421779" y="3380580"/>
            <a:ext cx="1000132" cy="1588"/>
          </a:xfrm>
          <a:prstGeom prst="straightConnector1">
            <a:avLst/>
          </a:prstGeom>
          <a:solidFill>
            <a:schemeClr val="accent1"/>
          </a:solidFill>
          <a:ln w="25400" cap="flat" cmpd="sng" algn="ctr">
            <a:solidFill>
              <a:srgbClr val="0000FF"/>
            </a:solidFill>
            <a:prstDash val="solid"/>
            <a:round/>
            <a:headEnd type="none" w="med" len="med"/>
            <a:tailEnd type="arrow"/>
          </a:ln>
          <a:effectLst/>
        </p:spPr>
      </p:cxnSp>
      <p:sp>
        <p:nvSpPr>
          <p:cNvPr id="21" name="20 CuadroTexto"/>
          <p:cNvSpPr txBox="1"/>
          <p:nvPr/>
        </p:nvSpPr>
        <p:spPr>
          <a:xfrm>
            <a:off x="3577046" y="-43542"/>
            <a:ext cx="1287016" cy="584775"/>
          </a:xfrm>
          <a:prstGeom prst="rect">
            <a:avLst/>
          </a:prstGeom>
          <a:noFill/>
        </p:spPr>
        <p:txBody>
          <a:bodyPr wrap="square" rtlCol="0">
            <a:spAutoFit/>
          </a:bodyPr>
          <a:lstStyle/>
          <a:p>
            <a:pPr algn="ctr"/>
            <a:r>
              <a:rPr lang="es-MX" sz="1600" b="1" dirty="0" smtClean="0">
                <a:latin typeface="Times New Roman" pitchFamily="18" charset="0"/>
                <a:cs typeface="Times New Roman" pitchFamily="18" charset="0"/>
              </a:rPr>
              <a:t>minimum at 2,515,000</a:t>
            </a:r>
            <a:endParaRPr lang="es-ES" sz="1600" b="1" dirty="0">
              <a:latin typeface="Times New Roman" pitchFamily="18" charset="0"/>
              <a:cs typeface="Times New Roman" pitchFamily="18" charset="0"/>
            </a:endParaRPr>
          </a:p>
        </p:txBody>
      </p:sp>
      <p:sp>
        <p:nvSpPr>
          <p:cNvPr id="22" name="21 CuadroTexto"/>
          <p:cNvSpPr txBox="1"/>
          <p:nvPr/>
        </p:nvSpPr>
        <p:spPr>
          <a:xfrm>
            <a:off x="3331180" y="2326138"/>
            <a:ext cx="1287016" cy="584775"/>
          </a:xfrm>
          <a:prstGeom prst="rect">
            <a:avLst/>
          </a:prstGeom>
          <a:noFill/>
        </p:spPr>
        <p:txBody>
          <a:bodyPr wrap="square" rtlCol="0">
            <a:spAutoFit/>
          </a:bodyPr>
          <a:lstStyle/>
          <a:p>
            <a:pPr algn="ctr"/>
            <a:r>
              <a:rPr lang="es-MX" sz="1600" b="1" dirty="0" smtClean="0">
                <a:latin typeface="Times New Roman" pitchFamily="18" charset="0"/>
                <a:cs typeface="Times New Roman" pitchFamily="18" charset="0"/>
              </a:rPr>
              <a:t>minimum at 3,050,000</a:t>
            </a:r>
            <a:endParaRPr lang="es-ES" sz="1600" b="1" dirty="0">
              <a:latin typeface="Times New Roman" pitchFamily="18" charset="0"/>
              <a:cs typeface="Times New Roman" pitchFamily="18" charset="0"/>
            </a:endParaRPr>
          </a:p>
        </p:txBody>
      </p:sp>
      <p:sp>
        <p:nvSpPr>
          <p:cNvPr id="10" name="9 Marcador de número de diapositiva"/>
          <p:cNvSpPr>
            <a:spLocks noGrp="1"/>
          </p:cNvSpPr>
          <p:nvPr>
            <p:ph type="sldNum" sz="quarter" idx="12"/>
          </p:nvPr>
        </p:nvSpPr>
        <p:spPr>
          <a:xfrm>
            <a:off x="6858016" y="6524650"/>
            <a:ext cx="2133600" cy="476250"/>
          </a:xfrm>
        </p:spPr>
        <p:txBody>
          <a:bodyPr/>
          <a:lstStyle/>
          <a:p>
            <a:fld id="{67A56C92-EF0B-4F99-9DF2-D11E61E38F24}" type="slidenum">
              <a:rPr lang="es-ES" smtClean="0">
                <a:solidFill>
                  <a:srgbClr val="00CC00"/>
                </a:solidFill>
              </a:rPr>
              <a:pPr/>
              <a:t>39</a:t>
            </a:fld>
            <a:endParaRPr lang="es-ES" dirty="0">
              <a:solidFill>
                <a:srgbClr val="00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82" name="Picture 6" descr="BCS_sketch"/>
          <p:cNvPicPr>
            <a:picLocks noChangeAspect="1" noChangeArrowheads="1"/>
          </p:cNvPicPr>
          <p:nvPr/>
        </p:nvPicPr>
        <p:blipFill>
          <a:blip r:embed="rId3"/>
          <a:srcRect/>
          <a:stretch>
            <a:fillRect/>
          </a:stretch>
        </p:blipFill>
        <p:spPr bwMode="auto">
          <a:xfrm>
            <a:off x="155225" y="-24"/>
            <a:ext cx="8873067" cy="6264275"/>
          </a:xfrm>
          <a:prstGeom prst="rect">
            <a:avLst/>
          </a:prstGeom>
          <a:noFill/>
        </p:spPr>
      </p:pic>
      <p:sp>
        <p:nvSpPr>
          <p:cNvPr id="4" name="3 Marcador de número de diapositiva"/>
          <p:cNvSpPr>
            <a:spLocks noGrp="1"/>
          </p:cNvSpPr>
          <p:nvPr>
            <p:ph type="sldNum" sz="quarter" idx="12"/>
          </p:nvPr>
        </p:nvSpPr>
        <p:spPr>
          <a:xfrm>
            <a:off x="7002494" y="6381774"/>
            <a:ext cx="2133600" cy="476250"/>
          </a:xfrm>
        </p:spPr>
        <p:txBody>
          <a:bodyPr/>
          <a:lstStyle/>
          <a:p>
            <a:fld id="{67A56C92-EF0B-4F99-9DF2-D11E61E38F24}" type="slidenum">
              <a:rPr lang="es-ES" smtClean="0">
                <a:solidFill>
                  <a:srgbClr val="00CC00"/>
                </a:solidFill>
              </a:rPr>
              <a:pPr/>
              <a:t>4</a:t>
            </a:fld>
            <a:endParaRPr lang="es-ES" dirty="0">
              <a:solidFill>
                <a:srgbClr val="00CC00"/>
              </a:solidFill>
            </a:endParaRPr>
          </a:p>
        </p:txBody>
      </p:sp>
      <p:sp>
        <p:nvSpPr>
          <p:cNvPr id="5" name="4 Rectángulo"/>
          <p:cNvSpPr/>
          <p:nvPr/>
        </p:nvSpPr>
        <p:spPr>
          <a:xfrm>
            <a:off x="500034" y="0"/>
            <a:ext cx="3143272" cy="400110"/>
          </a:xfrm>
          <a:prstGeom prst="rect">
            <a:avLst/>
          </a:prstGeom>
          <a:solidFill>
            <a:srgbClr val="125A23"/>
          </a:solidFill>
        </p:spPr>
        <p:txBody>
          <a:bodyPr wrap="square">
            <a:spAutoFit/>
          </a:bodyPr>
          <a:lstStyle/>
          <a:p>
            <a:pPr algn="just"/>
            <a:r>
              <a:rPr lang="en-US" sz="2000" dirty="0" smtClean="0">
                <a:solidFill>
                  <a:srgbClr val="FFFFCC"/>
                </a:solidFill>
                <a:latin typeface="Times New Roman" pitchFamily="18" charset="0"/>
                <a:cs typeface="Times New Roman" pitchFamily="18" charset="0"/>
              </a:rPr>
              <a:t>Bragg curve </a:t>
            </a:r>
            <a:r>
              <a:rPr lang="en-US" sz="2000" i="1" dirty="0" smtClean="0">
                <a:solidFill>
                  <a:srgbClr val="FFFFCC"/>
                </a:solidFill>
                <a:latin typeface="Times New Roman" pitchFamily="18" charset="0"/>
                <a:cs typeface="Times New Roman" pitchFamily="18" charset="0"/>
              </a:rPr>
              <a:t>≡ S</a:t>
            </a:r>
            <a:r>
              <a:rPr lang="en-US" sz="2000" dirty="0" smtClean="0">
                <a:solidFill>
                  <a:srgbClr val="FFFFCC"/>
                </a:solidFill>
                <a:latin typeface="Times New Roman" pitchFamily="18" charset="0"/>
                <a:cs typeface="Times New Roman" pitchFamily="18" charset="0"/>
              </a:rPr>
              <a:t>(</a:t>
            </a:r>
            <a:r>
              <a:rPr lang="en-US" sz="2000" i="1" dirty="0" smtClean="0">
                <a:solidFill>
                  <a:srgbClr val="FFFFCC"/>
                </a:solidFill>
                <a:latin typeface="Times New Roman" pitchFamily="18" charset="0"/>
                <a:cs typeface="Times New Roman" pitchFamily="18" charset="0"/>
              </a:rPr>
              <a:t>E</a:t>
            </a:r>
            <a:r>
              <a:rPr lang="en-US" sz="2000" dirty="0" smtClean="0">
                <a:solidFill>
                  <a:srgbClr val="FFFFCC"/>
                </a:solidFill>
                <a:latin typeface="Times New Roman" pitchFamily="18" charset="0"/>
                <a:cs typeface="Times New Roman" pitchFamily="18" charset="0"/>
              </a:rPr>
              <a:t>) = </a:t>
            </a:r>
            <a:r>
              <a:rPr lang="en-US" sz="2000" i="1" dirty="0" smtClean="0">
                <a:solidFill>
                  <a:srgbClr val="FFFFCC"/>
                </a:solidFill>
                <a:latin typeface="Times New Roman" pitchFamily="18" charset="0"/>
                <a:cs typeface="Times New Roman" pitchFamily="18" charset="0"/>
              </a:rPr>
              <a:t>dE/dx</a:t>
            </a:r>
            <a:endParaRPr lang="es-ES" sz="2000" dirty="0">
              <a:solidFill>
                <a:srgbClr val="FFFFCC"/>
              </a:solidFill>
              <a:latin typeface="Times New Roman" pitchFamily="18" charset="0"/>
              <a:cs typeface="Times New Roman" pitchFamily="18" charset="0"/>
            </a:endParaRPr>
          </a:p>
        </p:txBody>
      </p:sp>
      <p:cxnSp>
        <p:nvCxnSpPr>
          <p:cNvPr id="7" name="6 Conector recto de flecha"/>
          <p:cNvCxnSpPr/>
          <p:nvPr/>
        </p:nvCxnSpPr>
        <p:spPr bwMode="auto">
          <a:xfrm>
            <a:off x="1357290" y="6643710"/>
            <a:ext cx="9144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8 Conector curvado"/>
          <p:cNvCxnSpPr/>
          <p:nvPr/>
        </p:nvCxnSpPr>
        <p:spPr bwMode="auto">
          <a:xfrm rot="16200000" flipH="1">
            <a:off x="-178627" y="1178703"/>
            <a:ext cx="1714512" cy="214314"/>
          </a:xfrm>
          <a:prstGeom prst="curvedConnector3">
            <a:avLst>
              <a:gd name="adj1" fmla="val 50000"/>
            </a:avLst>
          </a:prstGeom>
          <a:solidFill>
            <a:schemeClr val="accent1"/>
          </a:solidFill>
          <a:ln w="31750" cap="flat" cmpd="sng" algn="ctr">
            <a:solidFill>
              <a:srgbClr val="FF0000"/>
            </a:solidFill>
            <a:prstDash val="solid"/>
            <a:round/>
            <a:headEnd type="none" w="med" len="med"/>
            <a:tailEnd type="arrow"/>
          </a:ln>
          <a:effectLst/>
        </p:spPr>
      </p:cxnSp>
      <p:sp>
        <p:nvSpPr>
          <p:cNvPr id="8" name="7 Rectángulo"/>
          <p:cNvSpPr/>
          <p:nvPr/>
        </p:nvSpPr>
        <p:spPr>
          <a:xfrm>
            <a:off x="252414" y="6319743"/>
            <a:ext cx="8559828" cy="461665"/>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Bragg curve spectroscopy has been a two parameter technique [1-5].</a:t>
            </a:r>
            <a:endParaRPr lang="es-ES" sz="24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8" fill="hold" nodeType="afterEffect">
                                  <p:stCondLst>
                                    <p:cond delay="0"/>
                                  </p:stCondLst>
                                  <p:childTnLst>
                                    <p:set>
                                      <p:cBhvr>
                                        <p:cTn id="12" dur="1" fill="hold">
                                          <p:stCondLst>
                                            <p:cond delay="0"/>
                                          </p:stCondLst>
                                        </p:cTn>
                                        <p:tgtEl>
                                          <p:spTgt spid="306182"/>
                                        </p:tgtEl>
                                        <p:attrNameLst>
                                          <p:attrName>style.visibility</p:attrName>
                                        </p:attrNameLst>
                                      </p:cBhvr>
                                      <p:to>
                                        <p:strVal val="visible"/>
                                      </p:to>
                                    </p:set>
                                    <p:animEffect transition="in" filter="wheel(8)">
                                      <p:cBhvr>
                                        <p:cTn id="13" dur="500"/>
                                        <p:tgtEl>
                                          <p:spTgt spid="30618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a:grpSpLocks noChangeAspect="1"/>
          </p:cNvGrpSpPr>
          <p:nvPr/>
        </p:nvGrpSpPr>
        <p:grpSpPr>
          <a:xfrm>
            <a:off x="0" y="0"/>
            <a:ext cx="4507764" cy="3357562"/>
            <a:chOff x="629120" y="4357694"/>
            <a:chExt cx="2658542" cy="1980187"/>
          </a:xfrm>
        </p:grpSpPr>
        <p:pic>
          <p:nvPicPr>
            <p:cNvPr id="2" name="20 Imagen" descr="Fig_4.bmp"/>
            <p:cNvPicPr>
              <a:picLocks noChangeAspect="1"/>
            </p:cNvPicPr>
            <p:nvPr/>
          </p:nvPicPr>
          <p:blipFill>
            <a:blip r:embed="rId2" cstate="print"/>
            <a:stretch>
              <a:fillRect/>
            </a:stretch>
          </p:blipFill>
          <p:spPr>
            <a:xfrm>
              <a:off x="629120" y="4357694"/>
              <a:ext cx="2658542" cy="1980187"/>
            </a:xfrm>
            <a:prstGeom prst="rect">
              <a:avLst/>
            </a:prstGeom>
          </p:spPr>
        </p:pic>
        <p:cxnSp>
          <p:nvCxnSpPr>
            <p:cNvPr id="5" name="4 Conector recto de flecha"/>
            <p:cNvCxnSpPr/>
            <p:nvPr/>
          </p:nvCxnSpPr>
          <p:spPr bwMode="auto">
            <a:xfrm rot="5400000">
              <a:off x="1520173" y="4522293"/>
              <a:ext cx="286546" cy="1588"/>
            </a:xfrm>
            <a:prstGeom prst="straightConnector1">
              <a:avLst/>
            </a:prstGeom>
            <a:solidFill>
              <a:schemeClr val="accent1"/>
            </a:solidFill>
            <a:ln w="12700" cap="flat" cmpd="sng" algn="ctr">
              <a:solidFill>
                <a:srgbClr val="FF00FF"/>
              </a:solidFill>
              <a:prstDash val="solid"/>
              <a:round/>
              <a:headEnd type="none" w="med" len="med"/>
              <a:tailEnd type="arrow"/>
            </a:ln>
            <a:effectLst/>
          </p:spPr>
        </p:cxnSp>
        <p:cxnSp>
          <p:nvCxnSpPr>
            <p:cNvPr id="8" name="7 Conector recto de flecha"/>
            <p:cNvCxnSpPr/>
            <p:nvPr/>
          </p:nvCxnSpPr>
          <p:spPr bwMode="auto">
            <a:xfrm rot="5400000">
              <a:off x="1643042" y="5499908"/>
              <a:ext cx="285752" cy="1588"/>
            </a:xfrm>
            <a:prstGeom prst="straightConnector1">
              <a:avLst/>
            </a:prstGeom>
            <a:solidFill>
              <a:schemeClr val="accent1"/>
            </a:solidFill>
            <a:ln w="12700" cap="flat" cmpd="sng" algn="ctr">
              <a:solidFill>
                <a:srgbClr val="0000FF"/>
              </a:solidFill>
              <a:prstDash val="solid"/>
              <a:round/>
              <a:headEnd type="none" w="med" len="med"/>
              <a:tailEnd type="arrow"/>
            </a:ln>
            <a:effectLst/>
          </p:spPr>
        </p:cxnSp>
      </p:grpSp>
      <p:sp>
        <p:nvSpPr>
          <p:cNvPr id="10" name="9 Marcador de número de diapositiva"/>
          <p:cNvSpPr>
            <a:spLocks noGrp="1"/>
          </p:cNvSpPr>
          <p:nvPr>
            <p:ph type="sldNum" sz="quarter" idx="12"/>
          </p:nvPr>
        </p:nvSpPr>
        <p:spPr>
          <a:xfrm>
            <a:off x="6858016" y="6524650"/>
            <a:ext cx="2133600" cy="476250"/>
          </a:xfrm>
        </p:spPr>
        <p:txBody>
          <a:bodyPr/>
          <a:lstStyle/>
          <a:p>
            <a:fld id="{67A56C92-EF0B-4F99-9DF2-D11E61E38F24}" type="slidenum">
              <a:rPr lang="es-ES" smtClean="0">
                <a:solidFill>
                  <a:srgbClr val="00CC00"/>
                </a:solidFill>
              </a:rPr>
              <a:pPr/>
              <a:t>40</a:t>
            </a:fld>
            <a:endParaRPr lang="es-ES" dirty="0">
              <a:solidFill>
                <a:srgbClr val="00CC00"/>
              </a:solidFill>
            </a:endParaRPr>
          </a:p>
        </p:txBody>
      </p:sp>
      <p:pic>
        <p:nvPicPr>
          <p:cNvPr id="15" name="14 Imagen" descr="batchman_execution_all_val_lin_log.bmp"/>
          <p:cNvPicPr>
            <a:picLocks noChangeAspect="1"/>
          </p:cNvPicPr>
          <p:nvPr/>
        </p:nvPicPr>
        <p:blipFill>
          <a:blip r:embed="rId3"/>
          <a:stretch>
            <a:fillRect/>
          </a:stretch>
        </p:blipFill>
        <p:spPr>
          <a:xfrm>
            <a:off x="4624203" y="-1"/>
            <a:ext cx="4519797" cy="3357563"/>
          </a:xfrm>
          <a:prstGeom prst="rect">
            <a:avLst/>
          </a:prstGeom>
        </p:spPr>
      </p:pic>
      <p:sp>
        <p:nvSpPr>
          <p:cNvPr id="16" name="15 Rectángulo"/>
          <p:cNvSpPr/>
          <p:nvPr/>
        </p:nvSpPr>
        <p:spPr>
          <a:xfrm>
            <a:off x="0" y="3695882"/>
            <a:ext cx="9144000" cy="830997"/>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1%  error curve could not reach a smaller minimum value than those reached by the 2%, 3% and 4% error curves. </a:t>
            </a:r>
            <a:endParaRPr lang="es-ES" sz="2400" dirty="0">
              <a:solidFill>
                <a:srgbClr val="FFFFCC"/>
              </a:solidFill>
              <a:latin typeface="Times New Roman" pitchFamily="18" charset="0"/>
              <a:cs typeface="Times New Roman" pitchFamily="18" charset="0"/>
            </a:endParaRPr>
          </a:p>
        </p:txBody>
      </p:sp>
      <p:sp>
        <p:nvSpPr>
          <p:cNvPr id="17" name="16 Rectángulo"/>
          <p:cNvSpPr/>
          <p:nvPr/>
        </p:nvSpPr>
        <p:spPr>
          <a:xfrm>
            <a:off x="0" y="4895848"/>
            <a:ext cx="9144000" cy="1938992"/>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From the smoothness of the 1% training error curve, after 100,000 epochs, we deduce that the training effect induces a very slow evolution along the error surface, so, to accelerate the approach to its minimum value, the ANN training was started over beginning at 100,000 epochs but  </a:t>
            </a:r>
            <a:r>
              <a:rPr lang="en-US" sz="2400" u="sng" dirty="0" smtClean="0">
                <a:solidFill>
                  <a:srgbClr val="FFFFCC"/>
                </a:solidFill>
                <a:latin typeface="Times New Roman" pitchFamily="18" charset="0"/>
                <a:cs typeface="Times New Roman" pitchFamily="18" charset="0"/>
              </a:rPr>
              <a:t>changing the learning factor from 0.3 to 5.0</a:t>
            </a:r>
            <a:r>
              <a:rPr lang="en-US" sz="2400" dirty="0" smtClean="0">
                <a:solidFill>
                  <a:srgbClr val="FFFFCC"/>
                </a:solidFill>
                <a:latin typeface="Times New Roman" pitchFamily="18" charset="0"/>
                <a:cs typeface="Times New Roman" pitchFamily="18" charset="0"/>
              </a:rPr>
              <a:t>. See Fig. 7.</a:t>
            </a:r>
            <a:endParaRPr lang="es-ES" sz="2400" dirty="0">
              <a:solidFill>
                <a:srgbClr val="FFFFCC"/>
              </a:solidFill>
              <a:latin typeface="Times New Roman" pitchFamily="18" charset="0"/>
              <a:cs typeface="Times New Roman" pitchFamily="18" charset="0"/>
            </a:endParaRPr>
          </a:p>
        </p:txBody>
      </p:sp>
      <p:cxnSp>
        <p:nvCxnSpPr>
          <p:cNvPr id="19" name="18 Conector recto de flecha"/>
          <p:cNvCxnSpPr/>
          <p:nvPr/>
        </p:nvCxnSpPr>
        <p:spPr bwMode="auto">
          <a:xfrm rot="10800000">
            <a:off x="3214678" y="2159264"/>
            <a:ext cx="1357322" cy="912546"/>
          </a:xfrm>
          <a:prstGeom prst="straightConnector1">
            <a:avLst/>
          </a:prstGeom>
          <a:solidFill>
            <a:schemeClr val="accent1"/>
          </a:solidFill>
          <a:ln w="31750" cap="flat" cmpd="sng" algn="ctr">
            <a:solidFill>
              <a:srgbClr val="969696"/>
            </a:solidFill>
            <a:prstDash val="solid"/>
            <a:round/>
            <a:headEnd type="none" w="med" len="med"/>
            <a:tailEnd type="arrow"/>
          </a:ln>
          <a:effectLst/>
        </p:spPr>
      </p:cxnSp>
      <p:cxnSp>
        <p:nvCxnSpPr>
          <p:cNvPr id="25" name="24 Conector recto de flecha"/>
          <p:cNvCxnSpPr/>
          <p:nvPr/>
        </p:nvCxnSpPr>
        <p:spPr bwMode="auto">
          <a:xfrm flipV="1">
            <a:off x="4572000" y="1873512"/>
            <a:ext cx="3550570" cy="119829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20" name="19 Conector recto de flecha"/>
          <p:cNvCxnSpPr/>
          <p:nvPr/>
        </p:nvCxnSpPr>
        <p:spPr bwMode="auto">
          <a:xfrm flipV="1">
            <a:off x="4572000" y="2087826"/>
            <a:ext cx="3429024" cy="983984"/>
          </a:xfrm>
          <a:prstGeom prst="straightConnector1">
            <a:avLst/>
          </a:prstGeom>
          <a:solidFill>
            <a:schemeClr val="accent1"/>
          </a:solidFill>
          <a:ln w="31750" cap="flat" cmpd="sng" algn="ctr">
            <a:solidFill>
              <a:srgbClr val="00FFFF"/>
            </a:solidFill>
            <a:prstDash val="solid"/>
            <a:round/>
            <a:headEnd type="none" w="med" len="med"/>
            <a:tailEnd type="arrow"/>
          </a:ln>
          <a:effectLst/>
        </p:spPr>
      </p:cxnSp>
      <p:cxnSp>
        <p:nvCxnSpPr>
          <p:cNvPr id="34" name="33 Conector recto"/>
          <p:cNvCxnSpPr/>
          <p:nvPr/>
        </p:nvCxnSpPr>
        <p:spPr bwMode="auto">
          <a:xfrm>
            <a:off x="656162" y="4071942"/>
            <a:ext cx="513318" cy="9222"/>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36" name="35 Conector recto"/>
          <p:cNvCxnSpPr/>
          <p:nvPr/>
        </p:nvCxnSpPr>
        <p:spPr bwMode="auto">
          <a:xfrm rot="16200000" flipV="1">
            <a:off x="910232" y="3817872"/>
            <a:ext cx="500066" cy="8074"/>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51" name="50 Conector recto de flecha"/>
          <p:cNvCxnSpPr/>
          <p:nvPr/>
        </p:nvCxnSpPr>
        <p:spPr bwMode="auto">
          <a:xfrm rot="16200000" flipV="1">
            <a:off x="922036" y="2221180"/>
            <a:ext cx="3286148" cy="2844268"/>
          </a:xfrm>
          <a:prstGeom prst="straightConnector1">
            <a:avLst/>
          </a:prstGeom>
          <a:solidFill>
            <a:schemeClr val="accent1"/>
          </a:solidFill>
          <a:ln w="31750" cap="flat" cmpd="sng" algn="ctr">
            <a:solidFill>
              <a:srgbClr val="00FFFF"/>
            </a:solidFill>
            <a:prstDash val="solid"/>
            <a:round/>
            <a:headEnd type="none" w="med" len="med"/>
            <a:tailEnd type="arrow"/>
          </a:ln>
          <a:effectLst/>
        </p:spPr>
      </p:cxnSp>
      <p:cxnSp>
        <p:nvCxnSpPr>
          <p:cNvPr id="52" name="51 Conector recto"/>
          <p:cNvCxnSpPr/>
          <p:nvPr/>
        </p:nvCxnSpPr>
        <p:spPr bwMode="auto">
          <a:xfrm>
            <a:off x="3973992" y="5286388"/>
            <a:ext cx="428628" cy="1588"/>
          </a:xfrm>
          <a:prstGeom prst="line">
            <a:avLst/>
          </a:prstGeom>
          <a:solidFill>
            <a:schemeClr val="accent1"/>
          </a:solidFill>
          <a:ln w="31750" cap="flat" cmpd="sng" algn="ctr">
            <a:solidFill>
              <a:srgbClr val="00FFFF"/>
            </a:solidFill>
            <a:prstDash val="solid"/>
            <a:round/>
            <a:headEnd type="none" w="med" len="med"/>
            <a:tailEnd type="none" w="med" len="med"/>
          </a:ln>
          <a:effectLst/>
        </p:spPr>
      </p:cxnSp>
      <p:cxnSp>
        <p:nvCxnSpPr>
          <p:cNvPr id="30" name="29 Conector recto"/>
          <p:cNvCxnSpPr/>
          <p:nvPr/>
        </p:nvCxnSpPr>
        <p:spPr bwMode="auto">
          <a:xfrm>
            <a:off x="1142976" y="3571876"/>
            <a:ext cx="3429024"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33" name="32 Conector recto"/>
          <p:cNvCxnSpPr/>
          <p:nvPr/>
        </p:nvCxnSpPr>
        <p:spPr bwMode="auto">
          <a:xfrm rot="16200000" flipV="1">
            <a:off x="4319158" y="3325880"/>
            <a:ext cx="500066" cy="8074"/>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22" presetClass="exit" presetSubtype="4" fill="hold" nodeType="withEffect">
                                  <p:stCondLst>
                                    <p:cond delay="0"/>
                                  </p:stCondLst>
                                  <p:childTnLst>
                                    <p:animEffect transition="out" filter="wipe(down)">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22" presetClass="exit" presetSubtype="4" fill="hold" nodeType="withEffect">
                                  <p:stCondLst>
                                    <p:cond delay="0"/>
                                  </p:stCondLst>
                                  <p:childTnLst>
                                    <p:animEffect transition="out" filter="wipe(down)">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22" presetClass="exit" presetSubtype="4" fill="hold" nodeType="withEffect">
                                  <p:stCondLst>
                                    <p:cond delay="0"/>
                                  </p:stCondLst>
                                  <p:childTnLst>
                                    <p:animEffect transition="out" filter="wipe(down)">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anim calcmode="lin" valueType="num">
                                      <p:cBhvr>
                                        <p:cTn id="53" dur="500" fill="hold"/>
                                        <p:tgtEl>
                                          <p:spTgt spid="17"/>
                                        </p:tgtEl>
                                        <p:attrNameLst>
                                          <p:attrName>ppt_x</p:attrName>
                                        </p:attrNameLst>
                                      </p:cBhvr>
                                      <p:tavLst>
                                        <p:tav tm="0">
                                          <p:val>
                                            <p:strVal val="#ppt_x"/>
                                          </p:val>
                                        </p:tav>
                                        <p:tav tm="100000">
                                          <p:val>
                                            <p:strVal val="#ppt_x"/>
                                          </p:val>
                                        </p:tav>
                                      </p:tavLst>
                                    </p:anim>
                                    <p:anim calcmode="lin" valueType="num">
                                      <p:cBhvr>
                                        <p:cTn id="54" dur="5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500"/>
                                        <p:tgtEl>
                                          <p:spTgt spid="52"/>
                                        </p:tgtEl>
                                      </p:cBhvr>
                                    </p:animEffect>
                                  </p:childTnLst>
                                </p:cTn>
                              </p:par>
                              <p:par>
                                <p:cTn id="59" presetID="22" presetClass="entr" presetSubtype="4"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5670082"/>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7. </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4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(r)</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and </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4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(r)</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error curves corresponding to a</a:t>
            </a:r>
            <a:r>
              <a:rPr kumimoji="0" lang="en-US" sz="24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 1%</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N/S </a:t>
            </a:r>
            <a:r>
              <a:rPr lang="en-US" sz="2400" dirty="0" smtClean="0">
                <a:solidFill>
                  <a:srgbClr val="FFFFCC"/>
                </a:solidFill>
                <a:latin typeface="Times New Roman" pitchFamily="18" charset="0"/>
                <a:ea typeface="Calibri" pitchFamily="34" charset="0"/>
                <a:cs typeface="Times New Roman" pitchFamily="18" charset="0"/>
              </a:rPr>
              <a:t>ratio</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The learning rate parameter was changed from 0.3 to 5.0 after 100,000 training epochs.</a:t>
            </a:r>
            <a:endParaRPr kumimoji="0" lang="en-US" sz="2400" b="0" i="0" u="none" strike="noStrike" cap="none" normalizeH="0" baseline="0" dirty="0" smtClean="0">
              <a:ln>
                <a:noFill/>
              </a:ln>
              <a:solidFill>
                <a:srgbClr val="FFFFCC"/>
              </a:solidFill>
              <a:effectLst/>
              <a:latin typeface="Arial" pitchFamily="34" charset="0"/>
            </a:endParaRPr>
          </a:p>
        </p:txBody>
      </p:sp>
      <p:pic>
        <p:nvPicPr>
          <p:cNvPr id="2" name="5 Imagen" descr="Fig_5.bmp"/>
          <p:cNvPicPr/>
          <p:nvPr/>
        </p:nvPicPr>
        <p:blipFill>
          <a:blip r:embed="rId2" cstate="print"/>
          <a:stretch>
            <a:fillRect/>
          </a:stretch>
        </p:blipFill>
        <p:spPr>
          <a:xfrm>
            <a:off x="571472" y="8164"/>
            <a:ext cx="8143932" cy="5670082"/>
          </a:xfrm>
          <a:prstGeom prst="rect">
            <a:avLst/>
          </a:prstGeom>
        </p:spPr>
      </p:pic>
      <p:sp>
        <p:nvSpPr>
          <p:cNvPr id="4" name="3 Rectángulo"/>
          <p:cNvSpPr/>
          <p:nvPr/>
        </p:nvSpPr>
        <p:spPr>
          <a:xfrm>
            <a:off x="1571604" y="428604"/>
            <a:ext cx="6643734" cy="353943"/>
          </a:xfrm>
          <a:prstGeom prst="rect">
            <a:avLst/>
          </a:prstGeom>
        </p:spPr>
        <p:txBody>
          <a:bodyPr wrap="square">
            <a:spAutoFit/>
          </a:bodyPr>
          <a:lstStyle/>
          <a:p>
            <a:r>
              <a:rPr lang="en-US" sz="1700" b="1" dirty="0" smtClean="0">
                <a:solidFill>
                  <a:srgbClr val="FF0000"/>
                </a:solidFill>
                <a:latin typeface="Times New Roman" pitchFamily="18" charset="0"/>
                <a:ea typeface="Calibri" pitchFamily="34" charset="0"/>
                <a:cs typeface="Times New Roman" pitchFamily="18" charset="0"/>
              </a:rPr>
              <a:t>100,000 (0.3 epochs) </a:t>
            </a:r>
            <a:r>
              <a:rPr lang="en-US" sz="1700" b="1" dirty="0" smtClean="0">
                <a:latin typeface="Times New Roman" pitchFamily="18" charset="0"/>
                <a:ea typeface="Calibri" pitchFamily="34" charset="0"/>
                <a:cs typeface="Times New Roman" pitchFamily="18" charset="0"/>
              </a:rPr>
              <a:t>+ </a:t>
            </a:r>
            <a:r>
              <a:rPr lang="en-US" sz="1700" b="1" dirty="0" smtClean="0">
                <a:solidFill>
                  <a:srgbClr val="0000FF"/>
                </a:solidFill>
                <a:latin typeface="Times New Roman" pitchFamily="18" charset="0"/>
                <a:ea typeface="Calibri" pitchFamily="34" charset="0"/>
                <a:cs typeface="Times New Roman" pitchFamily="18" charset="0"/>
              </a:rPr>
              <a:t>1,320,000 (5.0 epochs)</a:t>
            </a:r>
            <a:r>
              <a:rPr lang="en-US" sz="1700" b="1" dirty="0" smtClean="0">
                <a:solidFill>
                  <a:srgbClr val="006600"/>
                </a:solidFill>
                <a:latin typeface="Times New Roman" pitchFamily="18" charset="0"/>
                <a:ea typeface="Calibri" pitchFamily="34" charset="0"/>
                <a:cs typeface="Times New Roman" pitchFamily="18" charset="0"/>
              </a:rPr>
              <a:t> </a:t>
            </a:r>
            <a:r>
              <a:rPr lang="en-US" sz="1700" b="1" dirty="0" smtClean="0">
                <a:latin typeface="Times New Roman" pitchFamily="18" charset="0"/>
                <a:ea typeface="Calibri" pitchFamily="34" charset="0"/>
                <a:cs typeface="Times New Roman" pitchFamily="18" charset="0"/>
              </a:rPr>
              <a:t>~ 22,100,000 (0.3 epochs)</a:t>
            </a:r>
            <a:endParaRPr lang="es-ES" sz="1700" b="1" dirty="0"/>
          </a:p>
        </p:txBody>
      </p:sp>
      <p:sp>
        <p:nvSpPr>
          <p:cNvPr id="5" name="4 Abrir llave"/>
          <p:cNvSpPr/>
          <p:nvPr/>
        </p:nvSpPr>
        <p:spPr bwMode="auto">
          <a:xfrm rot="5400000">
            <a:off x="1567250" y="2391068"/>
            <a:ext cx="356400" cy="432000"/>
          </a:xfrm>
          <a:prstGeom prst="leftBrac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6" name="5 Abrir llave"/>
          <p:cNvSpPr/>
          <p:nvPr/>
        </p:nvSpPr>
        <p:spPr bwMode="auto">
          <a:xfrm rot="5400000">
            <a:off x="4894604" y="-862608"/>
            <a:ext cx="419104" cy="6287676"/>
          </a:xfrm>
          <a:prstGeom prst="leftBrac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cxnSp>
        <p:nvCxnSpPr>
          <p:cNvPr id="8" name="7 Conector recto de flecha"/>
          <p:cNvCxnSpPr/>
          <p:nvPr/>
        </p:nvCxnSpPr>
        <p:spPr bwMode="auto">
          <a:xfrm rot="5400000" flipH="1" flipV="1">
            <a:off x="1139913" y="1393017"/>
            <a:ext cx="1571636" cy="35719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0" name="9 Conector recto de flecha"/>
          <p:cNvCxnSpPr/>
          <p:nvPr/>
        </p:nvCxnSpPr>
        <p:spPr bwMode="auto">
          <a:xfrm rot="16200000" flipV="1">
            <a:off x="4068871" y="980717"/>
            <a:ext cx="1214446" cy="857256"/>
          </a:xfrm>
          <a:prstGeom prst="straightConnector1">
            <a:avLst/>
          </a:prstGeom>
          <a:solidFill>
            <a:schemeClr val="accent1"/>
          </a:solidFill>
          <a:ln w="25400" cap="flat" cmpd="sng" algn="ctr">
            <a:solidFill>
              <a:srgbClr val="0000FF"/>
            </a:solidFill>
            <a:prstDash val="solid"/>
            <a:round/>
            <a:headEnd type="none" w="med" len="med"/>
            <a:tailEnd type="arrow"/>
          </a:ln>
          <a:effectLst/>
        </p:spPr>
      </p:cxnSp>
      <p:sp>
        <p:nvSpPr>
          <p:cNvPr id="9" name="8 Marcador de número de diapositiva"/>
          <p:cNvSpPr>
            <a:spLocks noGrp="1"/>
          </p:cNvSpPr>
          <p:nvPr>
            <p:ph type="sldNum" sz="quarter" idx="12"/>
          </p:nvPr>
        </p:nvSpPr>
        <p:spPr>
          <a:xfrm>
            <a:off x="6938994" y="6524650"/>
            <a:ext cx="2133600" cy="476250"/>
          </a:xfrm>
        </p:spPr>
        <p:txBody>
          <a:bodyPr/>
          <a:lstStyle/>
          <a:p>
            <a:fld id="{67A56C92-EF0B-4F99-9DF2-D11E61E38F24}" type="slidenum">
              <a:rPr lang="es-ES" smtClean="0">
                <a:solidFill>
                  <a:srgbClr val="00CC00"/>
                </a:solidFill>
              </a:rPr>
              <a:pPr/>
              <a:t>41</a:t>
            </a:fld>
            <a:endParaRPr lang="es-ES" dirty="0">
              <a:solidFill>
                <a:srgbClr val="00CC00"/>
              </a:solidFill>
            </a:endParaRPr>
          </a:p>
        </p:txBody>
      </p:sp>
      <p:cxnSp>
        <p:nvCxnSpPr>
          <p:cNvPr id="11" name="10 Conector recto de flecha"/>
          <p:cNvCxnSpPr/>
          <p:nvPr/>
        </p:nvCxnSpPr>
        <p:spPr bwMode="auto">
          <a:xfrm flipH="1" flipV="1">
            <a:off x="2019063" y="3404508"/>
            <a:ext cx="1926000" cy="3085086"/>
          </a:xfrm>
          <a:prstGeom prst="straightConnector1">
            <a:avLst/>
          </a:prstGeom>
          <a:solidFill>
            <a:schemeClr val="accent1"/>
          </a:solidFill>
          <a:ln w="25400" cap="flat" cmpd="sng" algn="ctr">
            <a:solidFill>
              <a:srgbClr val="66FF66"/>
            </a:solidFill>
            <a:prstDash val="solid"/>
            <a:round/>
            <a:headEnd type="none" w="med" len="med"/>
            <a:tailEnd type="arrow"/>
          </a:ln>
          <a:effectLst/>
        </p:spPr>
      </p:cxnSp>
      <p:sp>
        <p:nvSpPr>
          <p:cNvPr id="14" name="13 CuadroTexto"/>
          <p:cNvSpPr txBox="1"/>
          <p:nvPr/>
        </p:nvSpPr>
        <p:spPr>
          <a:xfrm>
            <a:off x="5316540" y="3235071"/>
            <a:ext cx="2902194" cy="307777"/>
          </a:xfrm>
          <a:prstGeom prst="rect">
            <a:avLst/>
          </a:prstGeom>
          <a:solidFill>
            <a:schemeClr val="bg1"/>
          </a:solidFill>
        </p:spPr>
        <p:txBody>
          <a:bodyPr wrap="square" rtlCol="0">
            <a:spAutoFit/>
          </a:bodyPr>
          <a:lstStyle/>
          <a:p>
            <a:r>
              <a:rPr lang="es-MX" sz="1400" b="1" dirty="0" smtClean="0">
                <a:latin typeface="Times New Roman" pitchFamily="18" charset="0"/>
                <a:cs typeface="Times New Roman" pitchFamily="18" charset="0"/>
              </a:rPr>
              <a:t>900,000  ~  13,433,333  (0.3 epochs)</a:t>
            </a:r>
            <a:endParaRPr lang="es-ES" sz="1400" b="1" dirty="0">
              <a:latin typeface="Times New Roman" pitchFamily="18" charset="0"/>
              <a:cs typeface="Times New Roman" pitchFamily="18" charset="0"/>
            </a:endParaRPr>
          </a:p>
        </p:txBody>
      </p:sp>
      <p:sp>
        <p:nvSpPr>
          <p:cNvPr id="15" name="14 Rectángulo"/>
          <p:cNvSpPr/>
          <p:nvPr/>
        </p:nvSpPr>
        <p:spPr>
          <a:xfrm>
            <a:off x="4495384" y="2638004"/>
            <a:ext cx="3643338" cy="584775"/>
          </a:xfrm>
          <a:prstGeom prst="rect">
            <a:avLst/>
          </a:prstGeom>
          <a:solidFill>
            <a:schemeClr val="accent1"/>
          </a:solidFill>
        </p:spPr>
        <p:txBody>
          <a:bodyPr wrap="square">
            <a:spAutoFit/>
          </a:bodyPr>
          <a:lstStyle/>
          <a:p>
            <a:pPr algn="just"/>
            <a:r>
              <a:rPr lang="en-US" sz="1600" b="1" dirty="0" smtClean="0">
                <a:latin typeface="Times New Roman" pitchFamily="18" charset="0"/>
                <a:cs typeface="Times New Roman" pitchFamily="18" charset="0"/>
              </a:rPr>
              <a:t>Quite small value equal to 0.0006, smaller than any other minimum value.</a:t>
            </a:r>
            <a:endParaRPr lang="es-ES" sz="1600" b="1" dirty="0">
              <a:latin typeface="Times New Roman" pitchFamily="18" charset="0"/>
              <a:cs typeface="Times New Roman" pitchFamily="18" charset="0"/>
            </a:endParaRPr>
          </a:p>
        </p:txBody>
      </p:sp>
      <p:cxnSp>
        <p:nvCxnSpPr>
          <p:cNvPr id="19" name="18 Conector recto"/>
          <p:cNvCxnSpPr/>
          <p:nvPr/>
        </p:nvCxnSpPr>
        <p:spPr bwMode="auto">
          <a:xfrm>
            <a:off x="3929058" y="6487582"/>
            <a:ext cx="3214710"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071678"/>
            <a:ext cx="9144000" cy="830997"/>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BP</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plots obtained in the 1%, 2% and 9% cases are shown in Figs. 8a-c. </a:t>
            </a:r>
            <a:endParaRPr lang="es-ES" sz="2400" dirty="0">
              <a:solidFill>
                <a:srgbClr val="FFFFCC"/>
              </a:solidFill>
              <a:latin typeface="Times New Roman" pitchFamily="18" charset="0"/>
              <a:cs typeface="Times New Roman" pitchFamily="18" charset="0"/>
            </a:endParaRPr>
          </a:p>
        </p:txBody>
      </p:sp>
      <p:sp>
        <p:nvSpPr>
          <p:cNvPr id="3" name="2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42</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5647339"/>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8a. </a:t>
            </a:r>
            <a:r>
              <a:rPr lang="en-US" sz="2400" dirty="0" smtClean="0">
                <a:solidFill>
                  <a:srgbClr val="FFFFCC"/>
                </a:solidFill>
                <a:latin typeface="Times New Roman" pitchFamily="18" charset="0"/>
                <a:ea typeface="Calibri" pitchFamily="34" charset="0"/>
                <a:cs typeface="Times New Roman" pitchFamily="18" charset="0"/>
              </a:rPr>
              <a:t>After 900,000 epochs, 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he ANN has reached a small validation error value equal to 0.0006, using a learning factor equal to 0.3 from 0 to 100,000 epochs and equal to 5.0 from 100,000 on. </a:t>
            </a:r>
            <a:endParaRPr kumimoji="0" lang="en-US" sz="2400" b="0" i="0" u="none" strike="noStrike" cap="none" normalizeH="0" baseline="0" dirty="0" smtClean="0">
              <a:ln>
                <a:noFill/>
              </a:ln>
              <a:solidFill>
                <a:srgbClr val="FFFFCC"/>
              </a:solidFill>
              <a:effectLst/>
              <a:latin typeface="Arial" pitchFamily="34" charset="0"/>
            </a:endParaRPr>
          </a:p>
        </p:txBody>
      </p:sp>
      <p:pic>
        <p:nvPicPr>
          <p:cNvPr id="4" name="22 Imagen" descr="Fig_6a.bmp"/>
          <p:cNvPicPr/>
          <p:nvPr/>
        </p:nvPicPr>
        <p:blipFill>
          <a:blip r:embed="rId2" cstate="print"/>
          <a:stretch>
            <a:fillRect/>
          </a:stretch>
        </p:blipFill>
        <p:spPr>
          <a:xfrm>
            <a:off x="0" y="0"/>
            <a:ext cx="9144000" cy="5643578"/>
          </a:xfrm>
          <a:prstGeom prst="rect">
            <a:avLst/>
          </a:prstGeom>
        </p:spPr>
      </p:pic>
      <p:sp>
        <p:nvSpPr>
          <p:cNvPr id="5" name="4 Flecha derecha">
            <a:hlinkClick r:id="rId3" action="ppaction://hlinksldjump"/>
          </p:cNvPr>
          <p:cNvSpPr/>
          <p:nvPr/>
        </p:nvSpPr>
        <p:spPr bwMode="auto">
          <a:xfrm>
            <a:off x="7572428" y="3786190"/>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6" name="5 Marcador de número de diapositiva"/>
          <p:cNvSpPr>
            <a:spLocks noGrp="1"/>
          </p:cNvSpPr>
          <p:nvPr>
            <p:ph type="sldNum" sz="quarter" idx="12"/>
          </p:nvPr>
        </p:nvSpPr>
        <p:spPr>
          <a:xfrm>
            <a:off x="6553200" y="6540296"/>
            <a:ext cx="2133600" cy="476250"/>
          </a:xfrm>
        </p:spPr>
        <p:txBody>
          <a:bodyPr/>
          <a:lstStyle/>
          <a:p>
            <a:fld id="{67A56C92-EF0B-4F99-9DF2-D11E61E38F24}" type="slidenum">
              <a:rPr lang="es-ES" smtClean="0">
                <a:solidFill>
                  <a:srgbClr val="00CC00"/>
                </a:solidFill>
              </a:rPr>
              <a:pPr/>
              <a:t>43</a:t>
            </a:fld>
            <a:endParaRPr lang="es-ES" dirty="0">
              <a:solidFill>
                <a:srgbClr val="00CC00"/>
              </a:solidFill>
            </a:endParaRPr>
          </a:p>
        </p:txBody>
      </p:sp>
      <p:sp>
        <p:nvSpPr>
          <p:cNvPr id="7" name="Rectangle 1"/>
          <p:cNvSpPr>
            <a:spLocks noChangeArrowheads="1"/>
          </p:cNvSpPr>
          <p:nvPr/>
        </p:nvSpPr>
        <p:spPr bwMode="auto">
          <a:xfrm>
            <a:off x="1897112" y="26480"/>
            <a:ext cx="5348294"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1% N/S BP vs. </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Tot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validation scatter plot</a:t>
            </a:r>
            <a:endParaRPr kumimoji="0" lang="en-US" sz="2400" b="0" i="0" u="none" strike="noStrike" cap="none" normalizeH="0" baseline="0" dirty="0" smtClean="0">
              <a:ln>
                <a:noFill/>
              </a:ln>
              <a:solidFill>
                <a:srgbClr val="FFFFCC"/>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39888" y="6372751"/>
            <a:ext cx="7000892"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8b. The minimum is reached at 3,050,000 epochs.</a:t>
            </a:r>
            <a:endParaRPr kumimoji="0" lang="en-US" sz="2400" b="0" i="0" u="none" strike="noStrike" cap="none" normalizeH="0" baseline="0" dirty="0" smtClean="0">
              <a:ln>
                <a:noFill/>
              </a:ln>
              <a:solidFill>
                <a:srgbClr val="FFFFCC"/>
              </a:solidFill>
              <a:effectLst/>
              <a:latin typeface="Arial" pitchFamily="34" charset="0"/>
            </a:endParaRPr>
          </a:p>
        </p:txBody>
      </p:sp>
      <p:pic>
        <p:nvPicPr>
          <p:cNvPr id="4" name="23 Imagen" descr="Fig_6b.bmp"/>
          <p:cNvPicPr/>
          <p:nvPr/>
        </p:nvPicPr>
        <p:blipFill>
          <a:blip r:embed="rId2"/>
          <a:stretch>
            <a:fillRect/>
          </a:stretch>
        </p:blipFill>
        <p:spPr>
          <a:xfrm>
            <a:off x="0" y="0"/>
            <a:ext cx="9144000" cy="6357958"/>
          </a:xfrm>
          <a:prstGeom prst="rect">
            <a:avLst/>
          </a:prstGeom>
        </p:spPr>
      </p:pic>
      <p:sp>
        <p:nvSpPr>
          <p:cNvPr id="5" name="4 Flecha derecha">
            <a:hlinkClick r:id="rId3" action="ppaction://hlinksldjump"/>
          </p:cNvPr>
          <p:cNvSpPr/>
          <p:nvPr/>
        </p:nvSpPr>
        <p:spPr bwMode="auto">
          <a:xfrm>
            <a:off x="7643834" y="4643446"/>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6" name="5 Marcador de número de diapositiva"/>
          <p:cNvSpPr>
            <a:spLocks noGrp="1"/>
          </p:cNvSpPr>
          <p:nvPr>
            <p:ph type="sldNum" sz="quarter" idx="12"/>
          </p:nvPr>
        </p:nvSpPr>
        <p:spPr>
          <a:xfrm>
            <a:off x="6553200" y="6506477"/>
            <a:ext cx="2133600" cy="476250"/>
          </a:xfrm>
        </p:spPr>
        <p:txBody>
          <a:bodyPr/>
          <a:lstStyle/>
          <a:p>
            <a:fld id="{67A56C92-EF0B-4F99-9DF2-D11E61E38F24}" type="slidenum">
              <a:rPr lang="es-ES" smtClean="0">
                <a:solidFill>
                  <a:srgbClr val="00CC00"/>
                </a:solidFill>
              </a:rPr>
              <a:pPr/>
              <a:t>44</a:t>
            </a:fld>
            <a:endParaRPr lang="es-ES" dirty="0">
              <a:solidFill>
                <a:srgbClr val="00CC00"/>
              </a:solidFill>
            </a:endParaRPr>
          </a:p>
        </p:txBody>
      </p:sp>
      <p:sp>
        <p:nvSpPr>
          <p:cNvPr id="7" name="Rectangle 1"/>
          <p:cNvSpPr>
            <a:spLocks noChangeArrowheads="1"/>
          </p:cNvSpPr>
          <p:nvPr/>
        </p:nvSpPr>
        <p:spPr bwMode="auto">
          <a:xfrm>
            <a:off x="1897112" y="26480"/>
            <a:ext cx="5348294"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N/S BP vs. </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Tot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validation scatter plot</a:t>
            </a:r>
            <a:endParaRPr kumimoji="0" lang="en-US" sz="2400" b="0" i="0" u="none" strike="noStrike" cap="none" normalizeH="0" baseline="0" dirty="0" smtClean="0">
              <a:ln>
                <a:noFill/>
              </a:ln>
              <a:solidFill>
                <a:srgbClr val="FFFFCC"/>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69512" y="6371210"/>
            <a:ext cx="6929454"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8c. The minimum is reached at 2,515,000 epochs.</a:t>
            </a:r>
            <a:endParaRPr kumimoji="0" lang="en-US" sz="2400" b="0" i="0" u="none" strike="noStrike" cap="none" normalizeH="0" baseline="0" dirty="0" smtClean="0">
              <a:ln>
                <a:noFill/>
              </a:ln>
              <a:solidFill>
                <a:srgbClr val="FFFFCC"/>
              </a:solidFill>
              <a:effectLst/>
              <a:latin typeface="Arial" pitchFamily="34" charset="0"/>
            </a:endParaRPr>
          </a:p>
        </p:txBody>
      </p:sp>
      <p:pic>
        <p:nvPicPr>
          <p:cNvPr id="4" name="24 Imagen" descr="Fig_6c.bmp"/>
          <p:cNvPicPr/>
          <p:nvPr/>
        </p:nvPicPr>
        <p:blipFill>
          <a:blip r:embed="rId2"/>
          <a:stretch>
            <a:fillRect/>
          </a:stretch>
        </p:blipFill>
        <p:spPr>
          <a:xfrm>
            <a:off x="0" y="0"/>
            <a:ext cx="9144000" cy="6357958"/>
          </a:xfrm>
          <a:prstGeom prst="rect">
            <a:avLst/>
          </a:prstGeom>
        </p:spPr>
      </p:pic>
      <p:sp>
        <p:nvSpPr>
          <p:cNvPr id="5" name="4 Flecha derecha">
            <a:hlinkClick r:id="rId3" action="ppaction://hlinksldjump"/>
          </p:cNvPr>
          <p:cNvSpPr/>
          <p:nvPr/>
        </p:nvSpPr>
        <p:spPr bwMode="auto">
          <a:xfrm>
            <a:off x="7715272" y="4000504"/>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6" name="5 Marcador de número de diapositiva"/>
          <p:cNvSpPr>
            <a:spLocks noGrp="1"/>
          </p:cNvSpPr>
          <p:nvPr>
            <p:ph type="sldNum" sz="quarter" idx="12"/>
          </p:nvPr>
        </p:nvSpPr>
        <p:spPr>
          <a:xfrm>
            <a:off x="6553200" y="6453212"/>
            <a:ext cx="2133600" cy="476250"/>
          </a:xfrm>
        </p:spPr>
        <p:txBody>
          <a:bodyPr/>
          <a:lstStyle/>
          <a:p>
            <a:fld id="{67A56C92-EF0B-4F99-9DF2-D11E61E38F24}" type="slidenum">
              <a:rPr lang="es-ES" smtClean="0">
                <a:solidFill>
                  <a:srgbClr val="00CC00"/>
                </a:solidFill>
              </a:rPr>
              <a:pPr/>
              <a:t>45</a:t>
            </a:fld>
            <a:endParaRPr lang="es-ES" dirty="0">
              <a:solidFill>
                <a:srgbClr val="00CC00"/>
              </a:solidFill>
            </a:endParaRPr>
          </a:p>
        </p:txBody>
      </p:sp>
      <p:sp>
        <p:nvSpPr>
          <p:cNvPr id="7" name="Rectangle 1"/>
          <p:cNvSpPr>
            <a:spLocks noChangeArrowheads="1"/>
          </p:cNvSpPr>
          <p:nvPr/>
        </p:nvSpPr>
        <p:spPr bwMode="auto">
          <a:xfrm>
            <a:off x="1897112" y="26480"/>
            <a:ext cx="5348294" cy="461665"/>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lang="en-US" sz="2400" dirty="0" smtClean="0">
                <a:solidFill>
                  <a:srgbClr val="FFFFCC"/>
                </a:solidFill>
                <a:latin typeface="Times New Roman" pitchFamily="18" charset="0"/>
                <a:ea typeface="Calibri" pitchFamily="34" charset="0"/>
                <a:cs typeface="Times New Roman" pitchFamily="18" charset="0"/>
              </a:rPr>
              <a:t>9</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N/S BP vs. </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4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Tot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validation scatter plot</a:t>
            </a:r>
            <a:endParaRPr kumimoji="0" lang="en-US" sz="2400" b="0" i="0" u="none" strike="noStrike" cap="none" normalizeH="0" baseline="0" dirty="0" smtClean="0">
              <a:ln>
                <a:noFill/>
              </a:ln>
              <a:solidFill>
                <a:srgbClr val="FFFFCC"/>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786578" y="6381750"/>
            <a:ext cx="2133600" cy="476250"/>
          </a:xfrm>
        </p:spPr>
        <p:txBody>
          <a:bodyPr/>
          <a:lstStyle/>
          <a:p>
            <a:fld id="{67A56C92-EF0B-4F99-9DF2-D11E61E38F24}" type="slidenum">
              <a:rPr lang="es-ES" smtClean="0">
                <a:solidFill>
                  <a:srgbClr val="00CC00"/>
                </a:solidFill>
              </a:rPr>
              <a:pPr/>
              <a:t>46</a:t>
            </a:fld>
            <a:endParaRPr lang="es-ES" dirty="0">
              <a:solidFill>
                <a:srgbClr val="00CC00"/>
              </a:solidFill>
            </a:endParaRPr>
          </a:p>
        </p:txBody>
      </p:sp>
      <p:sp>
        <p:nvSpPr>
          <p:cNvPr id="96257" name="Rectangle 1"/>
          <p:cNvSpPr>
            <a:spLocks noChangeArrowheads="1"/>
          </p:cNvSpPr>
          <p:nvPr/>
        </p:nvSpPr>
        <p:spPr bwMode="auto">
          <a:xfrm>
            <a:off x="1" y="0"/>
            <a:ext cx="9143999" cy="1631216"/>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Table 2. </a:t>
            </a:r>
            <a:endParaRPr kumimoji="0" lang="en-US" sz="2000" b="0" i="0" u="none" strike="noStrike" cap="none" normalizeH="0" baseline="0" dirty="0" smtClean="0">
              <a:ln>
                <a:noFill/>
              </a:ln>
              <a:solidFill>
                <a:srgbClr val="FFFFCC"/>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Summary of the number of training epochs it took the validation error curves </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 </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ρ</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to reach </a:t>
            </a:r>
            <a:r>
              <a:rPr lang="en-US" sz="2000" dirty="0" smtClean="0">
                <a:solidFill>
                  <a:srgbClr val="FFFFCC"/>
                </a:solidFill>
                <a:latin typeface="Times New Roman" pitchFamily="18" charset="0"/>
                <a:ea typeface="Calibri" pitchFamily="34" charset="0"/>
                <a:cs typeface="Times New Roman" pitchFamily="18" charset="0"/>
              </a:rPr>
              <a:t>their</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minimum value. Also presented are the minimum average values </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AveE</a:t>
            </a:r>
            <a:r>
              <a:rPr kumimoji="0" lang="en-US"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s-E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and their standard deviations, </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StdE</a:t>
            </a:r>
            <a:r>
              <a:rPr kumimoji="0" lang="en-US"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s-E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calculated in a small neighborhood of 10,000 epochs around  </a:t>
            </a:r>
            <a:r>
              <a:rPr kumimoji="0" lang="es-E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rgbClr val="FFFFCC"/>
              </a:solidFill>
              <a:effectLst/>
              <a:latin typeface="Arial" pitchFamily="34" charset="0"/>
            </a:endParaRPr>
          </a:p>
        </p:txBody>
      </p:sp>
      <p:graphicFrame>
        <p:nvGraphicFramePr>
          <p:cNvPr id="4" name="3 Tabla"/>
          <p:cNvGraphicFramePr>
            <a:graphicFrameLocks noGrp="1"/>
          </p:cNvGraphicFramePr>
          <p:nvPr/>
        </p:nvGraphicFramePr>
        <p:xfrm>
          <a:off x="1553175" y="1785926"/>
          <a:ext cx="6000791" cy="4114356"/>
        </p:xfrm>
        <a:graphic>
          <a:graphicData uri="http://schemas.openxmlformats.org/drawingml/2006/table">
            <a:tbl>
              <a:tblPr/>
              <a:tblGrid>
                <a:gridCol w="1198823"/>
                <a:gridCol w="1701485"/>
                <a:gridCol w="1551354"/>
                <a:gridCol w="1549129"/>
              </a:tblGrid>
              <a:tr h="355492">
                <a:tc>
                  <a:txBody>
                    <a:bodyPr/>
                    <a:lstStyle/>
                    <a:p>
                      <a:pPr marL="0" marR="0" algn="ctr">
                        <a:lnSpc>
                          <a:spcPct val="115000"/>
                        </a:lnSpc>
                        <a:spcBef>
                          <a:spcPts val="0"/>
                        </a:spcBef>
                        <a:spcAft>
                          <a:spcPts val="0"/>
                        </a:spcAft>
                        <a:tabLst>
                          <a:tab pos="114300" algn="l"/>
                        </a:tabLst>
                      </a:pPr>
                      <a:r>
                        <a:rPr lang="en-US" sz="2100" b="1" i="1" dirty="0" smtClean="0">
                          <a:solidFill>
                            <a:srgbClr val="FFFF00"/>
                          </a:solidFill>
                          <a:latin typeface="Times New Roman"/>
                          <a:ea typeface="Calibri"/>
                          <a:cs typeface="Times New Roman"/>
                        </a:rPr>
                        <a:t>N/S</a:t>
                      </a:r>
                      <a:r>
                        <a:rPr lang="en-US" sz="2100" b="1" dirty="0" smtClean="0">
                          <a:solidFill>
                            <a:srgbClr val="FFFF00"/>
                          </a:solidFill>
                          <a:latin typeface="Times New Roman"/>
                          <a:ea typeface="Calibri"/>
                          <a:cs typeface="Times New Roman"/>
                        </a:rPr>
                        <a:t> </a:t>
                      </a:r>
                      <a:r>
                        <a:rPr lang="en-US" sz="2100" b="1" dirty="0">
                          <a:solidFill>
                            <a:srgbClr val="FFFF00"/>
                          </a:solidFill>
                          <a:latin typeface="Times New Roman"/>
                          <a:ea typeface="Calibri"/>
                          <a:cs typeface="Times New Roman"/>
                        </a:rPr>
                        <a:t>(%)</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tabLst>
                          <a:tab pos="114300" algn="l"/>
                        </a:tabLst>
                      </a:pPr>
                      <a:r>
                        <a:rPr lang="en-US" sz="2100" b="1" i="1" dirty="0">
                          <a:solidFill>
                            <a:srgbClr val="FFFF00"/>
                          </a:solidFill>
                          <a:latin typeface="Symbol"/>
                          <a:ea typeface="Calibri"/>
                          <a:cs typeface="Times New Roman"/>
                        </a:rPr>
                        <a:t>r</a:t>
                      </a:r>
                      <a:r>
                        <a:rPr lang="en-US" sz="2100" b="1" i="1" baseline="-25000" dirty="0">
                          <a:solidFill>
                            <a:srgbClr val="FFFF00"/>
                          </a:solidFill>
                          <a:latin typeface="Times New Roman"/>
                          <a:ea typeface="Calibri"/>
                          <a:cs typeface="Times New Roman"/>
                        </a:rPr>
                        <a:t>min</a:t>
                      </a:r>
                      <a:r>
                        <a:rPr lang="en-US" sz="2100" b="1" dirty="0">
                          <a:solidFill>
                            <a:srgbClr val="FFFF00"/>
                          </a:solidFill>
                          <a:latin typeface="Times New Roman"/>
                          <a:ea typeface="Calibri"/>
                          <a:cs typeface="Times New Roman"/>
                        </a:rPr>
                        <a:t> (epochs)</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tabLst>
                          <a:tab pos="114300" algn="l"/>
                        </a:tabLst>
                      </a:pPr>
                      <a:r>
                        <a:rPr lang="en-US" sz="2100" b="1" i="1" dirty="0">
                          <a:solidFill>
                            <a:srgbClr val="FFFF00"/>
                          </a:solidFill>
                          <a:latin typeface="Times New Roman"/>
                          <a:ea typeface="Calibri"/>
                          <a:cs typeface="Times New Roman"/>
                        </a:rPr>
                        <a:t>AveE</a:t>
                      </a:r>
                      <a:r>
                        <a:rPr lang="en-US" sz="2100" b="1" i="1" baseline="30000" dirty="0">
                          <a:solidFill>
                            <a:srgbClr val="FFFF00"/>
                          </a:solidFill>
                          <a:latin typeface="Times New Roman"/>
                          <a:ea typeface="Calibri"/>
                          <a:cs typeface="Times New Roman"/>
                        </a:rPr>
                        <a:t>V</a:t>
                      </a:r>
                      <a:r>
                        <a:rPr lang="en-US" sz="2100" b="1" dirty="0">
                          <a:solidFill>
                            <a:srgbClr val="FFFF00"/>
                          </a:solidFill>
                          <a:latin typeface="Times New Roman"/>
                          <a:ea typeface="Calibri"/>
                          <a:cs typeface="Times New Roman"/>
                        </a:rPr>
                        <a:t>(</a:t>
                      </a:r>
                      <a:r>
                        <a:rPr lang="en-US" sz="2100" b="1" i="1" dirty="0">
                          <a:solidFill>
                            <a:srgbClr val="FFFF00"/>
                          </a:solidFill>
                          <a:latin typeface="Symbol"/>
                          <a:ea typeface="Calibri"/>
                          <a:cs typeface="Times New Roman"/>
                        </a:rPr>
                        <a:t>r</a:t>
                      </a:r>
                      <a:r>
                        <a:rPr lang="en-US" sz="2100" b="1" i="1" baseline="-25000" dirty="0">
                          <a:solidFill>
                            <a:srgbClr val="FFFF00"/>
                          </a:solidFill>
                          <a:latin typeface="Times New Roman"/>
                          <a:ea typeface="Calibri"/>
                          <a:cs typeface="Times New Roman"/>
                        </a:rPr>
                        <a:t>min</a:t>
                      </a:r>
                      <a:r>
                        <a:rPr lang="en-US" sz="2100" b="1" dirty="0">
                          <a:solidFill>
                            <a:srgbClr val="FFFF00"/>
                          </a:solidFill>
                          <a:latin typeface="Times New Roman"/>
                          <a:ea typeface="Calibri"/>
                          <a:cs typeface="Times New Roman"/>
                        </a:rPr>
                        <a:t>)</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tabLst>
                          <a:tab pos="114300" algn="l"/>
                        </a:tabLst>
                      </a:pPr>
                      <a:r>
                        <a:rPr lang="en-US" sz="2100" b="1" i="1" dirty="0">
                          <a:solidFill>
                            <a:srgbClr val="FFFF00"/>
                          </a:solidFill>
                          <a:latin typeface="Times New Roman"/>
                          <a:ea typeface="Calibri"/>
                          <a:cs typeface="Times New Roman"/>
                        </a:rPr>
                        <a:t>StdE</a:t>
                      </a:r>
                      <a:r>
                        <a:rPr lang="en-US" sz="2100" b="1" i="1" baseline="30000" dirty="0">
                          <a:solidFill>
                            <a:srgbClr val="FFFF00"/>
                          </a:solidFill>
                          <a:latin typeface="Times New Roman"/>
                          <a:ea typeface="Calibri"/>
                          <a:cs typeface="Times New Roman"/>
                        </a:rPr>
                        <a:t>V</a:t>
                      </a:r>
                      <a:r>
                        <a:rPr lang="en-US" sz="2100" b="1" dirty="0">
                          <a:solidFill>
                            <a:srgbClr val="FFFF00"/>
                          </a:solidFill>
                          <a:latin typeface="Times New Roman"/>
                          <a:ea typeface="Calibri"/>
                          <a:cs typeface="Times New Roman"/>
                        </a:rPr>
                        <a:t>(</a:t>
                      </a:r>
                      <a:r>
                        <a:rPr lang="en-US" sz="2100" b="1" i="1" dirty="0">
                          <a:solidFill>
                            <a:srgbClr val="FFFF00"/>
                          </a:solidFill>
                          <a:latin typeface="Symbol"/>
                          <a:ea typeface="Calibri"/>
                          <a:cs typeface="Times New Roman"/>
                        </a:rPr>
                        <a:t>r</a:t>
                      </a:r>
                      <a:r>
                        <a:rPr lang="en-US" sz="2100" b="1" i="1" baseline="-25000" dirty="0">
                          <a:solidFill>
                            <a:srgbClr val="FFFF00"/>
                          </a:solidFill>
                          <a:latin typeface="Times New Roman"/>
                          <a:ea typeface="Calibri"/>
                          <a:cs typeface="Times New Roman"/>
                        </a:rPr>
                        <a:t>min</a:t>
                      </a:r>
                      <a:r>
                        <a:rPr lang="en-US" sz="2100" b="1" dirty="0">
                          <a:solidFill>
                            <a:srgbClr val="FFFF00"/>
                          </a:solidFill>
                          <a:latin typeface="Times New Roman"/>
                          <a:ea typeface="Calibri"/>
                          <a:cs typeface="Times New Roman"/>
                        </a:rPr>
                        <a:t>)</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13,433,333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6.3000E-04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2.6000E-04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3,050,000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2.4000E-03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2.2000E-04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1,409,000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3.4000E-03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6.0000E-04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1,874,000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7.1000E-03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5.1000E-04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5</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960,000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8.2000E-04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1,308,000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4.0000E-02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6.0000E-04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758,000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2.0000E-03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8</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777,000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3.0000E-01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2.6000E-02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9</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2,515,000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5.7000E-01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2.0000E-02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6185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196,000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8.7000E-01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2.7000E-02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
        <p:nvSpPr>
          <p:cNvPr id="6" name="5 Flecha derecha">
            <a:hlinkClick r:id="rId2" action="ppaction://hlinksldjump"/>
          </p:cNvPr>
          <p:cNvSpPr/>
          <p:nvPr/>
        </p:nvSpPr>
        <p:spPr bwMode="auto">
          <a:xfrm rot="10800000">
            <a:off x="8336888" y="5857891"/>
            <a:ext cx="714348"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cxnSp>
        <p:nvCxnSpPr>
          <p:cNvPr id="9" name="8 Conector recto de flecha"/>
          <p:cNvCxnSpPr/>
          <p:nvPr/>
        </p:nvCxnSpPr>
        <p:spPr bwMode="auto">
          <a:xfrm rot="16200000" flipV="1">
            <a:off x="5143505" y="6215081"/>
            <a:ext cx="571503" cy="1"/>
          </a:xfrm>
          <a:prstGeom prst="straightConnector1">
            <a:avLst/>
          </a:prstGeom>
          <a:solidFill>
            <a:schemeClr val="accent1"/>
          </a:solidFill>
          <a:ln w="63500" cap="flat" cmpd="sng" algn="ctr">
            <a:solidFill>
              <a:srgbClr val="66FF66"/>
            </a:solidFill>
            <a:prstDash val="solid"/>
            <a:round/>
            <a:headEnd type="none" w="med" len="med"/>
            <a:tailEnd type="arrow"/>
          </a:ln>
          <a:effectLst/>
        </p:spPr>
      </p:cxnSp>
      <p:sp>
        <p:nvSpPr>
          <p:cNvPr id="7" name="Rectangle 1"/>
          <p:cNvSpPr>
            <a:spLocks noChangeArrowheads="1"/>
          </p:cNvSpPr>
          <p:nvPr/>
        </p:nvSpPr>
        <p:spPr bwMode="auto">
          <a:xfrm>
            <a:off x="1672442" y="6418134"/>
            <a:ext cx="5786478" cy="400110"/>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es-MX"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AveE</a:t>
            </a:r>
            <a:r>
              <a:rPr kumimoji="0" lang="es-MX"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s-MX"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s-MX" sz="2000" b="0" i="1" u="none" strike="noStrike" cap="none" normalizeH="0" baseline="0" dirty="0" smtClean="0">
                <a:ln>
                  <a:noFill/>
                </a:ln>
                <a:solidFill>
                  <a:srgbClr val="FFFFCC"/>
                </a:solidFill>
                <a:effectLst/>
                <a:latin typeface="Symbol" pitchFamily="18" charset="2"/>
                <a:ea typeface="Calibri" pitchFamily="34" charset="0"/>
                <a:cs typeface="Times New Roman" pitchFamily="18" charset="0"/>
              </a:rPr>
              <a:t>r</a:t>
            </a:r>
            <a:r>
              <a:rPr kumimoji="0" lang="es-MX" sz="2000" b="0" i="0" u="none" strike="noStrike" cap="none" normalizeH="0" baseline="-25000" dirty="0" smtClean="0">
                <a:ln>
                  <a:noFill/>
                </a:ln>
                <a:solidFill>
                  <a:srgbClr val="FFFFCC"/>
                </a:solidFill>
                <a:effectLst/>
                <a:latin typeface="Times New Roman" pitchFamily="18" charset="0"/>
                <a:ea typeface="Calibri" pitchFamily="34" charset="0"/>
                <a:cs typeface="Times New Roman" pitchFamily="18" charset="0"/>
              </a:rPr>
              <a:t>min</a:t>
            </a:r>
            <a:r>
              <a:rPr kumimoji="0" lang="es-MX"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is a monotonic  increasing function of N/S</a:t>
            </a:r>
            <a:endParaRPr kumimoji="0" lang="en-US" sz="2000" b="0" i="0" u="none" strike="noStrike" cap="none" normalizeH="0" baseline="0" dirty="0" smtClean="0">
              <a:ln>
                <a:noFill/>
              </a:ln>
              <a:solidFill>
                <a:srgbClr val="FFFFCC"/>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4" presetClass="entr" presetSubtype="0" ac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strVal val="#ppt_w*0.05"/>
                                          </p:val>
                                        </p:tav>
                                        <p:tav tm="100000">
                                          <p:val>
                                            <p:strVal val="#ppt_w"/>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anim calcmode="lin" valueType="num">
                                      <p:cBhvr>
                                        <p:cTn id="15" dur="2000" fill="hold"/>
                                        <p:tgtEl>
                                          <p:spTgt spid="9"/>
                                        </p:tgtEl>
                                        <p:attrNameLst>
                                          <p:attrName>ppt_x</p:attrName>
                                        </p:attrNameLst>
                                      </p:cBhvr>
                                      <p:tavLst>
                                        <p:tav tm="0">
                                          <p:val>
                                            <p:strVal val="#ppt_x-.2"/>
                                          </p:val>
                                        </p:tav>
                                        <p:tav tm="100000">
                                          <p:val>
                                            <p:strVal val="#ppt_x"/>
                                          </p:val>
                                        </p:tav>
                                      </p:tavLst>
                                    </p:anim>
                                    <p:anim calcmode="lin" valueType="num">
                                      <p:cBhvr>
                                        <p:cTn id="16" dur="2000" fill="hold"/>
                                        <p:tgtEl>
                                          <p:spTgt spid="9"/>
                                        </p:tgtEl>
                                        <p:attrNameLst>
                                          <p:attrName>ppt_y</p:attrName>
                                        </p:attrNameLst>
                                      </p:cBhvr>
                                      <p:tavLst>
                                        <p:tav tm="0">
                                          <p:val>
                                            <p:strVal val="#ppt_y"/>
                                          </p:val>
                                        </p:tav>
                                        <p:tav tm="100000">
                                          <p:val>
                                            <p:strVal val="#ppt_y"/>
                                          </p:val>
                                        </p:tav>
                                      </p:tavLst>
                                    </p:anim>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47</a:t>
            </a:fld>
            <a:endParaRPr lang="es-ES" dirty="0">
              <a:solidFill>
                <a:srgbClr val="00CC00"/>
              </a:solidFill>
            </a:endParaRPr>
          </a:p>
        </p:txBody>
      </p:sp>
      <p:sp>
        <p:nvSpPr>
          <p:cNvPr id="9627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627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993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99331"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pSp>
        <p:nvGrpSpPr>
          <p:cNvPr id="18" name="17 Grupo"/>
          <p:cNvGrpSpPr/>
          <p:nvPr/>
        </p:nvGrpSpPr>
        <p:grpSpPr>
          <a:xfrm>
            <a:off x="0" y="1690767"/>
            <a:ext cx="9144000" cy="4524315"/>
            <a:chOff x="0" y="1571612"/>
            <a:chExt cx="9144000" cy="4524315"/>
          </a:xfrm>
        </p:grpSpPr>
        <p:sp>
          <p:nvSpPr>
            <p:cNvPr id="96258" name="Rectangle 2"/>
            <p:cNvSpPr>
              <a:spLocks noChangeArrowheads="1"/>
            </p:cNvSpPr>
            <p:nvPr/>
          </p:nvSpPr>
          <p:spPr bwMode="auto">
            <a:xfrm>
              <a:off x="0" y="1571612"/>
              <a:ext cx="9144000" cy="4524315"/>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srgbClr val="FFFFCC"/>
                  </a:solidFill>
                  <a:latin typeface="Times New Roman" pitchFamily="18" charset="0"/>
                  <a:cs typeface="Times New Roman" pitchFamily="18" charset="0"/>
                </a:rPr>
                <a:t>Result of a straight line least-squares fit to the ln[</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vs. n data:</a:t>
              </a:r>
            </a:p>
            <a:p>
              <a:endParaRPr lang="en-US" sz="2400" dirty="0" smtClean="0">
                <a:solidFill>
                  <a:srgbClr val="FFFFCC"/>
                </a:solidFill>
                <a:latin typeface="Times New Roman" pitchFamily="18" charset="0"/>
                <a:cs typeface="Times New Roman" pitchFamily="18" charset="0"/>
              </a:endParaRPr>
            </a:p>
            <a:p>
              <a:endParaRPr lang="es-MX" sz="2400" dirty="0" smtClean="0">
                <a:solidFill>
                  <a:srgbClr val="FFFFCC"/>
                </a:solidFill>
                <a:latin typeface="Times New Roman" pitchFamily="18" charset="0"/>
                <a:cs typeface="Times New Roman" pitchFamily="18" charset="0"/>
              </a:endParaRPr>
            </a:p>
            <a:p>
              <a:endParaRPr lang="en-US" sz="2400" dirty="0" smtClean="0">
                <a:solidFill>
                  <a:srgbClr val="FFFFCC"/>
                </a:solidFill>
                <a:latin typeface="Times New Roman" pitchFamily="18" charset="0"/>
                <a:cs typeface="Times New Roman" pitchFamily="18" charset="0"/>
              </a:endParaRPr>
            </a:p>
            <a:p>
              <a:endParaRPr lang="en-US" sz="2400" dirty="0" smtClean="0">
                <a:solidFill>
                  <a:srgbClr val="FFFFCC"/>
                </a:solidFill>
                <a:latin typeface="Times New Roman" pitchFamily="18" charset="0"/>
                <a:cs typeface="Times New Roman" pitchFamily="18" charset="0"/>
              </a:endParaRPr>
            </a:p>
            <a:p>
              <a:r>
                <a:rPr lang="en-US" sz="2400" dirty="0" smtClean="0">
                  <a:solidFill>
                    <a:srgbClr val="FFFFCC"/>
                  </a:solidFill>
                  <a:latin typeface="Times New Roman" pitchFamily="18" charset="0"/>
                  <a:cs typeface="Times New Roman" pitchFamily="18" charset="0"/>
                </a:rPr>
                <a:t>where    </a:t>
              </a:r>
            </a:p>
            <a:p>
              <a:endParaRPr lang="en-US" sz="2400" dirty="0" smtClean="0">
                <a:solidFill>
                  <a:srgbClr val="FFFFCC"/>
                </a:solidFill>
                <a:latin typeface="Times New Roman" pitchFamily="18" charset="0"/>
                <a:cs typeface="Times New Roman" pitchFamily="18" charset="0"/>
              </a:endParaRPr>
            </a:p>
            <a:p>
              <a:r>
                <a:rPr lang="es-MX" sz="2400" dirty="0" smtClean="0">
                  <a:solidFill>
                    <a:srgbClr val="FFFFCC"/>
                  </a:solidFill>
                  <a:latin typeface="Times New Roman" pitchFamily="18" charset="0"/>
                  <a:cs typeface="Times New Roman" pitchFamily="18" charset="0"/>
                </a:rPr>
                <a:t>                                                                                                     </a:t>
              </a:r>
            </a:p>
            <a:p>
              <a:endParaRPr lang="en-US" sz="2400" dirty="0" smtClean="0">
                <a:solidFill>
                  <a:srgbClr val="FFFFCC"/>
                </a:solidFill>
                <a:latin typeface="Times New Roman" pitchFamily="18" charset="0"/>
                <a:cs typeface="Times New Roman" pitchFamily="18" charset="0"/>
              </a:endParaRPr>
            </a:p>
            <a:p>
              <a:endParaRPr lang="en-US" sz="2400" dirty="0" smtClean="0">
                <a:solidFill>
                  <a:srgbClr val="FFFFCC"/>
                </a:solidFill>
                <a:latin typeface="Times New Roman" pitchFamily="18" charset="0"/>
                <a:cs typeface="Times New Roman" pitchFamily="18" charset="0"/>
              </a:endParaRPr>
            </a:p>
            <a:p>
              <a:r>
                <a:rPr lang="en-US" sz="2400" dirty="0" smtClean="0">
                  <a:solidFill>
                    <a:srgbClr val="FFFFCC"/>
                  </a:solidFill>
                  <a:latin typeface="Times New Roman" pitchFamily="18" charset="0"/>
                  <a:cs typeface="Times New Roman" pitchFamily="18" charset="0"/>
                </a:rPr>
                <a:t>and </a:t>
              </a:r>
              <a:r>
                <a:rPr lang="en-US" sz="2400" i="1" dirty="0" smtClean="0">
                  <a:solidFill>
                    <a:srgbClr val="FFFFCC"/>
                  </a:solidFill>
                  <a:latin typeface="Times New Roman" pitchFamily="18" charset="0"/>
                  <a:cs typeface="Times New Roman" pitchFamily="18" charset="0"/>
                </a:rPr>
                <a:t>n</a:t>
              </a:r>
              <a:r>
                <a:rPr lang="en-US" sz="2400" dirty="0" smtClean="0">
                  <a:solidFill>
                    <a:srgbClr val="FFFFCC"/>
                  </a:solidFill>
                  <a:latin typeface="Times New Roman" pitchFamily="18" charset="0"/>
                  <a:cs typeface="Times New Roman" pitchFamily="18" charset="0"/>
                </a:rPr>
                <a:t> is the N/S ratio. The regression coefficient value of the least-square fit is r = 0.995. See Fig. 9.</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96269"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67942" y="2774121"/>
              <a:ext cx="2943225" cy="419100"/>
            </a:xfrm>
            <a:prstGeom prst="rect">
              <a:avLst/>
            </a:prstGeom>
            <a:noFill/>
          </p:spPr>
        </p:pic>
        <p:sp>
          <p:nvSpPr>
            <p:cNvPr id="96271" name="Rectangle 15"/>
            <p:cNvSpPr>
              <a:spLocks noChangeArrowheads="1"/>
            </p:cNvSpPr>
            <p:nvPr/>
          </p:nvSpPr>
          <p:spPr bwMode="auto">
            <a:xfrm>
              <a:off x="0" y="200976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6274" name="Rectangle 18"/>
            <p:cNvSpPr>
              <a:spLocks noChangeArrowheads="1"/>
            </p:cNvSpPr>
            <p:nvPr/>
          </p:nvSpPr>
          <p:spPr bwMode="auto">
            <a:xfrm>
              <a:off x="0" y="200024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96275"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43504" y="4379643"/>
              <a:ext cx="2667000" cy="409575"/>
            </a:xfrm>
            <a:prstGeom prst="rect">
              <a:avLst/>
            </a:prstGeom>
            <a:noFill/>
          </p:spPr>
        </p:pic>
        <p:sp>
          <p:nvSpPr>
            <p:cNvPr id="96277" name="Rectangle 21"/>
            <p:cNvSpPr>
              <a:spLocks noChangeArrowheads="1"/>
            </p:cNvSpPr>
            <p:nvPr/>
          </p:nvSpPr>
          <p:spPr bwMode="auto">
            <a:xfrm>
              <a:off x="0" y="200024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9932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84254" y="4375804"/>
              <a:ext cx="2905125" cy="409575"/>
            </a:xfrm>
            <a:prstGeom prst="rect">
              <a:avLst/>
            </a:prstGeom>
            <a:noFill/>
          </p:spPr>
        </p:pic>
        <p:sp>
          <p:nvSpPr>
            <p:cNvPr id="16" name="15 CuadroTexto"/>
            <p:cNvSpPr txBox="1"/>
            <p:nvPr/>
          </p:nvSpPr>
          <p:spPr>
            <a:xfrm>
              <a:off x="8017172" y="2693294"/>
              <a:ext cx="714380" cy="461665"/>
            </a:xfrm>
            <a:prstGeom prst="rect">
              <a:avLst/>
            </a:prstGeom>
            <a:noFill/>
          </p:spPr>
          <p:txBody>
            <a:bodyPr wrap="square" rtlCol="0">
              <a:spAutoFit/>
            </a:bodyPr>
            <a:lstStyle/>
            <a:p>
              <a:r>
                <a:rPr lang="es-MX" sz="2400" dirty="0" smtClean="0">
                  <a:solidFill>
                    <a:srgbClr val="FFFFCC"/>
                  </a:solidFill>
                  <a:latin typeface="Times New Roman" pitchFamily="18" charset="0"/>
                  <a:cs typeface="Times New Roman" pitchFamily="18" charset="0"/>
                </a:rPr>
                <a:t>(3)</a:t>
              </a:r>
              <a:endParaRPr lang="es-ES" sz="2400" dirty="0">
                <a:solidFill>
                  <a:srgbClr val="FFFFCC"/>
                </a:solidFill>
                <a:latin typeface="Times New Roman" pitchFamily="18" charset="0"/>
                <a:cs typeface="Times New Roman" pitchFamily="18" charset="0"/>
              </a:endParaRPr>
            </a:p>
          </p:txBody>
        </p:sp>
      </p:grpSp>
      <p:sp>
        <p:nvSpPr>
          <p:cNvPr id="17" name="Rectangle 1"/>
          <p:cNvSpPr>
            <a:spLocks noChangeArrowheads="1"/>
          </p:cNvSpPr>
          <p:nvPr/>
        </p:nvSpPr>
        <p:spPr bwMode="auto">
          <a:xfrm>
            <a:off x="0" y="169111"/>
            <a:ext cx="9144000" cy="83099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 algn="l"/>
              </a:tabLst>
            </a:pPr>
            <a:r>
              <a:rPr kumimoji="0" lang="en-US" sz="2400" b="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Since </a:t>
            </a:r>
            <a:r>
              <a:rPr kumimoji="0" lang="en-US" sz="24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AveE</a:t>
            </a:r>
            <a:r>
              <a:rPr kumimoji="0" lang="en-US" sz="24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n-US" sz="2400" b="0" i="1" u="none" strike="noStrike" cap="none" normalizeH="0" baseline="0" dirty="0" smtClean="0">
                <a:ln>
                  <a:noFill/>
                </a:ln>
                <a:solidFill>
                  <a:srgbClr val="FFFFCC"/>
                </a:solidFill>
                <a:effectLst/>
                <a:latin typeface="Symbol" pitchFamily="18" charset="2"/>
                <a:ea typeface="Calibri" pitchFamily="34" charset="0"/>
                <a:cs typeface="Times New Roman" pitchFamily="18" charset="0"/>
              </a:rPr>
              <a:t>r</a:t>
            </a:r>
            <a:r>
              <a:rPr kumimoji="0" lang="en-US" sz="2400" b="0" i="0" u="none" strike="noStrike" cap="none" normalizeH="0" baseline="-25000" dirty="0" smtClean="0">
                <a:ln>
                  <a:noFill/>
                </a:ln>
                <a:solidFill>
                  <a:srgbClr val="FFFFCC"/>
                </a:solidFill>
                <a:effectLst/>
                <a:latin typeface="Times New Roman" pitchFamily="18" charset="0"/>
                <a:ea typeface="Calibri" pitchFamily="34" charset="0"/>
                <a:cs typeface="Times New Roman" pitchFamily="18" charset="0"/>
              </a:rPr>
              <a:t>min</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is a monotonic  increasing function of N/S, we will try a straight line least</a:t>
            </a:r>
            <a:r>
              <a:rPr lang="en-US" sz="2400" dirty="0" smtClean="0">
                <a:solidFill>
                  <a:srgbClr val="FFFFCC"/>
                </a:solidFill>
                <a:latin typeface="Times New Roman" pitchFamily="18" charset="0"/>
                <a:ea typeface="Calibri" pitchFamily="34" charset="0"/>
                <a:cs typeface="Times New Roman" pitchFamily="18" charset="0"/>
              </a:rPr>
              <a:t>-square fit to the </a:t>
            </a:r>
            <a:r>
              <a:rPr lang="en-US" sz="2400" dirty="0" smtClean="0">
                <a:solidFill>
                  <a:srgbClr val="FFFFCC"/>
                </a:solidFill>
                <a:latin typeface="Times New Roman" pitchFamily="18" charset="0"/>
                <a:cs typeface="Times New Roman" pitchFamily="18" charset="0"/>
              </a:rPr>
              <a:t>ln[</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vs. N/S </a:t>
            </a:r>
            <a:r>
              <a:rPr lang="en-US" sz="2400" dirty="0" smtClean="0">
                <a:solidFill>
                  <a:srgbClr val="FFFFCC"/>
                </a:solidFill>
                <a:latin typeface="Times New Roman" pitchFamily="18" charset="0"/>
                <a:ea typeface="Calibri" pitchFamily="34" charset="0"/>
                <a:cs typeface="Times New Roman" pitchFamily="18" charset="0"/>
              </a:rPr>
              <a:t>data.</a:t>
            </a:r>
            <a:endParaRPr kumimoji="0" lang="en-US" sz="2400" b="0" i="0" u="none" strike="noStrike" cap="none" normalizeH="0" baseline="0" dirty="0" smtClean="0">
              <a:ln>
                <a:noFill/>
              </a:ln>
              <a:solidFill>
                <a:srgbClr val="FFFFCC"/>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Documents and Settings\My Documents\CONTRIB\CAARI-2008\PUBLICACION\ARTICULO\FIGURES\COLOR\FIG_7_new\fig_7a.bmp"/>
          <p:cNvPicPr>
            <a:picLocks noChangeAspect="1" noChangeArrowheads="1"/>
          </p:cNvPicPr>
          <p:nvPr/>
        </p:nvPicPr>
        <p:blipFill>
          <a:blip r:embed="rId2"/>
          <a:srcRect/>
          <a:stretch>
            <a:fillRect/>
          </a:stretch>
        </p:blipFill>
        <p:spPr bwMode="auto">
          <a:xfrm>
            <a:off x="0" y="-14288"/>
            <a:ext cx="9144000" cy="6363851"/>
          </a:xfrm>
          <a:prstGeom prst="rect">
            <a:avLst/>
          </a:prstGeom>
          <a:noFill/>
        </p:spPr>
      </p:pic>
      <p:sp>
        <p:nvSpPr>
          <p:cNvPr id="5" name="Rectangle 1"/>
          <p:cNvSpPr>
            <a:spLocks noChangeArrowheads="1"/>
          </p:cNvSpPr>
          <p:nvPr/>
        </p:nvSpPr>
        <p:spPr bwMode="auto">
          <a:xfrm>
            <a:off x="1257066" y="6418134"/>
            <a:ext cx="6511214" cy="400110"/>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a:t>
            </a:r>
            <a:r>
              <a:rPr lang="en-US" sz="2000" dirty="0" smtClean="0">
                <a:solidFill>
                  <a:srgbClr val="FFFFCC"/>
                </a:solidFill>
                <a:latin typeface="Times New Roman" pitchFamily="18" charset="0"/>
                <a:ea typeface="Calibri" pitchFamily="34" charset="0"/>
                <a:cs typeface="Times New Roman" pitchFamily="18" charset="0"/>
              </a:rPr>
              <a:t>9</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Straight line least-square fit of ln[</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s-E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ρ</a:t>
            </a:r>
            <a:r>
              <a:rPr kumimoji="0" lang="en-US" sz="20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min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vs. n data. </a:t>
            </a:r>
            <a:endParaRPr kumimoji="0" lang="en-US" sz="2000" b="0" i="0" u="none" strike="noStrike" cap="none" normalizeH="0" baseline="0" dirty="0" smtClean="0">
              <a:ln>
                <a:noFill/>
              </a:ln>
              <a:solidFill>
                <a:srgbClr val="FFFFCC"/>
              </a:solidFill>
              <a:effectLst/>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553200" y="6535505"/>
            <a:ext cx="2133600" cy="476250"/>
          </a:xfrm>
        </p:spPr>
        <p:txBody>
          <a:bodyPr/>
          <a:lstStyle/>
          <a:p>
            <a:fld id="{67A56C92-EF0B-4F99-9DF2-D11E61E38F24}" type="slidenum">
              <a:rPr lang="es-ES" smtClean="0">
                <a:solidFill>
                  <a:srgbClr val="00CC00"/>
                </a:solidFill>
              </a:rPr>
              <a:pPr/>
              <a:t>48</a:t>
            </a:fld>
            <a:endParaRPr lang="es-ES" dirty="0">
              <a:solidFill>
                <a:srgbClr val="00CC00"/>
              </a:solidFill>
            </a:endParaRPr>
          </a:p>
        </p:txBody>
      </p:sp>
      <p:sp>
        <p:nvSpPr>
          <p:cNvPr id="6" name="5 Flecha derecha">
            <a:hlinkClick r:id="rId3" action="ppaction://hlinksldjump"/>
          </p:cNvPr>
          <p:cNvSpPr/>
          <p:nvPr/>
        </p:nvSpPr>
        <p:spPr bwMode="auto">
          <a:xfrm rot="10800000">
            <a:off x="8143900" y="4357694"/>
            <a:ext cx="714348" cy="41411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714884"/>
            <a:ext cx="9144000" cy="1569660"/>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The 10% N/S case is the only one for which we could estimate the size of this </a:t>
            </a:r>
            <a:r>
              <a:rPr lang="en-US" sz="2400" i="1" dirty="0" smtClean="0">
                <a:solidFill>
                  <a:srgbClr val="FFFFCC"/>
                </a:solidFill>
                <a:latin typeface="Times New Roman" pitchFamily="18" charset="0"/>
                <a:cs typeface="Times New Roman" pitchFamily="18" charset="0"/>
              </a:rPr>
              <a:t>global</a:t>
            </a:r>
            <a:r>
              <a:rPr lang="en-US" sz="2400" dirty="0" smtClean="0">
                <a:solidFill>
                  <a:srgbClr val="FFFFCC"/>
                </a:solidFill>
                <a:latin typeface="Times New Roman" pitchFamily="18" charset="0"/>
                <a:cs typeface="Times New Roman" pitchFamily="18" charset="0"/>
              </a:rPr>
              <a:t> uncertainty. We repeated the ANN training 13 times, see Fig. 10, allowing us to estimate their average value and standard deviation.</a:t>
            </a:r>
            <a:endParaRPr lang="en-U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49</a:t>
            </a:fld>
            <a:endParaRPr lang="es-ES" dirty="0">
              <a:solidFill>
                <a:srgbClr val="00CC00"/>
              </a:solidFill>
            </a:endParaRPr>
          </a:p>
        </p:txBody>
      </p:sp>
      <p:sp>
        <p:nvSpPr>
          <p:cNvPr id="3" name="Rectangle 2"/>
          <p:cNvSpPr>
            <a:spLocks noChangeArrowheads="1"/>
          </p:cNvSpPr>
          <p:nvPr/>
        </p:nvSpPr>
        <p:spPr bwMode="auto">
          <a:xfrm>
            <a:off x="-32" y="556966"/>
            <a:ext cx="9144000" cy="83099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The uncertainty bars shown in Fig. 9 are displayed just to give us an idea of the </a:t>
            </a:r>
            <a:r>
              <a:rPr lang="en-US" sz="2400" i="1" u="sng" dirty="0" smtClean="0">
                <a:solidFill>
                  <a:srgbClr val="FFFFCC"/>
                </a:solidFill>
                <a:latin typeface="Times New Roman" pitchFamily="18" charset="0"/>
                <a:cs typeface="Times New Roman" pitchFamily="18" charset="0"/>
              </a:rPr>
              <a:t>local</a:t>
            </a:r>
            <a:r>
              <a:rPr lang="en-US" sz="2400" u="sng" dirty="0" smtClean="0">
                <a:solidFill>
                  <a:srgbClr val="FFFFCC"/>
                </a:solidFill>
                <a:latin typeface="Times New Roman" pitchFamily="18" charset="0"/>
                <a:cs typeface="Times New Roman" pitchFamily="18" charset="0"/>
              </a:rPr>
              <a:t> variability</a:t>
            </a:r>
            <a:r>
              <a:rPr lang="en-US" sz="2400" dirty="0" smtClean="0">
                <a:solidFill>
                  <a:srgbClr val="FFFFCC"/>
                </a:solidFill>
                <a:latin typeface="Times New Roman" pitchFamily="18" charset="0"/>
                <a:cs typeface="Times New Roman" pitchFamily="18" charset="0"/>
              </a:rPr>
              <a:t> of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in a neighborhood around </a:t>
            </a:r>
            <a:r>
              <a:rPr lang="es-ES" sz="2400" i="1" dirty="0" smtClean="0">
                <a:solidFill>
                  <a:srgbClr val="FFFFCC"/>
                </a:solidFill>
                <a:latin typeface="Times New Roman" pitchFamily="18" charset="0"/>
                <a:cs typeface="Times New Roman" pitchFamily="18" charset="0"/>
              </a:rPr>
              <a:t>ρ</a:t>
            </a:r>
            <a:r>
              <a:rPr lang="en-US" sz="2400" baseline="-25000" dirty="0" smtClean="0">
                <a:solidFill>
                  <a:srgbClr val="FFFFCC"/>
                </a:solidFill>
                <a:latin typeface="Times New Roman" pitchFamily="18" charset="0"/>
                <a:cs typeface="Times New Roman" pitchFamily="18" charset="0"/>
              </a:rPr>
              <a:t>min</a:t>
            </a:r>
            <a:r>
              <a:rPr lang="en-US" sz="2400" i="1" dirty="0" smtClean="0">
                <a:solidFill>
                  <a:srgbClr val="FFFFCC"/>
                </a:solidFill>
                <a:latin typeface="Times New Roman" pitchFamily="18" charset="0"/>
                <a:cs typeface="Times New Roman" pitchFamily="18" charset="0"/>
              </a:rPr>
              <a:t>. </a:t>
            </a:r>
            <a:endParaRPr lang="en-US" sz="2400" dirty="0">
              <a:solidFill>
                <a:srgbClr val="FFFFCC"/>
              </a:solidFill>
              <a:latin typeface="Times New Roman" pitchFamily="18" charset="0"/>
              <a:cs typeface="Times New Roman" pitchFamily="18" charset="0"/>
            </a:endParaRPr>
          </a:p>
        </p:txBody>
      </p:sp>
      <p:sp>
        <p:nvSpPr>
          <p:cNvPr id="4" name="Rectangle 2"/>
          <p:cNvSpPr>
            <a:spLocks noChangeArrowheads="1"/>
          </p:cNvSpPr>
          <p:nvPr/>
        </p:nvSpPr>
        <p:spPr bwMode="auto">
          <a:xfrm>
            <a:off x="0" y="2871613"/>
            <a:ext cx="9144000" cy="1200329"/>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There is also a source of </a:t>
            </a:r>
            <a:r>
              <a:rPr lang="en-US" sz="2400" i="1" u="sng" dirty="0" smtClean="0">
                <a:solidFill>
                  <a:srgbClr val="FFFFCC"/>
                </a:solidFill>
                <a:latin typeface="Times New Roman" pitchFamily="18" charset="0"/>
                <a:cs typeface="Times New Roman" pitchFamily="18" charset="0"/>
              </a:rPr>
              <a:t>global</a:t>
            </a:r>
            <a:r>
              <a:rPr lang="en-US" sz="2400" u="sng" dirty="0" smtClean="0">
                <a:solidFill>
                  <a:srgbClr val="FFFFCC"/>
                </a:solidFill>
                <a:latin typeface="Times New Roman" pitchFamily="18" charset="0"/>
                <a:cs typeface="Times New Roman" pitchFamily="18" charset="0"/>
              </a:rPr>
              <a:t> variability</a:t>
            </a:r>
            <a:r>
              <a:rPr lang="en-US" sz="2400" dirty="0" smtClean="0">
                <a:solidFill>
                  <a:srgbClr val="FFFFCC"/>
                </a:solidFill>
                <a:latin typeface="Times New Roman" pitchFamily="18" charset="0"/>
                <a:cs typeface="Times New Roman" pitchFamily="18" charset="0"/>
              </a:rPr>
              <a:t> of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i="1"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around its average value, </a:t>
            </a:r>
            <a:r>
              <a:rPr lang="en-US" sz="2400" i="1" dirty="0" smtClean="0">
                <a:solidFill>
                  <a:srgbClr val="FFFFCC"/>
                </a:solidFill>
                <a:latin typeface="Times New Roman" pitchFamily="18" charset="0"/>
                <a:cs typeface="Times New Roman" pitchFamily="18" charset="0"/>
              </a:rPr>
              <a:t>i.e.</a:t>
            </a:r>
            <a:r>
              <a:rPr lang="en-US" sz="2400" dirty="0" smtClean="0">
                <a:solidFill>
                  <a:srgbClr val="FFFFCC"/>
                </a:solidFill>
                <a:latin typeface="Times New Roman" pitchFamily="18" charset="0"/>
                <a:cs typeface="Times New Roman" pitchFamily="18" charset="0"/>
              </a:rPr>
              <a:t>, the minimum values obtained when repeating the whole training of the ANN several times. </a:t>
            </a:r>
            <a:endParaRPr lang="en-US" sz="24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88640"/>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Nowadays, Digital Pulse Shape Analysis techniques (DPSA) have been applied to BCS in order to implement a versatile particle identification [6-11]. </a:t>
            </a:r>
            <a:endParaRPr lang="es-ES" sz="2400" dirty="0">
              <a:solidFill>
                <a:srgbClr val="FFFFCC"/>
              </a:solidFill>
              <a:latin typeface="Times New Roman" pitchFamily="18" charset="0"/>
              <a:cs typeface="Times New Roman" pitchFamily="18" charset="0"/>
            </a:endParaRPr>
          </a:p>
        </p:txBody>
      </p:sp>
      <p:sp>
        <p:nvSpPr>
          <p:cNvPr id="4" name="3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5</a:t>
            </a:fld>
            <a:endParaRPr lang="es-ES" dirty="0">
              <a:solidFill>
                <a:srgbClr val="00CC00"/>
              </a:solidFill>
            </a:endParaRPr>
          </a:p>
        </p:txBody>
      </p:sp>
      <p:pic>
        <p:nvPicPr>
          <p:cNvPr id="5" name="2 Imagen" descr="fig_1c.bmp"/>
          <p:cNvPicPr preferRelativeResize="0">
            <a:picLocks noChangeAspect="1"/>
          </p:cNvPicPr>
          <p:nvPr/>
        </p:nvPicPr>
        <p:blipFill>
          <a:blip r:embed="rId3" cstate="print"/>
          <a:stretch>
            <a:fillRect/>
          </a:stretch>
        </p:blipFill>
        <p:spPr>
          <a:xfrm>
            <a:off x="866004" y="1488003"/>
            <a:ext cx="7344816" cy="5313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3"/>
          <p:cNvSpPr txBox="1">
            <a:spLocks noChangeArrowheads="1"/>
          </p:cNvSpPr>
          <p:nvPr/>
        </p:nvSpPr>
        <p:spPr bwMode="auto">
          <a:xfrm>
            <a:off x="0" y="5635504"/>
            <a:ext cx="9144000" cy="1200329"/>
          </a:xfrm>
          <a:prstGeom prst="rect">
            <a:avLst/>
          </a:prstGeom>
          <a:solidFill>
            <a:srgbClr val="125A23"/>
          </a:solidFill>
          <a:ln w="9525">
            <a:noFill/>
            <a:miter lim="800000"/>
            <a:headEnd/>
            <a:tailEnd/>
          </a:ln>
        </p:spPr>
        <p:txBody>
          <a:bodyPr wrap="square">
            <a:spAutoFit/>
          </a:bodyPr>
          <a:lstStyle/>
          <a:p>
            <a:pPr algn="just"/>
            <a:r>
              <a:rPr lang="en-US" sz="2400" u="none" dirty="0">
                <a:solidFill>
                  <a:srgbClr val="FFFFCC"/>
                </a:solidFill>
                <a:latin typeface="Times New Roman" pitchFamily="18" charset="0"/>
                <a:cs typeface="Times New Roman" pitchFamily="18" charset="0"/>
              </a:rPr>
              <a:t>Fig. </a:t>
            </a:r>
            <a:r>
              <a:rPr lang="en-US" sz="2400" u="none" dirty="0" smtClean="0">
                <a:solidFill>
                  <a:srgbClr val="FFFFCC"/>
                </a:solidFill>
                <a:latin typeface="Times New Roman" pitchFamily="18" charset="0"/>
                <a:cs typeface="Times New Roman" pitchFamily="18" charset="0"/>
              </a:rPr>
              <a:t>10. Training and validation sum of squares </a:t>
            </a:r>
            <a:r>
              <a:rPr lang="en-US" sz="2400" u="none" dirty="0">
                <a:solidFill>
                  <a:srgbClr val="FFFFCC"/>
                </a:solidFill>
                <a:latin typeface="Times New Roman" pitchFamily="18" charset="0"/>
                <a:cs typeface="Times New Roman" pitchFamily="18" charset="0"/>
              </a:rPr>
              <a:t>error </a:t>
            </a:r>
            <a:r>
              <a:rPr lang="en-US" sz="2400" u="none" dirty="0" smtClean="0">
                <a:solidFill>
                  <a:srgbClr val="FFFFCC"/>
                </a:solidFill>
                <a:latin typeface="Times New Roman" pitchFamily="18" charset="0"/>
                <a:cs typeface="Times New Roman" pitchFamily="18" charset="0"/>
              </a:rPr>
              <a:t>functions </a:t>
            </a:r>
            <a:r>
              <a:rPr lang="en-US" sz="2400" i="1" u="none" dirty="0" smtClean="0">
                <a:solidFill>
                  <a:srgbClr val="FFFFCC"/>
                </a:solidFill>
                <a:latin typeface="Times New Roman" pitchFamily="18" charset="0"/>
                <a:cs typeface="Times New Roman" pitchFamily="18" charset="0"/>
              </a:rPr>
              <a:t>E</a:t>
            </a:r>
            <a:r>
              <a:rPr lang="en-US" sz="2400" i="1" u="none" baseline="30000" dirty="0" smtClean="0">
                <a:solidFill>
                  <a:srgbClr val="FFFFCC"/>
                </a:solidFill>
                <a:latin typeface="Times New Roman" pitchFamily="18" charset="0"/>
                <a:cs typeface="Times New Roman" pitchFamily="18" charset="0"/>
              </a:rPr>
              <a:t>T</a:t>
            </a:r>
            <a:r>
              <a:rPr lang="en-US" sz="2400" u="none" dirty="0" smtClean="0">
                <a:solidFill>
                  <a:srgbClr val="FFFFCC"/>
                </a:solidFill>
                <a:latin typeface="Times New Roman" pitchFamily="18" charset="0"/>
                <a:cs typeface="Times New Roman" pitchFamily="18" charset="0"/>
              </a:rPr>
              <a:t>(</a:t>
            </a:r>
            <a:r>
              <a:rPr lang="en-US" sz="2400" i="1" u="none" dirty="0" smtClean="0">
                <a:solidFill>
                  <a:srgbClr val="FFFFCC"/>
                </a:solidFill>
                <a:latin typeface="Symbol" pitchFamily="18" charset="2"/>
                <a:cs typeface="Times New Roman" pitchFamily="18" charset="0"/>
              </a:rPr>
              <a:t>r</a:t>
            </a:r>
            <a:r>
              <a:rPr lang="en-US" sz="2400" u="none" dirty="0" smtClean="0">
                <a:solidFill>
                  <a:srgbClr val="FFFFCC"/>
                </a:solidFill>
                <a:latin typeface="Times New Roman" pitchFamily="18" charset="0"/>
                <a:cs typeface="Times New Roman" pitchFamily="18" charset="0"/>
              </a:rPr>
              <a:t>) </a:t>
            </a:r>
            <a:r>
              <a:rPr lang="en-US" sz="2400" u="none" dirty="0">
                <a:solidFill>
                  <a:srgbClr val="FFFFCC"/>
                </a:solidFill>
                <a:latin typeface="Times New Roman" pitchFamily="18" charset="0"/>
                <a:cs typeface="Times New Roman" pitchFamily="18" charset="0"/>
              </a:rPr>
              <a:t>(</a:t>
            </a:r>
            <a:r>
              <a:rPr lang="en-US" sz="2400" u="none" dirty="0" smtClean="0">
                <a:solidFill>
                  <a:srgbClr val="FFFFCC"/>
                </a:solidFill>
                <a:latin typeface="Times New Roman" pitchFamily="18" charset="0"/>
                <a:cs typeface="Times New Roman" pitchFamily="18" charset="0"/>
              </a:rPr>
              <a:t>cyan) and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n-US" sz="2400" i="1" dirty="0" smtClean="0">
                <a:solidFill>
                  <a:srgbClr val="FFFFCC"/>
                </a:solidFill>
                <a:latin typeface="Symbol" pitchFamily="18" charset="2"/>
                <a:cs typeface="Times New Roman" pitchFamily="18" charset="0"/>
              </a:rPr>
              <a:t>r</a:t>
            </a:r>
            <a:r>
              <a:rPr lang="en-US" sz="2400" dirty="0" smtClean="0">
                <a:solidFill>
                  <a:srgbClr val="FFFFCC"/>
                </a:solidFill>
                <a:latin typeface="Times New Roman" pitchFamily="18" charset="0"/>
                <a:cs typeface="Times New Roman" pitchFamily="18" charset="0"/>
              </a:rPr>
              <a:t>) </a:t>
            </a:r>
            <a:r>
              <a:rPr lang="en-US" sz="2400" u="none" dirty="0" smtClean="0">
                <a:solidFill>
                  <a:srgbClr val="FFFFCC"/>
                </a:solidFill>
                <a:latin typeface="Times New Roman" pitchFamily="18" charset="0"/>
                <a:cs typeface="Times New Roman" pitchFamily="18" charset="0"/>
              </a:rPr>
              <a:t>(</a:t>
            </a:r>
            <a:r>
              <a:rPr lang="en-US" sz="2400" u="none" dirty="0">
                <a:solidFill>
                  <a:srgbClr val="FFFFCC"/>
                </a:solidFill>
                <a:latin typeface="Times New Roman" pitchFamily="18" charset="0"/>
                <a:cs typeface="Times New Roman" pitchFamily="18" charset="0"/>
              </a:rPr>
              <a:t>blue</a:t>
            </a:r>
            <a:r>
              <a:rPr lang="en-US" sz="2400" u="none" dirty="0" smtClean="0">
                <a:solidFill>
                  <a:srgbClr val="FFFFCC"/>
                </a:solidFill>
                <a:latin typeface="Times New Roman" pitchFamily="18" charset="0"/>
                <a:cs typeface="Times New Roman" pitchFamily="18" charset="0"/>
              </a:rPr>
              <a:t>), corresponding to 13 </a:t>
            </a:r>
            <a:r>
              <a:rPr lang="en-US" sz="2400" u="none" dirty="0">
                <a:solidFill>
                  <a:srgbClr val="FFFFCC"/>
                </a:solidFill>
                <a:latin typeface="Times New Roman" pitchFamily="18" charset="0"/>
                <a:cs typeface="Times New Roman" pitchFamily="18" charset="0"/>
              </a:rPr>
              <a:t>different </a:t>
            </a:r>
            <a:r>
              <a:rPr lang="en-US" sz="2400" u="none" dirty="0" smtClean="0">
                <a:solidFill>
                  <a:srgbClr val="FFFFCC"/>
                </a:solidFill>
                <a:latin typeface="Times New Roman" pitchFamily="18" charset="0"/>
                <a:cs typeface="Times New Roman" pitchFamily="18" charset="0"/>
              </a:rPr>
              <a:t>initializations of </a:t>
            </a:r>
            <a:r>
              <a:rPr lang="en-US" sz="2400" u="none" dirty="0">
                <a:solidFill>
                  <a:srgbClr val="FFFFCC"/>
                </a:solidFill>
                <a:latin typeface="Times New Roman" pitchFamily="18" charset="0"/>
                <a:cs typeface="Times New Roman" pitchFamily="18" charset="0"/>
              </a:rPr>
              <a:t>the ANN </a:t>
            </a:r>
            <a:r>
              <a:rPr lang="en-US" sz="2400" dirty="0" smtClean="0">
                <a:solidFill>
                  <a:srgbClr val="FFFFCC"/>
                </a:solidFill>
                <a:latin typeface="Times New Roman" pitchFamily="18" charset="0"/>
                <a:cs typeface="Times New Roman" pitchFamily="18" charset="0"/>
              </a:rPr>
              <a:t>weight</a:t>
            </a:r>
            <a:r>
              <a:rPr lang="en-US" sz="2400" u="none" dirty="0" smtClean="0">
                <a:solidFill>
                  <a:srgbClr val="FFFFCC"/>
                </a:solidFill>
                <a:latin typeface="Times New Roman" pitchFamily="18" charset="0"/>
                <a:cs typeface="Times New Roman" pitchFamily="18" charset="0"/>
              </a:rPr>
              <a:t> array     . </a:t>
            </a:r>
            <a:endParaRPr lang="en-US" sz="2400" u="none" dirty="0">
              <a:solidFill>
                <a:srgbClr val="FFFFCC"/>
              </a:solidFill>
              <a:latin typeface="Times New Roman" pitchFamily="18" charset="0"/>
              <a:cs typeface="Times New Roman" pitchFamily="18" charset="0"/>
            </a:endParaRPr>
          </a:p>
        </p:txBody>
      </p:sp>
      <p:pic>
        <p:nvPicPr>
          <p:cNvPr id="22534" name="Picture 2"/>
          <p:cNvPicPr>
            <a:picLocks noChangeAspect="1" noChangeArrowheads="1"/>
          </p:cNvPicPr>
          <p:nvPr/>
        </p:nvPicPr>
        <p:blipFill>
          <a:blip r:embed="rId4"/>
          <a:srcRect/>
          <a:stretch>
            <a:fillRect/>
          </a:stretch>
        </p:blipFill>
        <p:spPr bwMode="auto">
          <a:xfrm>
            <a:off x="473530" y="-25"/>
            <a:ext cx="8143932" cy="5594933"/>
          </a:xfrm>
          <a:prstGeom prst="rect">
            <a:avLst/>
          </a:prstGeom>
          <a:noFill/>
          <a:ln w="9525">
            <a:noFill/>
            <a:miter lim="800000"/>
            <a:headEnd/>
            <a:tailEnd/>
          </a:ln>
        </p:spPr>
      </p:pic>
      <p:sp>
        <p:nvSpPr>
          <p:cNvPr id="130057" name="Rectangle 9"/>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30058" name="Rectangle 10"/>
          <p:cNvSpPr>
            <a:spLocks noChangeArrowheads="1"/>
          </p:cNvSpPr>
          <p:nvPr/>
        </p:nvSpPr>
        <p:spPr bwMode="auto">
          <a:xfrm>
            <a:off x="-14514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13"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04943" y="6416144"/>
            <a:ext cx="361905" cy="409524"/>
          </a:xfrm>
          <a:prstGeom prst="rect">
            <a:avLst/>
          </a:prstGeom>
          <a:noFill/>
        </p:spPr>
      </p:pic>
      <p:graphicFrame>
        <p:nvGraphicFramePr>
          <p:cNvPr id="113666" name="Object 2"/>
          <p:cNvGraphicFramePr>
            <a:graphicFrameLocks noChangeAspect="1"/>
          </p:cNvGraphicFramePr>
          <p:nvPr/>
        </p:nvGraphicFramePr>
        <p:xfrm>
          <a:off x="2883357" y="457200"/>
          <a:ext cx="177800" cy="203200"/>
        </p:xfrm>
        <a:graphic>
          <a:graphicData uri="http://schemas.openxmlformats.org/presentationml/2006/ole">
            <mc:AlternateContent xmlns:mc="http://schemas.openxmlformats.org/markup-compatibility/2006">
              <mc:Choice xmlns:v="urn:schemas-microsoft-com:vml" Requires="v">
                <p:oleObj spid="_x0000_s250919" name="Equation" r:id="rId6" imgW="177569" imgH="202936" progId="Equation.DSMT4">
                  <p:embed/>
                </p:oleObj>
              </mc:Choice>
              <mc:Fallback>
                <p:oleObj name="Equation" r:id="rId6" imgW="177569" imgH="202936"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3357" y="457200"/>
                        <a:ext cx="177800" cy="203200"/>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13667" name="Rectangle 3"/>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68" name="Rectangle 4"/>
          <p:cNvSpPr>
            <a:spLocks noChangeArrowheads="1"/>
          </p:cNvSpPr>
          <p:nvPr/>
        </p:nvSpPr>
        <p:spPr bwMode="auto">
          <a:xfrm>
            <a:off x="-14514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69" name="Rectangle 5"/>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71" name="Rectangle 7"/>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72" name="Rectangle 8"/>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74" name="Rectangle 10"/>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75" name="Rectangle 11"/>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77" name="Rectangle 13"/>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78" name="Rectangle 14"/>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83" name="Rectangle 19"/>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13682" name="Picture 1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651644" y="1391876"/>
            <a:ext cx="790575" cy="419100"/>
          </a:xfrm>
          <a:prstGeom prst="rect">
            <a:avLst/>
          </a:prstGeom>
          <a:noFill/>
        </p:spPr>
      </p:pic>
      <p:sp>
        <p:nvSpPr>
          <p:cNvPr id="113684" name="Rectangle 20"/>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86" name="Rectangle 22"/>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87" name="Rectangle 23"/>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89" name="Rectangle 25"/>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113690" name="Rectangle 26"/>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3692" name="Rectangle 28"/>
          <p:cNvSpPr>
            <a:spLocks noChangeArrowheads="1"/>
          </p:cNvSpPr>
          <p:nvPr/>
        </p:nvSpPr>
        <p:spPr bwMode="auto">
          <a:xfrm>
            <a:off x="-14514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13691" name="Picture 2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739519" y="4224346"/>
            <a:ext cx="790575" cy="419100"/>
          </a:xfrm>
          <a:prstGeom prst="rect">
            <a:avLst/>
          </a:prstGeom>
          <a:noFill/>
        </p:spPr>
      </p:pic>
      <p:sp>
        <p:nvSpPr>
          <p:cNvPr id="113693" name="Rectangle 29"/>
          <p:cNvSpPr>
            <a:spLocks noChangeArrowheads="1"/>
          </p:cNvSpPr>
          <p:nvPr/>
        </p:nvSpPr>
        <p:spPr bwMode="auto">
          <a:xfrm>
            <a:off x="-14514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cxnSp>
        <p:nvCxnSpPr>
          <p:cNvPr id="39" name="38 Conector recto de flecha"/>
          <p:cNvCxnSpPr>
            <a:stCxn id="113682" idx="2"/>
          </p:cNvCxnSpPr>
          <p:nvPr/>
        </p:nvCxnSpPr>
        <p:spPr bwMode="auto">
          <a:xfrm rot="5400000">
            <a:off x="5771428" y="1973628"/>
            <a:ext cx="438156" cy="112853"/>
          </a:xfrm>
          <a:prstGeom prst="straightConnector1">
            <a:avLst/>
          </a:prstGeom>
          <a:solidFill>
            <a:schemeClr val="accent1"/>
          </a:solidFill>
          <a:ln w="25400" cap="flat" cmpd="sng" algn="ctr">
            <a:solidFill>
              <a:srgbClr val="0000FF"/>
            </a:solidFill>
            <a:prstDash val="solid"/>
            <a:round/>
            <a:headEnd type="none" w="med" len="med"/>
            <a:tailEnd type="arrow"/>
          </a:ln>
          <a:effectLst/>
        </p:spPr>
      </p:cxnSp>
      <p:cxnSp>
        <p:nvCxnSpPr>
          <p:cNvPr id="41" name="40 Conector recto de flecha"/>
          <p:cNvCxnSpPr/>
          <p:nvPr/>
        </p:nvCxnSpPr>
        <p:spPr bwMode="auto">
          <a:xfrm rot="10800000">
            <a:off x="4101334" y="4031358"/>
            <a:ext cx="531358" cy="428628"/>
          </a:xfrm>
          <a:prstGeom prst="straightConnector1">
            <a:avLst/>
          </a:prstGeom>
          <a:solidFill>
            <a:schemeClr val="accent1"/>
          </a:solidFill>
          <a:ln w="25400" cap="flat" cmpd="sng" algn="ctr">
            <a:solidFill>
              <a:srgbClr val="00FFFF"/>
            </a:solidFill>
            <a:prstDash val="solid"/>
            <a:round/>
            <a:headEnd type="none" w="med" len="med"/>
            <a:tailEnd type="arrow"/>
          </a:ln>
          <a:effectLst/>
        </p:spPr>
      </p:cxnSp>
      <p:sp>
        <p:nvSpPr>
          <p:cNvPr id="33" name="1 Marcador de número de diapositiva"/>
          <p:cNvSpPr>
            <a:spLocks noGrp="1"/>
          </p:cNvSpPr>
          <p:nvPr>
            <p:ph type="sldNum" sz="quarter" idx="12"/>
          </p:nvPr>
        </p:nvSpPr>
        <p:spPr>
          <a:xfrm>
            <a:off x="6800262" y="6500834"/>
            <a:ext cx="2133600" cy="476250"/>
          </a:xfrm>
        </p:spPr>
        <p:txBody>
          <a:bodyPr/>
          <a:lstStyle/>
          <a:p>
            <a:fld id="{67A56C92-EF0B-4F99-9DF2-D11E61E38F24}" type="slidenum">
              <a:rPr lang="es-ES" smtClean="0">
                <a:solidFill>
                  <a:srgbClr val="00CC00"/>
                </a:solidFill>
              </a:rPr>
              <a:pPr/>
              <a:t>50</a:t>
            </a:fld>
            <a:endParaRPr lang="es-ES" dirty="0">
              <a:solidFill>
                <a:srgbClr val="00CC00"/>
              </a:solidFill>
            </a:endParaRPr>
          </a:p>
        </p:txBody>
      </p:sp>
      <p:sp>
        <p:nvSpPr>
          <p:cNvPr id="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410826" y="1010464"/>
            <a:ext cx="2157143" cy="314286"/>
          </a:xfrm>
          <a:prstGeom prst="rect">
            <a:avLst/>
          </a:prstGeom>
          <a:noFill/>
        </p:spPr>
      </p:pic>
      <p:sp>
        <p:nvSpPr>
          <p:cNvPr id="9"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3676" name="Picture 1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353965" y="696792"/>
            <a:ext cx="2200001" cy="314286"/>
          </a:xfrm>
          <a:prstGeom prst="rect">
            <a:avLst/>
          </a:prstGeom>
          <a:noFill/>
        </p:spPr>
      </p:pic>
      <p:sp>
        <p:nvSpPr>
          <p:cNvPr id="12" name="Rectangle 14"/>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3679" name="Picture 15"/>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746162" y="725364"/>
            <a:ext cx="2157143" cy="285714"/>
          </a:xfrm>
          <a:prstGeom prst="rect">
            <a:avLst/>
          </a:prstGeom>
          <a:noFill/>
        </p:spPr>
      </p:pic>
      <p:sp>
        <p:nvSpPr>
          <p:cNvPr id="113681" name="Rectangle 1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6" name="Picture 18"/>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768239" y="1024330"/>
            <a:ext cx="2114286" cy="285714"/>
          </a:xfrm>
          <a:prstGeom prst="rect">
            <a:avLst/>
          </a:prstGeom>
          <a:noFill/>
        </p:spPr>
      </p:pic>
      <p:sp>
        <p:nvSpPr>
          <p:cNvPr id="17" name="Rectangle 20"/>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51" name="50 Grupo"/>
          <p:cNvGrpSpPr/>
          <p:nvPr/>
        </p:nvGrpSpPr>
        <p:grpSpPr>
          <a:xfrm>
            <a:off x="2568840" y="3082166"/>
            <a:ext cx="214314" cy="866124"/>
            <a:chOff x="2568840" y="3082166"/>
            <a:chExt cx="214314" cy="866124"/>
          </a:xfrm>
        </p:grpSpPr>
        <p:cxnSp>
          <p:nvCxnSpPr>
            <p:cNvPr id="61" name="60 Conector recto"/>
            <p:cNvCxnSpPr/>
            <p:nvPr/>
          </p:nvCxnSpPr>
          <p:spPr bwMode="auto">
            <a:xfrm>
              <a:off x="2568840" y="3945908"/>
              <a:ext cx="214314"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63" name="62 Conector recto"/>
            <p:cNvCxnSpPr/>
            <p:nvPr/>
          </p:nvCxnSpPr>
          <p:spPr bwMode="auto">
            <a:xfrm rot="5400000" flipH="1" flipV="1">
              <a:off x="2154078" y="3518868"/>
              <a:ext cx="857256" cy="1588"/>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64" name="63 Conector recto"/>
            <p:cNvCxnSpPr/>
            <p:nvPr/>
          </p:nvCxnSpPr>
          <p:spPr bwMode="auto">
            <a:xfrm rot="5400000" flipH="1" flipV="1">
              <a:off x="2346234" y="3510000"/>
              <a:ext cx="857256" cy="1588"/>
            </a:xfrm>
            <a:prstGeom prst="line">
              <a:avLst/>
            </a:prstGeom>
            <a:solidFill>
              <a:schemeClr val="accent1"/>
            </a:solidFill>
            <a:ln w="19050" cap="flat" cmpd="sng" algn="ctr">
              <a:solidFill>
                <a:srgbClr val="FF0000"/>
              </a:solidFill>
              <a:prstDash val="dash"/>
              <a:round/>
              <a:headEnd type="none" w="med" len="med"/>
              <a:tailEnd type="none" w="med" len="med"/>
            </a:ln>
            <a:effectLst/>
          </p:spPr>
        </p:cxnSp>
      </p:grpSp>
      <p:cxnSp>
        <p:nvCxnSpPr>
          <p:cNvPr id="69" name="68 Conector curvado"/>
          <p:cNvCxnSpPr/>
          <p:nvPr/>
        </p:nvCxnSpPr>
        <p:spPr bwMode="auto">
          <a:xfrm rot="16200000" flipV="1">
            <a:off x="908478" y="2234738"/>
            <a:ext cx="2542984" cy="645228"/>
          </a:xfrm>
          <a:prstGeom prst="curvedConnector3">
            <a:avLst>
              <a:gd name="adj1" fmla="val 493"/>
            </a:avLst>
          </a:prstGeom>
          <a:solidFill>
            <a:schemeClr val="accent1"/>
          </a:solidFill>
          <a:ln w="19050" cap="flat" cmpd="sng" algn="ctr">
            <a:solidFill>
              <a:srgbClr val="FF0000"/>
            </a:solidFill>
            <a:prstDash val="solid"/>
            <a:round/>
            <a:headEnd type="none" w="med" len="med"/>
            <a:tailEnd type="arrow"/>
          </a:ln>
          <a:effectLst/>
        </p:spPr>
      </p:cxnSp>
      <p:sp>
        <p:nvSpPr>
          <p:cNvPr id="81" name="80 CuadroTexto"/>
          <p:cNvSpPr txBox="1"/>
          <p:nvPr/>
        </p:nvSpPr>
        <p:spPr>
          <a:xfrm>
            <a:off x="2104717" y="304158"/>
            <a:ext cx="1414894" cy="369332"/>
          </a:xfrm>
          <a:prstGeom prst="rect">
            <a:avLst/>
          </a:prstGeom>
          <a:solidFill>
            <a:srgbClr val="FFFF00"/>
          </a:solidFill>
        </p:spPr>
        <p:txBody>
          <a:bodyPr wrap="square" rtlCol="0">
            <a:spAutoFit/>
          </a:bodyPr>
          <a:lstStyle/>
          <a:p>
            <a:r>
              <a:rPr lang="en-US" dirty="0" smtClean="0">
                <a:latin typeface="Times New Roman" pitchFamily="18" charset="0"/>
                <a:cs typeface="Times New Roman" pitchFamily="18" charset="0"/>
              </a:rPr>
              <a:t>Local values</a:t>
            </a:r>
            <a:endParaRPr lang="en-US" dirty="0">
              <a:latin typeface="Times New Roman" pitchFamily="18" charset="0"/>
              <a:cs typeface="Times New Roman" pitchFamily="18" charset="0"/>
            </a:endParaRPr>
          </a:p>
        </p:txBody>
      </p:sp>
      <p:sp>
        <p:nvSpPr>
          <p:cNvPr id="82" name="81 CuadroTexto"/>
          <p:cNvSpPr txBox="1"/>
          <p:nvPr/>
        </p:nvSpPr>
        <p:spPr>
          <a:xfrm>
            <a:off x="5712726" y="300090"/>
            <a:ext cx="1557770" cy="369332"/>
          </a:xfrm>
          <a:prstGeom prst="rect">
            <a:avLst/>
          </a:prstGeom>
          <a:solidFill>
            <a:srgbClr val="FFFF00"/>
          </a:solidFill>
        </p:spPr>
        <p:txBody>
          <a:bodyPr wrap="square" rtlCol="0">
            <a:spAutoFit/>
          </a:bodyPr>
          <a:lstStyle/>
          <a:p>
            <a:r>
              <a:rPr lang="en-US" dirty="0" smtClean="0">
                <a:latin typeface="Times New Roman" pitchFamily="18" charset="0"/>
                <a:cs typeface="Times New Roman" pitchFamily="18" charset="0"/>
              </a:rPr>
              <a:t>Global values</a:t>
            </a:r>
            <a:endParaRPr lang="en-US" dirty="0">
              <a:latin typeface="Times New Roman" pitchFamily="18" charset="0"/>
              <a:cs typeface="Times New Roman" pitchFamily="18" charset="0"/>
            </a:endParaRPr>
          </a:p>
        </p:txBody>
      </p:sp>
      <p:sp>
        <p:nvSpPr>
          <p:cNvPr id="84" name="83 CuadroTexto"/>
          <p:cNvSpPr txBox="1"/>
          <p:nvPr/>
        </p:nvSpPr>
        <p:spPr>
          <a:xfrm>
            <a:off x="1714480" y="4164706"/>
            <a:ext cx="2000264" cy="369332"/>
          </a:xfrm>
          <a:prstGeom prst="rect">
            <a:avLst/>
          </a:prstGeom>
          <a:solidFill>
            <a:srgbClr val="FFFF00"/>
          </a:solidFill>
        </p:spPr>
        <p:txBody>
          <a:bodyPr wrap="square" rtlCol="0">
            <a:spAutoFit/>
          </a:bodyPr>
          <a:lstStyle/>
          <a:p>
            <a:r>
              <a:rPr lang="en-US" dirty="0" smtClean="0">
                <a:latin typeface="Times New Roman" pitchFamily="18" charset="0"/>
                <a:cs typeface="Times New Roman" pitchFamily="18" charset="0"/>
              </a:rPr>
              <a:t>[186,000, 206,000]</a:t>
            </a:r>
            <a:endParaRPr lang="en-US" dirty="0">
              <a:latin typeface="Times New Roman" pitchFamily="18" charset="0"/>
              <a:cs typeface="Times New Roman" pitchFamily="18" charset="0"/>
            </a:endParaRPr>
          </a:p>
        </p:txBody>
      </p:sp>
      <p:cxnSp>
        <p:nvCxnSpPr>
          <p:cNvPr id="88" name="87 Conector curvado"/>
          <p:cNvCxnSpPr/>
          <p:nvPr/>
        </p:nvCxnSpPr>
        <p:spPr bwMode="auto">
          <a:xfrm flipV="1">
            <a:off x="1661472" y="3934244"/>
            <a:ext cx="857256" cy="280574"/>
          </a:xfrm>
          <a:prstGeom prst="curvedConnector3">
            <a:avLst>
              <a:gd name="adj1" fmla="val -8744"/>
            </a:avLst>
          </a:prstGeom>
          <a:solidFill>
            <a:schemeClr val="accent1"/>
          </a:solidFill>
          <a:ln w="19050" cap="flat" cmpd="sng" algn="ctr">
            <a:solidFill>
              <a:srgbClr val="FF0000"/>
            </a:solidFill>
            <a:prstDash val="solid"/>
            <a:round/>
            <a:headEnd type="arrow"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3679"/>
                                        </p:tgtEl>
                                        <p:attrNameLst>
                                          <p:attrName>style.visibility</p:attrName>
                                        </p:attrNameLst>
                                      </p:cBhvr>
                                      <p:to>
                                        <p:strVal val="visible"/>
                                      </p:to>
                                    </p:set>
                                    <p:animEffect transition="in" filter="fade">
                                      <p:cBhvr>
                                        <p:cTn id="12" dur="500"/>
                                        <p:tgtEl>
                                          <p:spTgt spid="113679"/>
                                        </p:tgtEl>
                                      </p:cBhvr>
                                    </p:animEffect>
                                    <p:anim calcmode="lin" valueType="num">
                                      <p:cBhvr>
                                        <p:cTn id="13" dur="500" fill="hold"/>
                                        <p:tgtEl>
                                          <p:spTgt spid="113679"/>
                                        </p:tgtEl>
                                        <p:attrNameLst>
                                          <p:attrName>ppt_x</p:attrName>
                                        </p:attrNameLst>
                                      </p:cBhvr>
                                      <p:tavLst>
                                        <p:tav tm="0">
                                          <p:val>
                                            <p:strVal val="#ppt_x"/>
                                          </p:val>
                                        </p:tav>
                                        <p:tav tm="100000">
                                          <p:val>
                                            <p:strVal val="#ppt_x"/>
                                          </p:val>
                                        </p:tav>
                                      </p:tavLst>
                                    </p:anim>
                                    <p:anim calcmode="lin" valueType="num">
                                      <p:cBhvr>
                                        <p:cTn id="14" dur="500" fill="hold"/>
                                        <p:tgtEl>
                                          <p:spTgt spid="11367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par>
                                <p:cTn id="24" presetID="22" presetClass="entr" presetSubtype="4"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anim calcmode="lin" valueType="num">
                                      <p:cBhvr>
                                        <p:cTn id="31" dur="500" fill="hold"/>
                                        <p:tgtEl>
                                          <p:spTgt spid="84"/>
                                        </p:tgtEl>
                                        <p:attrNameLst>
                                          <p:attrName>ppt_x</p:attrName>
                                        </p:attrNameLst>
                                      </p:cBhvr>
                                      <p:tavLst>
                                        <p:tav tm="0">
                                          <p:val>
                                            <p:strVal val="#ppt_x"/>
                                          </p:val>
                                        </p:tav>
                                        <p:tav tm="100000">
                                          <p:val>
                                            <p:strVal val="#ppt_x"/>
                                          </p:val>
                                        </p:tav>
                                      </p:tavLst>
                                    </p:anim>
                                    <p:anim calcmode="lin" valueType="num">
                                      <p:cBhvr>
                                        <p:cTn id="32" dur="500" fill="hold"/>
                                        <p:tgtEl>
                                          <p:spTgt spid="84"/>
                                        </p:tgtEl>
                                        <p:attrNameLst>
                                          <p:attrName>ppt_y</p:attrName>
                                        </p:attrNameLst>
                                      </p:cBhvr>
                                      <p:tavLst>
                                        <p:tav tm="0">
                                          <p:val>
                                            <p:strVal val="#ppt_y+.1"/>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anim calcmode="lin" valueType="num">
                                      <p:cBhvr>
                                        <p:cTn id="40" dur="500" fill="hold"/>
                                        <p:tgtEl>
                                          <p:spTgt spid="82"/>
                                        </p:tgtEl>
                                        <p:attrNameLst>
                                          <p:attrName>ppt_x</p:attrName>
                                        </p:attrNameLst>
                                      </p:cBhvr>
                                      <p:tavLst>
                                        <p:tav tm="0">
                                          <p:val>
                                            <p:strVal val="#ppt_x"/>
                                          </p:val>
                                        </p:tav>
                                        <p:tav tm="100000">
                                          <p:val>
                                            <p:strVal val="#ppt_x"/>
                                          </p:val>
                                        </p:tav>
                                      </p:tavLst>
                                    </p:anim>
                                    <p:anim calcmode="lin" valueType="num">
                                      <p:cBhvr>
                                        <p:cTn id="41" dur="500" fill="hold"/>
                                        <p:tgtEl>
                                          <p:spTgt spid="8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3676"/>
                                        </p:tgtEl>
                                        <p:attrNameLst>
                                          <p:attrName>style.visibility</p:attrName>
                                        </p:attrNameLst>
                                      </p:cBhvr>
                                      <p:to>
                                        <p:strVal val="visible"/>
                                      </p:to>
                                    </p:set>
                                    <p:animEffect transition="in" filter="fade">
                                      <p:cBhvr>
                                        <p:cTn id="44" dur="500"/>
                                        <p:tgtEl>
                                          <p:spTgt spid="113676"/>
                                        </p:tgtEl>
                                      </p:cBhvr>
                                    </p:animEffect>
                                    <p:anim calcmode="lin" valueType="num">
                                      <p:cBhvr>
                                        <p:cTn id="45" dur="500" fill="hold"/>
                                        <p:tgtEl>
                                          <p:spTgt spid="113676"/>
                                        </p:tgtEl>
                                        <p:attrNameLst>
                                          <p:attrName>ppt_x</p:attrName>
                                        </p:attrNameLst>
                                      </p:cBhvr>
                                      <p:tavLst>
                                        <p:tav tm="0">
                                          <p:val>
                                            <p:strVal val="#ppt_x"/>
                                          </p:val>
                                        </p:tav>
                                        <p:tav tm="100000">
                                          <p:val>
                                            <p:strVal val="#ppt_x"/>
                                          </p:val>
                                        </p:tav>
                                      </p:tavLst>
                                    </p:anim>
                                    <p:anim calcmode="lin" valueType="num">
                                      <p:cBhvr>
                                        <p:cTn id="46" dur="500" fill="hold"/>
                                        <p:tgtEl>
                                          <p:spTgt spid="11367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anim calcmode="lin" valueType="num">
                                      <p:cBhvr>
                                        <p:cTn id="50" dur="500" fill="hold"/>
                                        <p:tgtEl>
                                          <p:spTgt spid="7"/>
                                        </p:tgtEl>
                                        <p:attrNameLst>
                                          <p:attrName>ppt_x</p:attrName>
                                        </p:attrNameLst>
                                      </p:cBhvr>
                                      <p:tavLst>
                                        <p:tav tm="0">
                                          <p:val>
                                            <p:strVal val="#ppt_x"/>
                                          </p:val>
                                        </p:tav>
                                        <p:tav tm="100000">
                                          <p:val>
                                            <p:strVal val="#ppt_x"/>
                                          </p:val>
                                        </p:tav>
                                      </p:tavLst>
                                    </p:anim>
                                    <p:anim calcmode="lin" valueType="num">
                                      <p:cBhvr>
                                        <p:cTn id="5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1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43240" y="3286123"/>
            <a:ext cx="2928572" cy="1842858"/>
          </a:xfrm>
          <a:prstGeom prst="rect">
            <a:avLst/>
          </a:prstGeom>
          <a:noFill/>
          <a:ln w="31750">
            <a:solidFill>
              <a:srgbClr val="66FF66"/>
            </a:solidFill>
            <a:prstDash val="dash"/>
          </a:ln>
        </p:spPr>
      </p:pic>
      <p:pic>
        <p:nvPicPr>
          <p:cNvPr id="251914" name="Picture 10"/>
          <p:cNvPicPr>
            <a:picLocks noChangeAspect="1" noChangeArrowheads="1"/>
          </p:cNvPicPr>
          <p:nvPr/>
        </p:nvPicPr>
        <p:blipFill>
          <a:blip r:embed="rId3"/>
          <a:srcRect/>
          <a:stretch>
            <a:fillRect/>
          </a:stretch>
        </p:blipFill>
        <p:spPr bwMode="auto">
          <a:xfrm>
            <a:off x="6129337" y="4192510"/>
            <a:ext cx="3014663" cy="2290763"/>
          </a:xfrm>
          <a:prstGeom prst="rect">
            <a:avLst/>
          </a:prstGeom>
          <a:noFill/>
          <a:ln w="9525">
            <a:noFill/>
            <a:miter lim="800000"/>
            <a:headEnd/>
            <a:tailEnd/>
          </a:ln>
          <a:effectLst/>
        </p:spPr>
      </p:pic>
      <p:sp>
        <p:nvSpPr>
          <p:cNvPr id="9" name="Rectangle 2"/>
          <p:cNvSpPr>
            <a:spLocks noChangeArrowheads="1"/>
          </p:cNvSpPr>
          <p:nvPr/>
        </p:nvSpPr>
        <p:spPr bwMode="auto">
          <a:xfrm>
            <a:off x="79512" y="2669441"/>
            <a:ext cx="5929322" cy="83099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Adding the two contributions in quadrature we get an uncertainty equal to 0</a:t>
            </a:r>
            <a:r>
              <a:rPr lang="en-US" sz="2400" i="1" dirty="0" smtClean="0">
                <a:solidFill>
                  <a:srgbClr val="FFFFCC"/>
                </a:solidFill>
                <a:latin typeface="Times New Roman" pitchFamily="18" charset="0"/>
                <a:cs typeface="Times New Roman" pitchFamily="18" charset="0"/>
              </a:rPr>
              <a:t>.</a:t>
            </a:r>
            <a:r>
              <a:rPr lang="en-US" sz="2400" dirty="0" smtClean="0">
                <a:solidFill>
                  <a:srgbClr val="FFFFCC"/>
                </a:solidFill>
                <a:latin typeface="Times New Roman" pitchFamily="18" charset="0"/>
                <a:cs typeface="Times New Roman" pitchFamily="18" charset="0"/>
              </a:rPr>
              <a:t>031. </a:t>
            </a:r>
            <a:endParaRPr lang="en-US" sz="2400" dirty="0">
              <a:solidFill>
                <a:srgbClr val="FFFFCC"/>
              </a:solidFill>
              <a:latin typeface="Times New Roman" pitchFamily="18" charset="0"/>
              <a:cs typeface="Times New Roman" pitchFamily="18" charset="0"/>
            </a:endParaRPr>
          </a:p>
        </p:txBody>
      </p:sp>
      <p:sp>
        <p:nvSpPr>
          <p:cNvPr id="7" name="Rectangle 2"/>
          <p:cNvSpPr>
            <a:spLocks noChangeArrowheads="1"/>
          </p:cNvSpPr>
          <p:nvPr/>
        </p:nvSpPr>
        <p:spPr bwMode="auto">
          <a:xfrm>
            <a:off x="0" y="4855668"/>
            <a:ext cx="6072198" cy="1938992"/>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u="sng" dirty="0" smtClean="0">
                <a:solidFill>
                  <a:srgbClr val="FFFFCC"/>
                </a:solidFill>
                <a:latin typeface="Times New Roman" pitchFamily="18" charset="0"/>
                <a:cs typeface="Times New Roman" pitchFamily="18" charset="0"/>
              </a:rPr>
              <a:t>The l</a:t>
            </a:r>
            <a:r>
              <a:rPr lang="en-US" sz="2400" i="1" u="sng" dirty="0" smtClean="0">
                <a:solidFill>
                  <a:srgbClr val="FFFFCC"/>
                </a:solidFill>
                <a:latin typeface="Times New Roman" pitchFamily="18" charset="0"/>
                <a:cs typeface="Times New Roman" pitchFamily="18" charset="0"/>
              </a:rPr>
              <a:t>ocal</a:t>
            </a:r>
            <a:r>
              <a:rPr lang="en-US" sz="2400" u="sng" dirty="0" smtClean="0">
                <a:solidFill>
                  <a:srgbClr val="FFFFCC"/>
                </a:solidFill>
                <a:latin typeface="Times New Roman" pitchFamily="18" charset="0"/>
                <a:cs typeface="Times New Roman" pitchFamily="18" charset="0"/>
              </a:rPr>
              <a:t> uncertainty</a:t>
            </a:r>
            <a:r>
              <a:rPr lang="en-US" sz="2400" dirty="0" smtClean="0">
                <a:solidFill>
                  <a:srgbClr val="FFFFCC"/>
                </a:solidFill>
                <a:latin typeface="Times New Roman" pitchFamily="18" charset="0"/>
                <a:cs typeface="Times New Roman" pitchFamily="18" charset="0"/>
              </a:rPr>
              <a:t> in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n-US" sz="2400" i="1" dirty="0" smtClean="0">
                <a:solidFill>
                  <a:srgbClr val="FFFFCC"/>
                </a:solidFill>
                <a:latin typeface="Symbol" pitchFamily="18" charset="2"/>
                <a:cs typeface="Times New Roman" pitchFamily="18" charset="0"/>
              </a:rPr>
              <a:t>r</a:t>
            </a:r>
            <a:r>
              <a:rPr lang="en-US" sz="2400" dirty="0" smtClean="0">
                <a:solidFill>
                  <a:srgbClr val="FFFFCC"/>
                </a:solidFill>
                <a:latin typeface="Times New Roman" pitchFamily="18" charset="0"/>
                <a:cs typeface="Times New Roman" pitchFamily="18" charset="0"/>
              </a:rPr>
              <a:t>) around </a:t>
            </a:r>
            <a:r>
              <a:rPr lang="en-US" sz="2400" i="1" dirty="0" smtClean="0">
                <a:solidFill>
                  <a:srgbClr val="FFFFCC"/>
                </a:solidFill>
                <a:latin typeface="Symbol" pitchFamily="18" charset="2"/>
                <a:cs typeface="Times New Roman" pitchFamily="18" charset="0"/>
              </a:rPr>
              <a:t>r</a:t>
            </a:r>
            <a:r>
              <a:rPr lang="en-US" sz="2400"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origins from a random fluctuation component in the weight array adaptation, which is unable to alter the general shape of the path followed by the network in its search for the minimum. </a:t>
            </a:r>
            <a:endParaRPr lang="en-U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7010400" y="6524650"/>
            <a:ext cx="2133600" cy="476250"/>
          </a:xfrm>
        </p:spPr>
        <p:txBody>
          <a:bodyPr/>
          <a:lstStyle/>
          <a:p>
            <a:fld id="{67A56C92-EF0B-4F99-9DF2-D11E61E38F24}" type="slidenum">
              <a:rPr lang="es-ES" smtClean="0">
                <a:solidFill>
                  <a:srgbClr val="00CC00"/>
                </a:solidFill>
              </a:rPr>
              <a:pPr/>
              <a:t>51</a:t>
            </a:fld>
            <a:endParaRPr lang="es-ES" dirty="0">
              <a:solidFill>
                <a:srgbClr val="00CC00"/>
              </a:solidFill>
            </a:endParaRPr>
          </a:p>
        </p:txBody>
      </p:sp>
      <p:sp>
        <p:nvSpPr>
          <p:cNvPr id="6" name="Rectangle 2"/>
          <p:cNvSpPr>
            <a:spLocks noChangeArrowheads="1"/>
          </p:cNvSpPr>
          <p:nvPr/>
        </p:nvSpPr>
        <p:spPr bwMode="auto">
          <a:xfrm>
            <a:off x="-32" y="1368"/>
            <a:ext cx="6072230" cy="1938992"/>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The </a:t>
            </a:r>
            <a:r>
              <a:rPr lang="en-US" sz="2400" i="1" u="sng" dirty="0" smtClean="0">
                <a:solidFill>
                  <a:srgbClr val="FFFFCC"/>
                </a:solidFill>
                <a:latin typeface="Times New Roman" pitchFamily="18" charset="0"/>
                <a:cs typeface="Times New Roman" pitchFamily="18" charset="0"/>
              </a:rPr>
              <a:t>global</a:t>
            </a:r>
            <a:r>
              <a:rPr lang="en-US" sz="2400" u="sng" dirty="0" smtClean="0">
                <a:solidFill>
                  <a:srgbClr val="FFFFCC"/>
                </a:solidFill>
                <a:latin typeface="Times New Roman" pitchFamily="18" charset="0"/>
                <a:cs typeface="Times New Roman" pitchFamily="18" charset="0"/>
              </a:rPr>
              <a:t> uncertainty</a:t>
            </a:r>
            <a:r>
              <a:rPr lang="en-US" sz="2400" dirty="0" smtClean="0">
                <a:solidFill>
                  <a:srgbClr val="FFFFCC"/>
                </a:solidFill>
                <a:latin typeface="Times New Roman" pitchFamily="18" charset="0"/>
                <a:cs typeface="Times New Roman" pitchFamily="18" charset="0"/>
              </a:rPr>
              <a:t> in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n-US" sz="2400" i="1" dirty="0" smtClean="0">
                <a:solidFill>
                  <a:srgbClr val="FFFFCC"/>
                </a:solidFill>
                <a:latin typeface="Symbol" pitchFamily="18" charset="2"/>
                <a:cs typeface="Times New Roman" pitchFamily="18" charset="0"/>
              </a:rPr>
              <a:t>r</a:t>
            </a:r>
            <a:r>
              <a:rPr lang="en-US" sz="2400"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origins from the random initialization of the network that determines, globally, the path the network will follow in its learning adaptation in search for the minimum error. </a:t>
            </a:r>
            <a:endParaRPr lang="en-US" sz="2400" dirty="0">
              <a:solidFill>
                <a:srgbClr val="FFFFCC"/>
              </a:solidFill>
              <a:latin typeface="Times New Roman" pitchFamily="18" charset="0"/>
              <a:cs typeface="Times New Roman" pitchFamily="18" charset="0"/>
            </a:endParaRPr>
          </a:p>
        </p:txBody>
      </p:sp>
      <p:pic>
        <p:nvPicPr>
          <p:cNvPr id="251906" name="Picture 2"/>
          <p:cNvPicPr>
            <a:picLocks noChangeAspect="1" noChangeArrowheads="1"/>
          </p:cNvPicPr>
          <p:nvPr/>
        </p:nvPicPr>
        <p:blipFill>
          <a:blip r:embed="rId4"/>
          <a:srcRect/>
          <a:stretch>
            <a:fillRect/>
          </a:stretch>
        </p:blipFill>
        <p:spPr bwMode="auto">
          <a:xfrm>
            <a:off x="6111041" y="-24"/>
            <a:ext cx="3015984" cy="3648516"/>
          </a:xfrm>
          <a:prstGeom prst="rect">
            <a:avLst/>
          </a:prstGeom>
          <a:noFill/>
          <a:ln w="9525">
            <a:noFill/>
            <a:miter lim="800000"/>
            <a:headEnd/>
            <a:tailEnd/>
          </a:ln>
          <a:effectLst/>
        </p:spPr>
      </p:pic>
      <p:cxnSp>
        <p:nvCxnSpPr>
          <p:cNvPr id="16" name="15 Conector recto"/>
          <p:cNvCxnSpPr/>
          <p:nvPr/>
        </p:nvCxnSpPr>
        <p:spPr bwMode="auto">
          <a:xfrm>
            <a:off x="629658" y="785794"/>
            <a:ext cx="2593062"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sp>
        <p:nvSpPr>
          <p:cNvPr id="24" name="23 Conector"/>
          <p:cNvSpPr>
            <a:spLocks noChangeAspect="1"/>
          </p:cNvSpPr>
          <p:nvPr/>
        </p:nvSpPr>
        <p:spPr bwMode="auto">
          <a:xfrm>
            <a:off x="7702020" y="701104"/>
            <a:ext cx="137160" cy="137160"/>
          </a:xfrm>
          <a:prstGeom prst="flowChartConnector">
            <a:avLst/>
          </a:prstGeom>
          <a:noFill/>
          <a:ln w="349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26" name="25 Conector"/>
          <p:cNvSpPr>
            <a:spLocks noChangeAspect="1"/>
          </p:cNvSpPr>
          <p:nvPr/>
        </p:nvSpPr>
        <p:spPr bwMode="auto">
          <a:xfrm>
            <a:off x="8332248" y="912522"/>
            <a:ext cx="137160" cy="137160"/>
          </a:xfrm>
          <a:prstGeom prst="flowChartConnector">
            <a:avLst/>
          </a:prstGeom>
          <a:noFill/>
          <a:ln w="349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27" name="26 Conector"/>
          <p:cNvSpPr>
            <a:spLocks noChangeAspect="1"/>
          </p:cNvSpPr>
          <p:nvPr/>
        </p:nvSpPr>
        <p:spPr bwMode="auto">
          <a:xfrm>
            <a:off x="7559144" y="1577328"/>
            <a:ext cx="137160" cy="137160"/>
          </a:xfrm>
          <a:prstGeom prst="flowChartConnector">
            <a:avLst/>
          </a:prstGeom>
          <a:noFill/>
          <a:ln w="349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28" name="27 Conector"/>
          <p:cNvSpPr>
            <a:spLocks noChangeAspect="1"/>
          </p:cNvSpPr>
          <p:nvPr/>
        </p:nvSpPr>
        <p:spPr bwMode="auto">
          <a:xfrm>
            <a:off x="7907428" y="2201840"/>
            <a:ext cx="137160" cy="137160"/>
          </a:xfrm>
          <a:prstGeom prst="flowChartConnector">
            <a:avLst/>
          </a:prstGeom>
          <a:noFill/>
          <a:ln w="349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2519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51910"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519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51913" name="Rectangle 9"/>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cxnSp>
        <p:nvCxnSpPr>
          <p:cNvPr id="36" name="35 Conector recto"/>
          <p:cNvCxnSpPr/>
          <p:nvPr/>
        </p:nvCxnSpPr>
        <p:spPr bwMode="auto">
          <a:xfrm>
            <a:off x="4500562" y="5319856"/>
            <a:ext cx="1500166"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47" name="46 Conector recto"/>
          <p:cNvCxnSpPr/>
          <p:nvPr/>
        </p:nvCxnSpPr>
        <p:spPr bwMode="auto">
          <a:xfrm>
            <a:off x="6000760" y="5318070"/>
            <a:ext cx="883760" cy="184549"/>
          </a:xfrm>
          <a:prstGeom prst="line">
            <a:avLst/>
          </a:prstGeom>
          <a:solidFill>
            <a:schemeClr val="accent1"/>
          </a:solidFill>
          <a:ln w="31750" cap="flat" cmpd="sng" algn="ctr">
            <a:solidFill>
              <a:srgbClr val="66FF66"/>
            </a:solidFill>
            <a:prstDash val="solid"/>
            <a:round/>
            <a:headEnd type="none" w="med" len="med"/>
            <a:tailEnd type="none" w="med" len="med"/>
          </a:ln>
          <a:effectLst/>
        </p:spPr>
      </p:cxnSp>
      <p:sp>
        <p:nvSpPr>
          <p:cNvPr id="61" name="60 Proceso"/>
          <p:cNvSpPr>
            <a:spLocks noChangeAspect="1"/>
          </p:cNvSpPr>
          <p:nvPr/>
        </p:nvSpPr>
        <p:spPr bwMode="auto">
          <a:xfrm>
            <a:off x="6897772" y="5406593"/>
            <a:ext cx="365760" cy="245059"/>
          </a:xfrm>
          <a:prstGeom prst="flowChartProcess">
            <a:avLst/>
          </a:prstGeom>
          <a:noFill/>
          <a:ln w="317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cxnSp>
        <p:nvCxnSpPr>
          <p:cNvPr id="63" name="62 Conector recto"/>
          <p:cNvCxnSpPr/>
          <p:nvPr/>
        </p:nvCxnSpPr>
        <p:spPr bwMode="auto">
          <a:xfrm rot="16200000" flipH="1">
            <a:off x="2035951" y="1964521"/>
            <a:ext cx="2500330" cy="142876"/>
          </a:xfrm>
          <a:prstGeom prst="line">
            <a:avLst/>
          </a:prstGeom>
          <a:solidFill>
            <a:schemeClr val="accent1"/>
          </a:solidFill>
          <a:ln w="31750" cap="flat" cmpd="sng" algn="ctr">
            <a:solidFill>
              <a:srgbClr val="66FF66"/>
            </a:solidFill>
            <a:prstDash val="solid"/>
            <a:round/>
            <a:headEnd type="none" w="med" len="med"/>
            <a:tailEnd type="none" w="med" len="med"/>
          </a:ln>
          <a:effectLst/>
        </p:spPr>
      </p:cxnSp>
      <p:pic>
        <p:nvPicPr>
          <p:cNvPr id="25"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358082" y="3643314"/>
            <a:ext cx="670286" cy="417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up)">
                                      <p:cBhvr>
                                        <p:cTn id="11" dur="500"/>
                                        <p:tgtEl>
                                          <p:spTgt spid="63"/>
                                        </p:tgtEl>
                                      </p:cBhvr>
                                    </p:animEffect>
                                  </p:childTnLst>
                                </p:cTn>
                              </p:par>
                            </p:childTnLst>
                          </p:cTn>
                        </p:par>
                        <p:par>
                          <p:cTn id="12" fill="hold">
                            <p:stCondLst>
                              <p:cond delay="1000"/>
                            </p:stCondLst>
                            <p:childTnLst>
                              <p:par>
                                <p:cTn id="13" presetID="54" presetClass="entr" presetSubtype="0" accel="100000" fill="hold" nodeType="afterEffect">
                                  <p:stCondLst>
                                    <p:cond delay="500"/>
                                  </p:stCondLst>
                                  <p:childTnLst>
                                    <p:set>
                                      <p:cBhvr>
                                        <p:cTn id="14" dur="1" fill="hold">
                                          <p:stCondLst>
                                            <p:cond delay="0"/>
                                          </p:stCondLst>
                                        </p:cTn>
                                        <p:tgtEl>
                                          <p:spTgt spid="251911"/>
                                        </p:tgtEl>
                                        <p:attrNameLst>
                                          <p:attrName>style.visibility</p:attrName>
                                        </p:attrNameLst>
                                      </p:cBhvr>
                                      <p:to>
                                        <p:strVal val="visible"/>
                                      </p:to>
                                    </p:set>
                                    <p:anim calcmode="lin" valueType="num">
                                      <p:cBhvr>
                                        <p:cTn id="15" dur="500" fill="hold"/>
                                        <p:tgtEl>
                                          <p:spTgt spid="251911"/>
                                        </p:tgtEl>
                                        <p:attrNameLst>
                                          <p:attrName>ppt_w</p:attrName>
                                        </p:attrNameLst>
                                      </p:cBhvr>
                                      <p:tavLst>
                                        <p:tav tm="0">
                                          <p:val>
                                            <p:strVal val="#ppt_w*0.05"/>
                                          </p:val>
                                        </p:tav>
                                        <p:tav tm="100000">
                                          <p:val>
                                            <p:strVal val="#ppt_w"/>
                                          </p:val>
                                        </p:tav>
                                      </p:tavLst>
                                    </p:anim>
                                    <p:anim calcmode="lin" valueType="num">
                                      <p:cBhvr>
                                        <p:cTn id="16" dur="500" fill="hold"/>
                                        <p:tgtEl>
                                          <p:spTgt spid="251911"/>
                                        </p:tgtEl>
                                        <p:attrNameLst>
                                          <p:attrName>ppt_h</p:attrName>
                                        </p:attrNameLst>
                                      </p:cBhvr>
                                      <p:tavLst>
                                        <p:tav tm="0">
                                          <p:val>
                                            <p:strVal val="#ppt_h"/>
                                          </p:val>
                                        </p:tav>
                                        <p:tav tm="100000">
                                          <p:val>
                                            <p:strVal val="#ppt_h"/>
                                          </p:val>
                                        </p:tav>
                                      </p:tavLst>
                                    </p:anim>
                                    <p:anim calcmode="lin" valueType="num">
                                      <p:cBhvr>
                                        <p:cTn id="17" dur="500" fill="hold"/>
                                        <p:tgtEl>
                                          <p:spTgt spid="251911"/>
                                        </p:tgtEl>
                                        <p:attrNameLst>
                                          <p:attrName>ppt_x</p:attrName>
                                        </p:attrNameLst>
                                      </p:cBhvr>
                                      <p:tavLst>
                                        <p:tav tm="0">
                                          <p:val>
                                            <p:strVal val="#ppt_x-.2"/>
                                          </p:val>
                                        </p:tav>
                                        <p:tav tm="100000">
                                          <p:val>
                                            <p:strVal val="#ppt_x"/>
                                          </p:val>
                                        </p:tav>
                                      </p:tavLst>
                                    </p:anim>
                                    <p:anim calcmode="lin" valueType="num">
                                      <p:cBhvr>
                                        <p:cTn id="18" dur="500" fill="hold"/>
                                        <p:tgtEl>
                                          <p:spTgt spid="251911"/>
                                        </p:tgtEl>
                                        <p:attrNameLst>
                                          <p:attrName>ppt_y</p:attrName>
                                        </p:attrNameLst>
                                      </p:cBhvr>
                                      <p:tavLst>
                                        <p:tav tm="0">
                                          <p:val>
                                            <p:strVal val="#ppt_y"/>
                                          </p:val>
                                        </p:tav>
                                        <p:tav tm="100000">
                                          <p:val>
                                            <p:strVal val="#ppt_y"/>
                                          </p:val>
                                        </p:tav>
                                      </p:tavLst>
                                    </p:anim>
                                    <p:animEffect transition="in" filter="fade">
                                      <p:cBhvr>
                                        <p:cTn id="19" dur="500"/>
                                        <p:tgtEl>
                                          <p:spTgt spid="251911"/>
                                        </p:tgtEl>
                                      </p:cBhvr>
                                    </p:animEffect>
                                  </p:childTnLst>
                                </p:cTn>
                              </p:par>
                            </p:childTnLst>
                          </p:cTn>
                        </p:par>
                        <p:par>
                          <p:cTn id="20" fill="hold">
                            <p:stCondLst>
                              <p:cond delay="2000"/>
                            </p:stCondLst>
                            <p:childTnLst>
                              <p:par>
                                <p:cTn id="21" presetID="51"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70" decel="100000"/>
                                        <p:tgtEl>
                                          <p:spTgt spid="24"/>
                                        </p:tgtEl>
                                      </p:cBhvr>
                                    </p:animEffect>
                                    <p:animScale>
                                      <p:cBhvr>
                                        <p:cTn id="24" dur="770" decel="100000"/>
                                        <p:tgtEl>
                                          <p:spTgt spid="24"/>
                                        </p:tgtEl>
                                      </p:cBhvr>
                                      <p:from x="10000" y="10000"/>
                                      <p:to x="200000" y="450000"/>
                                    </p:animScale>
                                    <p:animScale>
                                      <p:cBhvr>
                                        <p:cTn id="25" dur="1230" accel="100000" fill="hold">
                                          <p:stCondLst>
                                            <p:cond delay="770"/>
                                          </p:stCondLst>
                                        </p:cTn>
                                        <p:tgtEl>
                                          <p:spTgt spid="24"/>
                                        </p:tgtEl>
                                      </p:cBhvr>
                                      <p:from x="200000" y="450000"/>
                                      <p:to x="100000" y="100000"/>
                                    </p:animScale>
                                    <p:set>
                                      <p:cBhvr>
                                        <p:cTn id="26" dur="770" fill="hold"/>
                                        <p:tgtEl>
                                          <p:spTgt spid="24"/>
                                        </p:tgtEl>
                                        <p:attrNameLst>
                                          <p:attrName>ppt_x</p:attrName>
                                        </p:attrNameLst>
                                      </p:cBhvr>
                                      <p:to>
                                        <p:strVal val="(0.5)"/>
                                      </p:to>
                                    </p:set>
                                    <p:anim from="(0.5)" to="(#ppt_x)" calcmode="lin" valueType="num">
                                      <p:cBhvr>
                                        <p:cTn id="27" dur="1230" accel="100000" fill="hold">
                                          <p:stCondLst>
                                            <p:cond delay="770"/>
                                          </p:stCondLst>
                                        </p:cTn>
                                        <p:tgtEl>
                                          <p:spTgt spid="24"/>
                                        </p:tgtEl>
                                        <p:attrNameLst>
                                          <p:attrName>ppt_x</p:attrName>
                                        </p:attrNameLst>
                                      </p:cBhvr>
                                    </p:anim>
                                    <p:set>
                                      <p:cBhvr>
                                        <p:cTn id="28" dur="770" fill="hold"/>
                                        <p:tgtEl>
                                          <p:spTgt spid="24"/>
                                        </p:tgtEl>
                                        <p:attrNameLst>
                                          <p:attrName>ppt_y</p:attrName>
                                        </p:attrNameLst>
                                      </p:cBhvr>
                                      <p:to>
                                        <p:strVal val="(#ppt_y+0.4)"/>
                                      </p:to>
                                    </p:set>
                                    <p:anim from="(#ppt_y+0.4)" to="(#ppt_y)" calcmode="lin" valueType="num">
                                      <p:cBhvr>
                                        <p:cTn id="29" dur="1230" accel="100000" fill="hold">
                                          <p:stCondLst>
                                            <p:cond delay="770"/>
                                          </p:stCondLst>
                                        </p:cTn>
                                        <p:tgtEl>
                                          <p:spTgt spid="24"/>
                                        </p:tgtEl>
                                        <p:attrNameLst>
                                          <p:attrName>ppt_y</p:attrName>
                                        </p:attrNameLst>
                                      </p:cBhvr>
                                    </p:anim>
                                  </p:childTnLst>
                                </p:cTn>
                              </p:par>
                            </p:childTnLst>
                          </p:cTn>
                        </p:par>
                        <p:par>
                          <p:cTn id="30" fill="hold">
                            <p:stCondLst>
                              <p:cond delay="4000"/>
                            </p:stCondLst>
                            <p:childTnLst>
                              <p:par>
                                <p:cTn id="31" presetID="1" presetClass="exit" presetSubtype="0" fill="hold" grpId="1" nodeType="afterEffect">
                                  <p:stCondLst>
                                    <p:cond delay="500"/>
                                  </p:stCondLst>
                                  <p:childTnLst>
                                    <p:set>
                                      <p:cBhvr>
                                        <p:cTn id="32" dur="1" fill="hold">
                                          <p:stCondLst>
                                            <p:cond delay="0"/>
                                          </p:stCondLst>
                                        </p:cTn>
                                        <p:tgtEl>
                                          <p:spTgt spid="24"/>
                                        </p:tgtEl>
                                        <p:attrNameLst>
                                          <p:attrName>style.visibility</p:attrName>
                                        </p:attrNameLst>
                                      </p:cBhvr>
                                      <p:to>
                                        <p:strVal val="hidden"/>
                                      </p:to>
                                    </p:set>
                                  </p:childTnLst>
                                </p:cTn>
                              </p:par>
                            </p:childTnLst>
                          </p:cTn>
                        </p:par>
                        <p:par>
                          <p:cTn id="33" fill="hold">
                            <p:stCondLst>
                              <p:cond delay="4500"/>
                            </p:stCondLst>
                            <p:childTnLst>
                              <p:par>
                                <p:cTn id="34" presetID="51"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770" decel="100000"/>
                                        <p:tgtEl>
                                          <p:spTgt spid="26"/>
                                        </p:tgtEl>
                                      </p:cBhvr>
                                    </p:animEffect>
                                    <p:animScale>
                                      <p:cBhvr>
                                        <p:cTn id="37" dur="770" decel="100000"/>
                                        <p:tgtEl>
                                          <p:spTgt spid="26"/>
                                        </p:tgtEl>
                                      </p:cBhvr>
                                      <p:from x="10000" y="10000"/>
                                      <p:to x="200000" y="450000"/>
                                    </p:animScale>
                                    <p:animScale>
                                      <p:cBhvr>
                                        <p:cTn id="38" dur="1230" accel="100000" fill="hold">
                                          <p:stCondLst>
                                            <p:cond delay="770"/>
                                          </p:stCondLst>
                                        </p:cTn>
                                        <p:tgtEl>
                                          <p:spTgt spid="26"/>
                                        </p:tgtEl>
                                      </p:cBhvr>
                                      <p:from x="200000" y="450000"/>
                                      <p:to x="100000" y="100000"/>
                                    </p:animScale>
                                    <p:set>
                                      <p:cBhvr>
                                        <p:cTn id="39" dur="770" fill="hold"/>
                                        <p:tgtEl>
                                          <p:spTgt spid="26"/>
                                        </p:tgtEl>
                                        <p:attrNameLst>
                                          <p:attrName>ppt_x</p:attrName>
                                        </p:attrNameLst>
                                      </p:cBhvr>
                                      <p:to>
                                        <p:strVal val="(0.5)"/>
                                      </p:to>
                                    </p:set>
                                    <p:anim from="(0.5)" to="(#ppt_x)" calcmode="lin" valueType="num">
                                      <p:cBhvr>
                                        <p:cTn id="40" dur="1230" accel="100000" fill="hold">
                                          <p:stCondLst>
                                            <p:cond delay="770"/>
                                          </p:stCondLst>
                                        </p:cTn>
                                        <p:tgtEl>
                                          <p:spTgt spid="26"/>
                                        </p:tgtEl>
                                        <p:attrNameLst>
                                          <p:attrName>ppt_x</p:attrName>
                                        </p:attrNameLst>
                                      </p:cBhvr>
                                    </p:anim>
                                    <p:set>
                                      <p:cBhvr>
                                        <p:cTn id="41" dur="770" fill="hold"/>
                                        <p:tgtEl>
                                          <p:spTgt spid="26"/>
                                        </p:tgtEl>
                                        <p:attrNameLst>
                                          <p:attrName>ppt_y</p:attrName>
                                        </p:attrNameLst>
                                      </p:cBhvr>
                                      <p:to>
                                        <p:strVal val="(#ppt_y+0.4)"/>
                                      </p:to>
                                    </p:set>
                                    <p:anim from="(#ppt_y+0.4)" to="(#ppt_y)" calcmode="lin" valueType="num">
                                      <p:cBhvr>
                                        <p:cTn id="42" dur="1230" accel="100000" fill="hold">
                                          <p:stCondLst>
                                            <p:cond delay="770"/>
                                          </p:stCondLst>
                                        </p:cTn>
                                        <p:tgtEl>
                                          <p:spTgt spid="26"/>
                                        </p:tgtEl>
                                        <p:attrNameLst>
                                          <p:attrName>ppt_y</p:attrName>
                                        </p:attrNameLst>
                                      </p:cBhvr>
                                    </p:anim>
                                  </p:childTnLst>
                                </p:cTn>
                              </p:par>
                            </p:childTnLst>
                          </p:cTn>
                        </p:par>
                        <p:par>
                          <p:cTn id="43" fill="hold">
                            <p:stCondLst>
                              <p:cond delay="6500"/>
                            </p:stCondLst>
                            <p:childTnLst>
                              <p:par>
                                <p:cTn id="44" presetID="1" presetClass="exit" presetSubtype="0" fill="hold" grpId="1" nodeType="afterEffect">
                                  <p:stCondLst>
                                    <p:cond delay="500"/>
                                  </p:stCondLst>
                                  <p:childTnLst>
                                    <p:set>
                                      <p:cBhvr>
                                        <p:cTn id="45" dur="1" fill="hold">
                                          <p:stCondLst>
                                            <p:cond delay="0"/>
                                          </p:stCondLst>
                                        </p:cTn>
                                        <p:tgtEl>
                                          <p:spTgt spid="26"/>
                                        </p:tgtEl>
                                        <p:attrNameLst>
                                          <p:attrName>style.visibility</p:attrName>
                                        </p:attrNameLst>
                                      </p:cBhvr>
                                      <p:to>
                                        <p:strVal val="hidden"/>
                                      </p:to>
                                    </p:set>
                                  </p:childTnLst>
                                </p:cTn>
                              </p:par>
                            </p:childTnLst>
                          </p:cTn>
                        </p:par>
                        <p:par>
                          <p:cTn id="46" fill="hold">
                            <p:stCondLst>
                              <p:cond delay="7000"/>
                            </p:stCondLst>
                            <p:childTnLst>
                              <p:par>
                                <p:cTn id="47" presetID="5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770" decel="100000"/>
                                        <p:tgtEl>
                                          <p:spTgt spid="27"/>
                                        </p:tgtEl>
                                      </p:cBhvr>
                                    </p:animEffect>
                                    <p:animScale>
                                      <p:cBhvr>
                                        <p:cTn id="50" dur="770" decel="100000"/>
                                        <p:tgtEl>
                                          <p:spTgt spid="27"/>
                                        </p:tgtEl>
                                      </p:cBhvr>
                                      <p:from x="10000" y="10000"/>
                                      <p:to x="200000" y="450000"/>
                                    </p:animScale>
                                    <p:animScale>
                                      <p:cBhvr>
                                        <p:cTn id="51" dur="1230" accel="100000" fill="hold">
                                          <p:stCondLst>
                                            <p:cond delay="770"/>
                                          </p:stCondLst>
                                        </p:cTn>
                                        <p:tgtEl>
                                          <p:spTgt spid="27"/>
                                        </p:tgtEl>
                                      </p:cBhvr>
                                      <p:from x="200000" y="450000"/>
                                      <p:to x="100000" y="100000"/>
                                    </p:animScale>
                                    <p:set>
                                      <p:cBhvr>
                                        <p:cTn id="52" dur="770" fill="hold"/>
                                        <p:tgtEl>
                                          <p:spTgt spid="27"/>
                                        </p:tgtEl>
                                        <p:attrNameLst>
                                          <p:attrName>ppt_x</p:attrName>
                                        </p:attrNameLst>
                                      </p:cBhvr>
                                      <p:to>
                                        <p:strVal val="(0.5)"/>
                                      </p:to>
                                    </p:set>
                                    <p:anim from="(0.5)" to="(#ppt_x)" calcmode="lin" valueType="num">
                                      <p:cBhvr>
                                        <p:cTn id="53" dur="1230" accel="100000" fill="hold">
                                          <p:stCondLst>
                                            <p:cond delay="770"/>
                                          </p:stCondLst>
                                        </p:cTn>
                                        <p:tgtEl>
                                          <p:spTgt spid="27"/>
                                        </p:tgtEl>
                                        <p:attrNameLst>
                                          <p:attrName>ppt_x</p:attrName>
                                        </p:attrNameLst>
                                      </p:cBhvr>
                                    </p:anim>
                                    <p:set>
                                      <p:cBhvr>
                                        <p:cTn id="54" dur="770" fill="hold"/>
                                        <p:tgtEl>
                                          <p:spTgt spid="27"/>
                                        </p:tgtEl>
                                        <p:attrNameLst>
                                          <p:attrName>ppt_y</p:attrName>
                                        </p:attrNameLst>
                                      </p:cBhvr>
                                      <p:to>
                                        <p:strVal val="(#ppt_y+0.4)"/>
                                      </p:to>
                                    </p:set>
                                    <p:anim from="(#ppt_y+0.4)" to="(#ppt_y)" calcmode="lin" valueType="num">
                                      <p:cBhvr>
                                        <p:cTn id="55" dur="1230" accel="100000" fill="hold">
                                          <p:stCondLst>
                                            <p:cond delay="770"/>
                                          </p:stCondLst>
                                        </p:cTn>
                                        <p:tgtEl>
                                          <p:spTgt spid="27"/>
                                        </p:tgtEl>
                                        <p:attrNameLst>
                                          <p:attrName>ppt_y</p:attrName>
                                        </p:attrNameLst>
                                      </p:cBhvr>
                                    </p:anim>
                                  </p:childTnLst>
                                </p:cTn>
                              </p:par>
                            </p:childTnLst>
                          </p:cTn>
                        </p:par>
                        <p:par>
                          <p:cTn id="56" fill="hold">
                            <p:stCondLst>
                              <p:cond delay="9000"/>
                            </p:stCondLst>
                            <p:childTnLst>
                              <p:par>
                                <p:cTn id="57" presetID="1" presetClass="exit" presetSubtype="0" fill="hold" grpId="1" nodeType="afterEffect">
                                  <p:stCondLst>
                                    <p:cond delay="500"/>
                                  </p:stCondLst>
                                  <p:childTnLst>
                                    <p:set>
                                      <p:cBhvr>
                                        <p:cTn id="58" dur="1" fill="hold">
                                          <p:stCondLst>
                                            <p:cond delay="0"/>
                                          </p:stCondLst>
                                        </p:cTn>
                                        <p:tgtEl>
                                          <p:spTgt spid="27"/>
                                        </p:tgtEl>
                                        <p:attrNameLst>
                                          <p:attrName>style.visibility</p:attrName>
                                        </p:attrNameLst>
                                      </p:cBhvr>
                                      <p:to>
                                        <p:strVal val="hidden"/>
                                      </p:to>
                                    </p:set>
                                  </p:childTnLst>
                                </p:cTn>
                              </p:par>
                            </p:childTnLst>
                          </p:cTn>
                        </p:par>
                        <p:par>
                          <p:cTn id="59" fill="hold">
                            <p:stCondLst>
                              <p:cond delay="9500"/>
                            </p:stCondLst>
                            <p:childTnLst>
                              <p:par>
                                <p:cTn id="60" presetID="51" presetClass="entr" presetSubtype="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770" decel="100000"/>
                                        <p:tgtEl>
                                          <p:spTgt spid="28"/>
                                        </p:tgtEl>
                                      </p:cBhvr>
                                    </p:animEffect>
                                    <p:animScale>
                                      <p:cBhvr>
                                        <p:cTn id="63" dur="770" decel="100000"/>
                                        <p:tgtEl>
                                          <p:spTgt spid="28"/>
                                        </p:tgtEl>
                                      </p:cBhvr>
                                      <p:from x="10000" y="10000"/>
                                      <p:to x="200000" y="450000"/>
                                    </p:animScale>
                                    <p:animScale>
                                      <p:cBhvr>
                                        <p:cTn id="64" dur="1230" accel="100000" fill="hold">
                                          <p:stCondLst>
                                            <p:cond delay="770"/>
                                          </p:stCondLst>
                                        </p:cTn>
                                        <p:tgtEl>
                                          <p:spTgt spid="28"/>
                                        </p:tgtEl>
                                      </p:cBhvr>
                                      <p:from x="200000" y="450000"/>
                                      <p:to x="100000" y="100000"/>
                                    </p:animScale>
                                    <p:set>
                                      <p:cBhvr>
                                        <p:cTn id="65" dur="770" fill="hold"/>
                                        <p:tgtEl>
                                          <p:spTgt spid="28"/>
                                        </p:tgtEl>
                                        <p:attrNameLst>
                                          <p:attrName>ppt_x</p:attrName>
                                        </p:attrNameLst>
                                      </p:cBhvr>
                                      <p:to>
                                        <p:strVal val="(0.5)"/>
                                      </p:to>
                                    </p:set>
                                    <p:anim from="(0.5)" to="(#ppt_x)" calcmode="lin" valueType="num">
                                      <p:cBhvr>
                                        <p:cTn id="66" dur="1230" accel="100000" fill="hold">
                                          <p:stCondLst>
                                            <p:cond delay="770"/>
                                          </p:stCondLst>
                                        </p:cTn>
                                        <p:tgtEl>
                                          <p:spTgt spid="28"/>
                                        </p:tgtEl>
                                        <p:attrNameLst>
                                          <p:attrName>ppt_x</p:attrName>
                                        </p:attrNameLst>
                                      </p:cBhvr>
                                    </p:anim>
                                    <p:set>
                                      <p:cBhvr>
                                        <p:cTn id="67" dur="770" fill="hold"/>
                                        <p:tgtEl>
                                          <p:spTgt spid="28"/>
                                        </p:tgtEl>
                                        <p:attrNameLst>
                                          <p:attrName>ppt_y</p:attrName>
                                        </p:attrNameLst>
                                      </p:cBhvr>
                                      <p:to>
                                        <p:strVal val="(#ppt_y+0.4)"/>
                                      </p:to>
                                    </p:set>
                                    <p:anim from="(#ppt_y+0.4)" to="(#ppt_y)" calcmode="lin" valueType="num">
                                      <p:cBhvr>
                                        <p:cTn id="68" dur="1230" accel="100000" fill="hold">
                                          <p:stCondLst>
                                            <p:cond delay="770"/>
                                          </p:stCondLst>
                                        </p:cTn>
                                        <p:tgtEl>
                                          <p:spTgt spid="28"/>
                                        </p:tgtEl>
                                        <p:attrNameLst>
                                          <p:attrName>ppt_y</p:attrName>
                                        </p:attrNameLst>
                                      </p:cBhvr>
                                    </p:anim>
                                  </p:childTnLst>
                                </p:cTn>
                              </p:par>
                            </p:childTnLst>
                          </p:cTn>
                        </p:par>
                        <p:par>
                          <p:cTn id="69" fill="hold">
                            <p:stCondLst>
                              <p:cond delay="11500"/>
                            </p:stCondLst>
                            <p:childTnLst>
                              <p:par>
                                <p:cTn id="70" presetID="1" presetClass="exit" presetSubtype="0" fill="hold" grpId="1" nodeType="afterEffect">
                                  <p:stCondLst>
                                    <p:cond delay="500"/>
                                  </p:stCondLst>
                                  <p:childTnLst>
                                    <p:set>
                                      <p:cBhvr>
                                        <p:cTn id="71" dur="1" fill="hold">
                                          <p:stCondLst>
                                            <p:cond delay="0"/>
                                          </p:stCondLst>
                                        </p:cTn>
                                        <p:tgtEl>
                                          <p:spTgt spid="2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4" presetClass="exit" presetSubtype="0" fill="hold" nodeType="clickEffect">
                                  <p:stCondLst>
                                    <p:cond delay="0"/>
                                  </p:stCondLst>
                                  <p:childTnLst>
                                    <p:anim from="(ppt_x)" to="(ppt_x+1)" calcmode="lin" valueType="num">
                                      <p:cBhvr>
                                        <p:cTn id="75" dur="500">
                                          <p:stCondLst>
                                            <p:cond delay="0"/>
                                          </p:stCondLst>
                                        </p:cTn>
                                        <p:tgtEl>
                                          <p:spTgt spid="251911"/>
                                        </p:tgtEl>
                                        <p:attrNameLst>
                                          <p:attrName>ppt_x</p:attrName>
                                        </p:attrNameLst>
                                      </p:cBhvr>
                                    </p:anim>
                                    <p:anim from="0" to="-1.0" calcmode="lin" valueType="num">
                                      <p:cBhvr>
                                        <p:cTn id="76" dur="100" accel="50000">
                                          <p:stCondLst>
                                            <p:cond delay="0"/>
                                          </p:stCondLst>
                                        </p:cTn>
                                        <p:tgtEl>
                                          <p:spTgt spid="251911"/>
                                        </p:tgtEl>
                                        <p:attrNameLst>
                                          <p:attrName>xshear</p:attrName>
                                        </p:attrNameLst>
                                      </p:cBhvr>
                                    </p:anim>
                                    <p:set>
                                      <p:cBhvr>
                                        <p:cTn id="77" dur="400">
                                          <p:stCondLst>
                                            <p:cond delay="100"/>
                                          </p:stCondLst>
                                        </p:cTn>
                                        <p:tgtEl>
                                          <p:spTgt spid="251911"/>
                                        </p:tgtEl>
                                        <p:attrNameLst>
                                          <p:attrName>xshear</p:attrName>
                                        </p:attrNameLst>
                                      </p:cBhvr>
                                      <p:to>
                                        <p:strVal val="-1.0"/>
                                      </p:to>
                                    </p:set>
                                    <p:set>
                                      <p:cBhvr>
                                        <p:cTn id="78" dur="1" fill="hold">
                                          <p:stCondLst>
                                            <p:cond delay="499"/>
                                          </p:stCondLst>
                                        </p:cTn>
                                        <p:tgtEl>
                                          <p:spTgt spid="251911"/>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500"/>
                                        <p:tgtEl>
                                          <p:spTgt spid="63"/>
                                        </p:tgtEl>
                                      </p:cBhvr>
                                    </p:animEffect>
                                    <p:set>
                                      <p:cBhvr>
                                        <p:cTn id="81" dur="1" fill="hold">
                                          <p:stCondLst>
                                            <p:cond delay="499"/>
                                          </p:stCondLst>
                                        </p:cTn>
                                        <p:tgtEl>
                                          <p:spTgt spid="63"/>
                                        </p:tgtEl>
                                        <p:attrNameLst>
                                          <p:attrName>style.visibility</p:attrName>
                                        </p:attrNameLst>
                                      </p:cBhvr>
                                      <p:to>
                                        <p:strVal val="hidden"/>
                                      </p:to>
                                    </p:set>
                                  </p:childTnLst>
                                </p:cTn>
                              </p:par>
                            </p:childTnLst>
                          </p:cTn>
                        </p:par>
                        <p:par>
                          <p:cTn id="82" fill="hold">
                            <p:stCondLst>
                              <p:cond delay="500"/>
                            </p:stCondLst>
                            <p:childTnLst>
                              <p:par>
                                <p:cTn id="83" presetID="42" presetClass="entr" presetSubtype="0" fill="hold" nodeType="afterEffect">
                                  <p:stCondLst>
                                    <p:cond delay="0"/>
                                  </p:stCondLst>
                                  <p:childTnLst>
                                    <p:set>
                                      <p:cBhvr>
                                        <p:cTn id="84" dur="1" fill="hold">
                                          <p:stCondLst>
                                            <p:cond delay="0"/>
                                          </p:stCondLst>
                                        </p:cTn>
                                        <p:tgtEl>
                                          <p:spTgt spid="251914"/>
                                        </p:tgtEl>
                                        <p:attrNameLst>
                                          <p:attrName>style.visibility</p:attrName>
                                        </p:attrNameLst>
                                      </p:cBhvr>
                                      <p:to>
                                        <p:strVal val="visible"/>
                                      </p:to>
                                    </p:set>
                                    <p:animEffect transition="in" filter="fade">
                                      <p:cBhvr>
                                        <p:cTn id="85" dur="500"/>
                                        <p:tgtEl>
                                          <p:spTgt spid="251914"/>
                                        </p:tgtEl>
                                      </p:cBhvr>
                                    </p:animEffect>
                                    <p:anim calcmode="lin" valueType="num">
                                      <p:cBhvr>
                                        <p:cTn id="86" dur="500" fill="hold"/>
                                        <p:tgtEl>
                                          <p:spTgt spid="251914"/>
                                        </p:tgtEl>
                                        <p:attrNameLst>
                                          <p:attrName>ppt_x</p:attrName>
                                        </p:attrNameLst>
                                      </p:cBhvr>
                                      <p:tavLst>
                                        <p:tav tm="0">
                                          <p:val>
                                            <p:strVal val="#ppt_x"/>
                                          </p:val>
                                        </p:tav>
                                        <p:tav tm="100000">
                                          <p:val>
                                            <p:strVal val="#ppt_x"/>
                                          </p:val>
                                        </p:tav>
                                      </p:tavLst>
                                    </p:anim>
                                    <p:anim calcmode="lin" valueType="num">
                                      <p:cBhvr>
                                        <p:cTn id="87" dur="500" fill="hold"/>
                                        <p:tgtEl>
                                          <p:spTgt spid="251914"/>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2"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par>
                          <p:cTn id="94" fill="hold">
                            <p:stCondLst>
                              <p:cond delay="2000"/>
                            </p:stCondLst>
                            <p:childTnLst>
                              <p:par>
                                <p:cTn id="95" presetID="22" presetClass="entr" presetSubtype="8"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par>
                          <p:cTn id="98" fill="hold">
                            <p:stCondLst>
                              <p:cond delay="2500"/>
                            </p:stCondLst>
                            <p:childTnLst>
                              <p:par>
                                <p:cTn id="99" presetID="22" presetClass="entr" presetSubtype="8"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left)">
                                      <p:cBhvr>
                                        <p:cTn id="101" dur="500"/>
                                        <p:tgtEl>
                                          <p:spTgt spid="47"/>
                                        </p:tgtEl>
                                      </p:cBhvr>
                                    </p:animEffect>
                                  </p:childTnLst>
                                </p:cTn>
                              </p:par>
                            </p:childTnLst>
                          </p:cTn>
                        </p:par>
                        <p:par>
                          <p:cTn id="102" fill="hold">
                            <p:stCondLst>
                              <p:cond delay="3000"/>
                            </p:stCondLst>
                            <p:childTnLst>
                              <p:par>
                                <p:cTn id="103" presetID="22" presetClass="entr" presetSubtype="1" fill="hold" grpId="0"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wipe(up)">
                                      <p:cBhvr>
                                        <p:cTn id="105" dur="500"/>
                                        <p:tgtEl>
                                          <p:spTgt spid="61"/>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500"/>
                                        <p:tgtEl>
                                          <p:spTgt spid="9"/>
                                        </p:tgtEl>
                                      </p:cBhvr>
                                    </p:animEffect>
                                    <p:anim calcmode="lin" valueType="num">
                                      <p:cBhvr>
                                        <p:cTn id="111" dur="500" fill="hold"/>
                                        <p:tgtEl>
                                          <p:spTgt spid="9"/>
                                        </p:tgtEl>
                                        <p:attrNameLst>
                                          <p:attrName>ppt_x</p:attrName>
                                        </p:attrNameLst>
                                      </p:cBhvr>
                                      <p:tavLst>
                                        <p:tav tm="0">
                                          <p:val>
                                            <p:strVal val="#ppt_x"/>
                                          </p:val>
                                        </p:tav>
                                        <p:tav tm="100000">
                                          <p:val>
                                            <p:strVal val="#ppt_x"/>
                                          </p:val>
                                        </p:tav>
                                      </p:tavLst>
                                    </p:anim>
                                    <p:anim calcmode="lin" valueType="num">
                                      <p:cBhvr>
                                        <p:cTn id="1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4" grpId="0" animBg="1"/>
      <p:bldP spid="24" grpId="1" animBg="1"/>
      <p:bldP spid="26" grpId="0" animBg="1"/>
      <p:bldP spid="26" grpId="1" animBg="1"/>
      <p:bldP spid="27" grpId="0" animBg="1"/>
      <p:bldP spid="27" grpId="1" animBg="1"/>
      <p:bldP spid="28" grpId="0" animBg="1"/>
      <p:bldP spid="28" grpId="1" animBg="1"/>
      <p:bldP spid="6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52</a:t>
            </a:fld>
            <a:endParaRPr lang="es-ES" dirty="0">
              <a:solidFill>
                <a:srgbClr val="00CC00"/>
              </a:solidFill>
            </a:endParaRPr>
          </a:p>
        </p:txBody>
      </p:sp>
      <p:sp>
        <p:nvSpPr>
          <p:cNvPr id="3" name="Rectangle 2"/>
          <p:cNvSpPr>
            <a:spLocks noChangeArrowheads="1"/>
          </p:cNvSpPr>
          <p:nvPr/>
        </p:nvSpPr>
        <p:spPr bwMode="auto">
          <a:xfrm>
            <a:off x="0" y="357166"/>
            <a:ext cx="9144000" cy="1200329"/>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The straight line ln[</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n-US" sz="2400" i="1" dirty="0" smtClean="0">
                <a:solidFill>
                  <a:srgbClr val="FFFFCC"/>
                </a:solidFill>
                <a:latin typeface="Times New Roman" pitchFamily="18" charset="0"/>
                <a:cs typeface="Times New Roman" pitchFamily="18" charset="0"/>
              </a:rPr>
              <a:t>n</a:t>
            </a:r>
            <a:r>
              <a:rPr lang="en-US" sz="2400" dirty="0" smtClean="0">
                <a:solidFill>
                  <a:srgbClr val="FFFFCC"/>
                </a:solidFill>
                <a:latin typeface="Times New Roman" pitchFamily="18" charset="0"/>
                <a:cs typeface="Times New Roman" pitchFamily="18" charset="0"/>
              </a:rPr>
              <a:t>)] = </a:t>
            </a:r>
            <a:r>
              <a:rPr lang="es-ES" sz="2400" i="1" dirty="0" smtClean="0">
                <a:solidFill>
                  <a:srgbClr val="FFFFCC"/>
                </a:solidFill>
                <a:latin typeface="Symbol" pitchFamily="18" charset="2"/>
                <a:cs typeface="Times New Roman" pitchFamily="18" charset="0"/>
              </a:rPr>
              <a:t>b</a:t>
            </a:r>
            <a:r>
              <a:rPr lang="en-US" sz="2400" baseline="-25000" dirty="0" smtClean="0">
                <a:solidFill>
                  <a:srgbClr val="FFFFCC"/>
                </a:solidFill>
                <a:latin typeface="Times New Roman" pitchFamily="18" charset="0"/>
                <a:cs typeface="Times New Roman" pitchFamily="18" charset="0"/>
              </a:rPr>
              <a:t>0</a:t>
            </a:r>
            <a:r>
              <a:rPr lang="en-US" sz="2400" dirty="0" smtClean="0">
                <a:solidFill>
                  <a:srgbClr val="FFFFCC"/>
                </a:solidFill>
                <a:latin typeface="Times New Roman" pitchFamily="18" charset="0"/>
                <a:cs typeface="Times New Roman" pitchFamily="18" charset="0"/>
              </a:rPr>
              <a:t> + </a:t>
            </a:r>
            <a:r>
              <a:rPr lang="es-ES" sz="2400" i="1" dirty="0" smtClean="0">
                <a:solidFill>
                  <a:srgbClr val="FFFFCC"/>
                </a:solidFill>
                <a:latin typeface="Times New Roman" pitchFamily="18" charset="0"/>
                <a:cs typeface="Times New Roman" pitchFamily="18" charset="0"/>
              </a:rPr>
              <a:t>β</a:t>
            </a:r>
            <a:r>
              <a:rPr lang="en-US" sz="2400" baseline="-25000" dirty="0" smtClean="0">
                <a:solidFill>
                  <a:srgbClr val="FFFFCC"/>
                </a:solidFill>
                <a:latin typeface="Times New Roman" pitchFamily="18" charset="0"/>
                <a:cs typeface="Times New Roman" pitchFamily="18" charset="0"/>
              </a:rPr>
              <a:t>1</a:t>
            </a:r>
            <a:r>
              <a:rPr lang="en-US" sz="2400" i="1" dirty="0" smtClean="0">
                <a:solidFill>
                  <a:srgbClr val="FFFFCC"/>
                </a:solidFill>
                <a:latin typeface="Times New Roman" pitchFamily="18" charset="0"/>
                <a:cs typeface="Times New Roman" pitchFamily="18" charset="0"/>
              </a:rPr>
              <a:t>n</a:t>
            </a:r>
            <a:r>
              <a:rPr lang="en-US" sz="2400" dirty="0" smtClean="0">
                <a:solidFill>
                  <a:srgbClr val="FFFFCC"/>
                </a:solidFill>
                <a:latin typeface="Times New Roman" pitchFamily="18" charset="0"/>
                <a:cs typeface="Times New Roman" pitchFamily="18" charset="0"/>
              </a:rPr>
              <a:t> describes how the noise, </a:t>
            </a:r>
            <a:r>
              <a:rPr lang="en-US" sz="2400" i="1" dirty="0" smtClean="0">
                <a:solidFill>
                  <a:srgbClr val="FFFFCC"/>
                </a:solidFill>
                <a:latin typeface="Times New Roman" pitchFamily="18" charset="0"/>
                <a:cs typeface="Times New Roman" pitchFamily="18" charset="0"/>
              </a:rPr>
              <a:t>n</a:t>
            </a:r>
            <a:r>
              <a:rPr lang="en-US" sz="2400" dirty="0" smtClean="0">
                <a:solidFill>
                  <a:srgbClr val="FFFFCC"/>
                </a:solidFill>
                <a:latin typeface="Times New Roman" pitchFamily="18" charset="0"/>
                <a:cs typeface="Times New Roman" pitchFamily="18" charset="0"/>
              </a:rPr>
              <a:t>,  present in the signals or patterns to be identified contributes to set limits to the learning capability of an ANN. </a:t>
            </a:r>
            <a:endParaRPr lang="en-US" sz="2400" dirty="0">
              <a:solidFill>
                <a:srgbClr val="FFFFCC"/>
              </a:solidFill>
              <a:latin typeface="Times New Roman" pitchFamily="18" charset="0"/>
              <a:cs typeface="Times New Roman" pitchFamily="18" charset="0"/>
            </a:endParaRPr>
          </a:p>
        </p:txBody>
      </p:sp>
      <p:sp>
        <p:nvSpPr>
          <p:cNvPr id="10" name="Rectangle 2"/>
          <p:cNvSpPr>
            <a:spLocks noChangeArrowheads="1"/>
          </p:cNvSpPr>
          <p:nvPr/>
        </p:nvSpPr>
        <p:spPr bwMode="auto">
          <a:xfrm>
            <a:off x="0" y="4467533"/>
            <a:ext cx="5500694" cy="461665"/>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where A = exp(</a:t>
            </a:r>
            <a:r>
              <a:rPr lang="es-ES" sz="2400" i="1" dirty="0" smtClean="0">
                <a:solidFill>
                  <a:srgbClr val="FFFFCC"/>
                </a:solidFill>
                <a:latin typeface="Times New Roman" pitchFamily="18" charset="0"/>
                <a:cs typeface="Times New Roman" pitchFamily="18" charset="0"/>
              </a:rPr>
              <a:t>b</a:t>
            </a:r>
            <a:r>
              <a:rPr lang="en-US" sz="2400" baseline="-25000" dirty="0" smtClean="0">
                <a:solidFill>
                  <a:srgbClr val="FFFFCC"/>
                </a:solidFill>
                <a:latin typeface="Times New Roman" pitchFamily="18" charset="0"/>
                <a:cs typeface="Times New Roman" pitchFamily="18" charset="0"/>
              </a:rPr>
              <a:t>0</a:t>
            </a:r>
            <a:r>
              <a:rPr lang="en-US" sz="2400" dirty="0" smtClean="0">
                <a:solidFill>
                  <a:srgbClr val="FFFFCC"/>
                </a:solidFill>
                <a:latin typeface="Times New Roman" pitchFamily="18" charset="0"/>
                <a:cs typeface="Times New Roman" pitchFamily="18" charset="0"/>
              </a:rPr>
              <a:t>) = 3.11x10</a:t>
            </a:r>
            <a:r>
              <a:rPr lang="en-US" sz="2400" baseline="30000" dirty="0" smtClean="0">
                <a:solidFill>
                  <a:srgbClr val="FFFFCC"/>
                </a:solidFill>
                <a:latin typeface="Times New Roman" pitchFamily="18" charset="0"/>
                <a:cs typeface="Times New Roman" pitchFamily="18" charset="0"/>
              </a:rPr>
              <a:t>-4</a:t>
            </a:r>
            <a:r>
              <a:rPr lang="en-US" sz="2400" dirty="0" smtClean="0">
                <a:solidFill>
                  <a:srgbClr val="FFFFCC"/>
                </a:solidFill>
                <a:latin typeface="Times New Roman" pitchFamily="18" charset="0"/>
                <a:cs typeface="Times New Roman" pitchFamily="18" charset="0"/>
              </a:rPr>
              <a:t>. See Fig 11. </a:t>
            </a:r>
            <a:endParaRPr lang="en-US" sz="2400" dirty="0">
              <a:solidFill>
                <a:srgbClr val="FFFFCC"/>
              </a:solidFill>
              <a:latin typeface="Times New Roman" pitchFamily="18" charset="0"/>
              <a:cs typeface="Times New Roman" pitchFamily="18" charset="0"/>
            </a:endParaRPr>
          </a:p>
        </p:txBody>
      </p:sp>
      <p:sp>
        <p:nvSpPr>
          <p:cNvPr id="11" name="Rectangle 2"/>
          <p:cNvSpPr>
            <a:spLocks noChangeArrowheads="1"/>
          </p:cNvSpPr>
          <p:nvPr/>
        </p:nvSpPr>
        <p:spPr bwMode="auto">
          <a:xfrm>
            <a:off x="0" y="2714620"/>
            <a:ext cx="4786314" cy="461665"/>
          </a:xfrm>
          <a:prstGeom prst="rect">
            <a:avLst/>
          </a:prstGeom>
          <a:solidFill>
            <a:srgbClr val="17125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FFFFCC"/>
                </a:solidFill>
                <a:latin typeface="Times New Roman" pitchFamily="18" charset="0"/>
                <a:cs typeface="Times New Roman" pitchFamily="18" charset="0"/>
              </a:rPr>
              <a:t>We may go back and look instead at:</a:t>
            </a:r>
            <a:endParaRPr lang="en-US" sz="2400" dirty="0">
              <a:solidFill>
                <a:srgbClr val="FFFFCC"/>
              </a:solidFill>
              <a:latin typeface="Times New Roman" pitchFamily="18" charset="0"/>
              <a:cs typeface="Times New Roman" pitchFamily="18" charset="0"/>
            </a:endParaRPr>
          </a:p>
        </p:txBody>
      </p:sp>
      <p:grpSp>
        <p:nvGrpSpPr>
          <p:cNvPr id="8" name="7 Grupo"/>
          <p:cNvGrpSpPr/>
          <p:nvPr/>
        </p:nvGrpSpPr>
        <p:grpSpPr>
          <a:xfrm>
            <a:off x="1928794" y="3568980"/>
            <a:ext cx="6929486" cy="493434"/>
            <a:chOff x="1928794" y="3568980"/>
            <a:chExt cx="6929486" cy="493434"/>
          </a:xfrm>
        </p:grpSpPr>
        <p:pic>
          <p:nvPicPr>
            <p:cNvPr id="9421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4" y="3643314"/>
              <a:ext cx="4905375" cy="419100"/>
            </a:xfrm>
            <a:prstGeom prst="rect">
              <a:avLst/>
            </a:prstGeom>
            <a:noFill/>
          </p:spPr>
        </p:pic>
        <p:sp>
          <p:nvSpPr>
            <p:cNvPr id="7" name="6 CuadroTexto"/>
            <p:cNvSpPr txBox="1"/>
            <p:nvPr/>
          </p:nvSpPr>
          <p:spPr>
            <a:xfrm>
              <a:off x="8143900" y="3568980"/>
              <a:ext cx="714380" cy="461665"/>
            </a:xfrm>
            <a:prstGeom prst="rect">
              <a:avLst/>
            </a:prstGeom>
            <a:noFill/>
          </p:spPr>
          <p:txBody>
            <a:bodyPr wrap="square" rtlCol="0">
              <a:spAutoFit/>
            </a:bodyPr>
            <a:lstStyle/>
            <a:p>
              <a:r>
                <a:rPr lang="es-MX" sz="2400" dirty="0" smtClean="0">
                  <a:solidFill>
                    <a:srgbClr val="FFFFCC"/>
                  </a:solidFill>
                  <a:latin typeface="Times New Roman" pitchFamily="18" charset="0"/>
                  <a:cs typeface="Times New Roman" pitchFamily="18" charset="0"/>
                </a:rPr>
                <a:t>(4)</a:t>
              </a:r>
              <a:endParaRPr lang="es-ES" sz="2400" dirty="0">
                <a:solidFill>
                  <a:srgbClr val="FFFFCC"/>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824280" y="0"/>
            <a:ext cx="7444066" cy="5791612"/>
            <a:chOff x="824280" y="0"/>
            <a:chExt cx="7444066" cy="5791612"/>
          </a:xfrm>
        </p:grpSpPr>
        <p:pic>
          <p:nvPicPr>
            <p:cNvPr id="147458" name="Picture 2"/>
            <p:cNvPicPr>
              <a:picLocks noChangeAspect="1" noChangeArrowheads="1"/>
            </p:cNvPicPr>
            <p:nvPr/>
          </p:nvPicPr>
          <p:blipFill>
            <a:blip r:embed="rId2"/>
            <a:srcRect/>
            <a:stretch>
              <a:fillRect/>
            </a:stretch>
          </p:blipFill>
          <p:spPr bwMode="auto">
            <a:xfrm>
              <a:off x="824280" y="0"/>
              <a:ext cx="7444066" cy="5791612"/>
            </a:xfrm>
            <a:prstGeom prst="rect">
              <a:avLst/>
            </a:prstGeom>
            <a:noFill/>
            <a:ln w="9525">
              <a:noFill/>
              <a:miter lim="800000"/>
              <a:headEnd/>
              <a:tailEnd/>
            </a:ln>
            <a:effectLst/>
          </p:spPr>
        </p:pic>
        <p:sp>
          <p:nvSpPr>
            <p:cNvPr id="6" name="5 Rectángulo"/>
            <p:cNvSpPr/>
            <p:nvPr/>
          </p:nvSpPr>
          <p:spPr bwMode="auto">
            <a:xfrm>
              <a:off x="2777976" y="473538"/>
              <a:ext cx="2455396" cy="35719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7" name="6 Rectángulo"/>
            <p:cNvSpPr/>
            <p:nvPr/>
          </p:nvSpPr>
          <p:spPr bwMode="auto">
            <a:xfrm>
              <a:off x="3825938" y="2431764"/>
              <a:ext cx="2156392" cy="357190"/>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8" name="7 Rectángulo"/>
            <p:cNvSpPr/>
            <p:nvPr/>
          </p:nvSpPr>
          <p:spPr bwMode="auto">
            <a:xfrm>
              <a:off x="3683062" y="3585128"/>
              <a:ext cx="2143140" cy="357190"/>
            </a:xfrm>
            <a:prstGeom prst="rect">
              <a:avLst/>
            </a:prstGeom>
            <a:noFill/>
            <a:ln w="317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sp>
          <p:nvSpPr>
            <p:cNvPr id="9" name="8 Rectángulo"/>
            <p:cNvSpPr/>
            <p:nvPr/>
          </p:nvSpPr>
          <p:spPr bwMode="auto">
            <a:xfrm>
              <a:off x="6929454" y="106016"/>
              <a:ext cx="509590" cy="357190"/>
            </a:xfrm>
            <a:prstGeom prst="rect">
              <a:avLst/>
            </a:prstGeom>
            <a:noFill/>
            <a:ln w="317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grpSp>
      <p:sp>
        <p:nvSpPr>
          <p:cNvPr id="4" name="Rectangle 1"/>
          <p:cNvSpPr>
            <a:spLocks noChangeArrowheads="1"/>
          </p:cNvSpPr>
          <p:nvPr/>
        </p:nvSpPr>
        <p:spPr bwMode="auto">
          <a:xfrm>
            <a:off x="-32" y="5810679"/>
            <a:ext cx="9144000" cy="1015663"/>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11</a:t>
            </a:r>
            <a:r>
              <a:rPr lang="en-US" sz="2000" dirty="0" smtClean="0">
                <a:solidFill>
                  <a:srgbClr val="FFFFCC"/>
                </a:solidFill>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Plot of </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 3.11x10</a:t>
            </a:r>
            <a:r>
              <a:rPr kumimoji="0" lang="en-US" sz="2000" b="0" i="0"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-4</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exp(</a:t>
            </a:r>
            <a:r>
              <a:rPr kumimoji="0" lang="en-US" sz="2000" b="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0.833</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obtained from </a:t>
            </a:r>
            <a:r>
              <a:rPr lang="en-US" sz="2000" dirty="0" smtClean="0">
                <a:solidFill>
                  <a:srgbClr val="FFFFCC"/>
                </a:solidFill>
                <a:latin typeface="Times New Roman" pitchFamily="18" charset="0"/>
                <a:ea typeface="Calibri" pitchFamily="34" charset="0"/>
                <a:cs typeface="Times New Roman" pitchFamily="18" charset="0"/>
              </a:rPr>
              <a:t>a straight line </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least-square fit to the ln[</a:t>
            </a:r>
            <a:r>
              <a:rPr kumimoji="0" lang="en-US" sz="2000" b="0" i="1"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E</a:t>
            </a:r>
            <a:r>
              <a:rPr kumimoji="0" lang="en-US" sz="2000" b="0" i="1" u="none" strike="noStrike" cap="none" normalizeH="0" baseline="30000" dirty="0" smtClean="0">
                <a:ln>
                  <a:noFill/>
                </a:ln>
                <a:solidFill>
                  <a:srgbClr val="FFFFCC"/>
                </a:solidFill>
                <a:effectLst/>
                <a:latin typeface="Times New Roman" pitchFamily="18" charset="0"/>
                <a:ea typeface="Calibri" pitchFamily="34" charset="0"/>
                <a:cs typeface="Times New Roman" pitchFamily="18" charset="0"/>
              </a:rPr>
              <a:t>V</a:t>
            </a:r>
            <a:r>
              <a:rPr lang="en-US" sz="2000" dirty="0" smtClean="0">
                <a:solidFill>
                  <a:srgbClr val="FFFFCC"/>
                </a:solidFill>
                <a:latin typeface="Times New Roman" pitchFamily="18" charset="0"/>
                <a:ea typeface="Calibri" pitchFamily="34" charset="0"/>
                <a:cs typeface="Times New Roman" pitchFamily="18" charset="0"/>
              </a:rPr>
              <a:t>(n</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vs. n data. The 95% confidence bands are indicated by the dotted lines</a:t>
            </a:r>
            <a:r>
              <a:rPr kumimoji="0" lang="en-US" sz="20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and the 95% prediction bands are indicated by the dashed lines.</a:t>
            </a:r>
            <a:endParaRPr kumimoji="0" lang="en-US" sz="2000" b="0" i="0" u="none" strike="noStrike" cap="none" normalizeH="0" baseline="0" dirty="0" smtClean="0">
              <a:ln>
                <a:noFill/>
              </a:ln>
              <a:solidFill>
                <a:srgbClr val="FFFFCC"/>
              </a:solidFill>
              <a:effectLst/>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638524" y="6506626"/>
            <a:ext cx="2133600" cy="476250"/>
          </a:xfrm>
        </p:spPr>
        <p:txBody>
          <a:bodyPr/>
          <a:lstStyle/>
          <a:p>
            <a:fld id="{67A56C92-EF0B-4F99-9DF2-D11E61E38F24}" type="slidenum">
              <a:rPr lang="es-ES" smtClean="0">
                <a:solidFill>
                  <a:srgbClr val="00CC00"/>
                </a:solidFill>
              </a:rPr>
              <a:pPr/>
              <a:t>53</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54</a:t>
            </a:fld>
            <a:endParaRPr lang="es-ES" dirty="0">
              <a:solidFill>
                <a:srgbClr val="00CC00"/>
              </a:solidFill>
            </a:endParaRPr>
          </a:p>
        </p:txBody>
      </p:sp>
      <p:sp>
        <p:nvSpPr>
          <p:cNvPr id="6" name="5 Rectángulo"/>
          <p:cNvSpPr/>
          <p:nvPr/>
        </p:nvSpPr>
        <p:spPr>
          <a:xfrm>
            <a:off x="2285984" y="1571612"/>
            <a:ext cx="4214810" cy="1569660"/>
          </a:xfrm>
          <a:prstGeom prst="rect">
            <a:avLst/>
          </a:prstGeom>
        </p:spPr>
        <p:txBody>
          <a:bodyPr wrap="square">
            <a:spAutoFit/>
          </a:bodyPr>
          <a:lstStyle/>
          <a:p>
            <a:pPr algn="ctr"/>
            <a:r>
              <a:rPr lang="en-US" sz="4800" dirty="0" smtClean="0">
                <a:solidFill>
                  <a:srgbClr val="FFFFCC"/>
                </a:solidFill>
                <a:latin typeface="Times New Roman" pitchFamily="18" charset="0"/>
                <a:cs typeface="Times New Roman" pitchFamily="18" charset="0"/>
              </a:rPr>
              <a:t>EFFECT OF NOISE</a:t>
            </a:r>
            <a:endParaRPr lang="en-US" sz="48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7A56C92-EF0B-4F99-9DF2-D11E61E38F24}" type="slidenum">
              <a:rPr lang="es-ES" smtClean="0"/>
              <a:pPr/>
              <a:t>55</a:t>
            </a:fld>
            <a:endParaRPr lang="es-ES" dirty="0"/>
          </a:p>
        </p:txBody>
      </p:sp>
      <p:sp>
        <p:nvSpPr>
          <p:cNvPr id="3" name="2 Rectángulo"/>
          <p:cNvSpPr/>
          <p:nvPr/>
        </p:nvSpPr>
        <p:spPr>
          <a:xfrm>
            <a:off x="0" y="0"/>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For small N/S values, the ANN takes longer to learn its task, </a:t>
            </a:r>
            <a:r>
              <a:rPr lang="en-US" sz="2400" i="1" dirty="0" smtClean="0">
                <a:solidFill>
                  <a:srgbClr val="FFFFCC"/>
                </a:solidFill>
                <a:latin typeface="Times New Roman" pitchFamily="18" charset="0"/>
                <a:cs typeface="Times New Roman" pitchFamily="18" charset="0"/>
              </a:rPr>
              <a:t>i.e.</a:t>
            </a:r>
            <a:r>
              <a:rPr lang="en-US" sz="2400" dirty="0" smtClean="0">
                <a:solidFill>
                  <a:srgbClr val="FFFFCC"/>
                </a:solidFill>
                <a:latin typeface="Times New Roman" pitchFamily="18" charset="0"/>
                <a:cs typeface="Times New Roman" pitchFamily="18" charset="0"/>
              </a:rPr>
              <a:t>, the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error curve reaches its minimum value slowly, requiring a large number of training epochs. </a:t>
            </a:r>
            <a:endParaRPr lang="en-US" sz="2400" dirty="0">
              <a:solidFill>
                <a:srgbClr val="FFFFCC"/>
              </a:solidFill>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976163957"/>
              </p:ext>
            </p:extLst>
          </p:nvPr>
        </p:nvGraphicFramePr>
        <p:xfrm>
          <a:off x="1000101" y="1428736"/>
          <a:ext cx="7072362" cy="4414637"/>
        </p:xfrm>
        <a:graphic>
          <a:graphicData uri="http://schemas.openxmlformats.org/drawingml/2006/table">
            <a:tbl>
              <a:tblPr/>
              <a:tblGrid>
                <a:gridCol w="1412899"/>
                <a:gridCol w="2005322"/>
                <a:gridCol w="1828382"/>
                <a:gridCol w="1825759"/>
              </a:tblGrid>
              <a:tr h="394907">
                <a:tc>
                  <a:txBody>
                    <a:bodyPr/>
                    <a:lstStyle/>
                    <a:p>
                      <a:pPr marL="0" marR="0" algn="ctr">
                        <a:lnSpc>
                          <a:spcPct val="115000"/>
                        </a:lnSpc>
                        <a:spcBef>
                          <a:spcPts val="0"/>
                        </a:spcBef>
                        <a:spcAft>
                          <a:spcPts val="0"/>
                        </a:spcAft>
                        <a:tabLst>
                          <a:tab pos="114300" algn="l"/>
                        </a:tabLst>
                      </a:pPr>
                      <a:r>
                        <a:rPr lang="en-US" sz="2100" b="1" i="1" dirty="0" smtClean="0">
                          <a:solidFill>
                            <a:srgbClr val="FFFF00"/>
                          </a:solidFill>
                          <a:latin typeface="Times New Roman"/>
                          <a:ea typeface="Calibri"/>
                          <a:cs typeface="Times New Roman"/>
                        </a:rPr>
                        <a:t>N/S</a:t>
                      </a:r>
                      <a:r>
                        <a:rPr lang="en-US" sz="2100" b="1" dirty="0" smtClean="0">
                          <a:solidFill>
                            <a:srgbClr val="FFFF00"/>
                          </a:solidFill>
                          <a:latin typeface="Times New Roman"/>
                          <a:ea typeface="Calibri"/>
                          <a:cs typeface="Times New Roman"/>
                        </a:rPr>
                        <a:t> </a:t>
                      </a:r>
                      <a:r>
                        <a:rPr lang="en-US" sz="2100" b="1" dirty="0">
                          <a:solidFill>
                            <a:srgbClr val="FFFF00"/>
                          </a:solidFill>
                          <a:latin typeface="Times New Roman"/>
                          <a:ea typeface="Calibri"/>
                          <a:cs typeface="Times New Roman"/>
                        </a:rPr>
                        <a:t>(%)</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tabLst>
                          <a:tab pos="114300" algn="l"/>
                        </a:tabLst>
                      </a:pPr>
                      <a:r>
                        <a:rPr lang="en-US" sz="2100" b="1" i="1" dirty="0">
                          <a:solidFill>
                            <a:srgbClr val="FFFF00"/>
                          </a:solidFill>
                          <a:latin typeface="Symbol"/>
                          <a:ea typeface="Calibri"/>
                          <a:cs typeface="Times New Roman"/>
                        </a:rPr>
                        <a:t>r</a:t>
                      </a:r>
                      <a:r>
                        <a:rPr lang="en-US" sz="2100" b="1" i="1" baseline="-25000" dirty="0">
                          <a:solidFill>
                            <a:srgbClr val="FFFF00"/>
                          </a:solidFill>
                          <a:latin typeface="Times New Roman"/>
                          <a:ea typeface="Calibri"/>
                          <a:cs typeface="Times New Roman"/>
                        </a:rPr>
                        <a:t>min</a:t>
                      </a:r>
                      <a:r>
                        <a:rPr lang="en-US" sz="2100" b="1" dirty="0">
                          <a:solidFill>
                            <a:srgbClr val="FFFF00"/>
                          </a:solidFill>
                          <a:latin typeface="Times New Roman"/>
                          <a:ea typeface="Calibri"/>
                          <a:cs typeface="Times New Roman"/>
                        </a:rPr>
                        <a:t> (epochs)</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tabLst>
                          <a:tab pos="114300" algn="l"/>
                        </a:tabLst>
                      </a:pPr>
                      <a:r>
                        <a:rPr lang="en-US" sz="2100" b="1" i="1" dirty="0">
                          <a:solidFill>
                            <a:srgbClr val="FFFF00"/>
                          </a:solidFill>
                          <a:latin typeface="Times New Roman"/>
                          <a:ea typeface="Calibri"/>
                          <a:cs typeface="Times New Roman"/>
                        </a:rPr>
                        <a:t>AveE</a:t>
                      </a:r>
                      <a:r>
                        <a:rPr lang="en-US" sz="2100" b="1" i="1" baseline="30000" dirty="0">
                          <a:solidFill>
                            <a:srgbClr val="FFFF00"/>
                          </a:solidFill>
                          <a:latin typeface="Times New Roman"/>
                          <a:ea typeface="Calibri"/>
                          <a:cs typeface="Times New Roman"/>
                        </a:rPr>
                        <a:t>V</a:t>
                      </a:r>
                      <a:r>
                        <a:rPr lang="en-US" sz="2100" b="1" dirty="0">
                          <a:solidFill>
                            <a:srgbClr val="FFFF00"/>
                          </a:solidFill>
                          <a:latin typeface="Times New Roman"/>
                          <a:ea typeface="Calibri"/>
                          <a:cs typeface="Times New Roman"/>
                        </a:rPr>
                        <a:t>(</a:t>
                      </a:r>
                      <a:r>
                        <a:rPr lang="en-US" sz="2100" b="1" i="1" dirty="0">
                          <a:solidFill>
                            <a:srgbClr val="FFFF00"/>
                          </a:solidFill>
                          <a:latin typeface="Symbol"/>
                          <a:ea typeface="Calibri"/>
                          <a:cs typeface="Times New Roman"/>
                        </a:rPr>
                        <a:t>r</a:t>
                      </a:r>
                      <a:r>
                        <a:rPr lang="en-US" sz="2100" b="1" i="1" baseline="-25000" dirty="0">
                          <a:solidFill>
                            <a:srgbClr val="FFFF00"/>
                          </a:solidFill>
                          <a:latin typeface="Times New Roman"/>
                          <a:ea typeface="Calibri"/>
                          <a:cs typeface="Times New Roman"/>
                        </a:rPr>
                        <a:t>min</a:t>
                      </a:r>
                      <a:r>
                        <a:rPr lang="en-US" sz="2100" b="1" dirty="0">
                          <a:solidFill>
                            <a:srgbClr val="FFFF00"/>
                          </a:solidFill>
                          <a:latin typeface="Times New Roman"/>
                          <a:ea typeface="Calibri"/>
                          <a:cs typeface="Times New Roman"/>
                        </a:rPr>
                        <a:t>)</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tabLst>
                          <a:tab pos="114300" algn="l"/>
                        </a:tabLst>
                      </a:pPr>
                      <a:r>
                        <a:rPr lang="en-US" sz="2100" b="1" i="1" dirty="0">
                          <a:solidFill>
                            <a:srgbClr val="FFFF00"/>
                          </a:solidFill>
                          <a:latin typeface="Times New Roman"/>
                          <a:ea typeface="Calibri"/>
                          <a:cs typeface="Times New Roman"/>
                        </a:rPr>
                        <a:t>StdE</a:t>
                      </a:r>
                      <a:r>
                        <a:rPr lang="en-US" sz="2100" b="1" i="1" baseline="30000" dirty="0">
                          <a:solidFill>
                            <a:srgbClr val="FFFF00"/>
                          </a:solidFill>
                          <a:latin typeface="Times New Roman"/>
                          <a:ea typeface="Calibri"/>
                          <a:cs typeface="Times New Roman"/>
                        </a:rPr>
                        <a:t>V</a:t>
                      </a:r>
                      <a:r>
                        <a:rPr lang="en-US" sz="2100" b="1" dirty="0">
                          <a:solidFill>
                            <a:srgbClr val="FFFF00"/>
                          </a:solidFill>
                          <a:latin typeface="Times New Roman"/>
                          <a:ea typeface="Calibri"/>
                          <a:cs typeface="Times New Roman"/>
                        </a:rPr>
                        <a:t>(</a:t>
                      </a:r>
                      <a:r>
                        <a:rPr lang="en-US" sz="2100" b="1" i="1" dirty="0">
                          <a:solidFill>
                            <a:srgbClr val="FFFF00"/>
                          </a:solidFill>
                          <a:latin typeface="Symbol"/>
                          <a:ea typeface="Calibri"/>
                          <a:cs typeface="Times New Roman"/>
                        </a:rPr>
                        <a:t>r</a:t>
                      </a:r>
                      <a:r>
                        <a:rPr lang="en-US" sz="2100" b="1" i="1" baseline="-25000" dirty="0">
                          <a:solidFill>
                            <a:srgbClr val="FFFF00"/>
                          </a:solidFill>
                          <a:latin typeface="Times New Roman"/>
                          <a:ea typeface="Calibri"/>
                          <a:cs typeface="Times New Roman"/>
                        </a:rPr>
                        <a:t>min</a:t>
                      </a:r>
                      <a:r>
                        <a:rPr lang="en-US" sz="2100" b="1" dirty="0">
                          <a:solidFill>
                            <a:srgbClr val="FFFF00"/>
                          </a:solidFill>
                          <a:latin typeface="Times New Roman"/>
                          <a:ea typeface="Calibri"/>
                          <a:cs typeface="Times New Roman"/>
                        </a:rPr>
                        <a:t>)</a:t>
                      </a:r>
                      <a:endParaRPr lang="en-US" sz="1000" dirty="0">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13,433,333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6.3000E-04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2.6000E-04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3,050,000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2.4000E-03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2.2000E-04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1,409,000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3.4000E-03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6.0000E-04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1,874,000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7.1000E-03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5.1000E-04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5</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960,000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8.2000E-04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1,308,000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4.0000E-02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6.0000E-04</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758,000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1.3000E-01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2.0000E-03</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8</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777,000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3.0000E-01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2.6000E-02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9</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2,515,000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5.7000E-01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2.0000E-02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401973">
                <a:tc>
                  <a:txBody>
                    <a:bodyPr/>
                    <a:lstStyle/>
                    <a:p>
                      <a:pPr marL="0" marR="0" algn="ct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196,000</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8.7000E-01</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tabLst>
                          <a:tab pos="114300" algn="l"/>
                        </a:tabLst>
                      </a:pPr>
                      <a:r>
                        <a:rPr lang="en-US" sz="2100" dirty="0">
                          <a:solidFill>
                            <a:srgbClr val="FFFF00"/>
                          </a:solidFill>
                          <a:latin typeface="Times New Roman"/>
                          <a:ea typeface="Calibri"/>
                          <a:cs typeface="Times New Roman"/>
                        </a:rPr>
                        <a:t>2.7000E-02</a:t>
                      </a:r>
                      <a:endParaRPr lang="en-US" sz="1000" dirty="0">
                        <a:latin typeface="Calibri"/>
                        <a:ea typeface="Calibri"/>
                        <a:cs typeface="Times New Roman"/>
                      </a:endParaRPr>
                    </a:p>
                  </a:txBody>
                  <a:tcPr marL="6585" marR="6585" marT="65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
        <p:nvSpPr>
          <p:cNvPr id="5" name="1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56C92-EF0B-4F99-9DF2-D11E61E38F24}" type="slidenum">
              <a:rPr kumimoji="0" lang="es-ES" sz="1400" b="0" i="0" u="none" strike="noStrike" kern="1200" cap="none" spc="0" normalizeH="0" baseline="0" noProof="0" smtClean="0">
                <a:ln>
                  <a:noFill/>
                </a:ln>
                <a:solidFill>
                  <a:srgbClr val="00CC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s-ES" sz="1400" b="0" i="0" u="none" strike="noStrike" kern="1200" cap="none" spc="0" normalizeH="0" baseline="0" noProof="0" dirty="0">
              <a:ln>
                <a:noFill/>
              </a:ln>
              <a:solidFill>
                <a:srgbClr val="00CC00"/>
              </a:solidFill>
              <a:effectLst/>
              <a:uLnTx/>
              <a:uFillTx/>
              <a:latin typeface="+mn-lt"/>
              <a:ea typeface="+mn-ea"/>
              <a:cs typeface="+mn-cs"/>
            </a:endParaRPr>
          </a:p>
        </p:txBody>
      </p:sp>
      <p:cxnSp>
        <p:nvCxnSpPr>
          <p:cNvPr id="7" name="6 Conector recto de flecha"/>
          <p:cNvCxnSpPr/>
          <p:nvPr/>
        </p:nvCxnSpPr>
        <p:spPr bwMode="auto">
          <a:xfrm rot="16200000" flipV="1">
            <a:off x="3219857" y="6175325"/>
            <a:ext cx="571503" cy="1"/>
          </a:xfrm>
          <a:prstGeom prst="straightConnector1">
            <a:avLst/>
          </a:prstGeom>
          <a:solidFill>
            <a:schemeClr val="accent1"/>
          </a:solidFill>
          <a:ln w="63500" cap="flat" cmpd="sng" algn="ctr">
            <a:solidFill>
              <a:srgbClr val="66FF66"/>
            </a:solidFill>
            <a:prstDash val="solid"/>
            <a:round/>
            <a:headEnd type="none" w="med" len="med"/>
            <a:tailEnd type="arrow"/>
          </a:ln>
          <a:effectLst/>
        </p:spPr>
      </p:cxnSp>
      <p:sp>
        <p:nvSpPr>
          <p:cNvPr id="6" name="5 Rectángulo"/>
          <p:cNvSpPr/>
          <p:nvPr/>
        </p:nvSpPr>
        <p:spPr>
          <a:xfrm>
            <a:off x="1142976" y="6356579"/>
            <a:ext cx="6715172" cy="461665"/>
          </a:xfrm>
          <a:prstGeom prst="rect">
            <a:avLst/>
          </a:prstGeom>
          <a:solidFill>
            <a:srgbClr val="125A23"/>
          </a:solidFill>
        </p:spPr>
        <p:txBody>
          <a:bodyPr wrap="square">
            <a:spAutoFit/>
          </a:bodyPr>
          <a:lstStyle/>
          <a:p>
            <a:pPr algn="ctr"/>
            <a:r>
              <a:rPr lang="en-US" sz="2400" dirty="0" smtClean="0">
                <a:solidFill>
                  <a:srgbClr val="FFFFCC"/>
                </a:solidFill>
                <a:latin typeface="Times New Roman" pitchFamily="18" charset="0"/>
                <a:cs typeface="Times New Roman" pitchFamily="18" charset="0"/>
              </a:rPr>
              <a:t>General trend:   </a:t>
            </a:r>
            <a:r>
              <a:rPr lang="en-US" sz="2400" i="1" dirty="0" smtClean="0">
                <a:solidFill>
                  <a:srgbClr val="FFFFCC"/>
                </a:solidFill>
                <a:latin typeface="Symbol" pitchFamily="18" charset="2"/>
                <a:cs typeface="Times New Roman" pitchFamily="18" charset="0"/>
              </a:rPr>
              <a:t>r</a:t>
            </a:r>
            <a:r>
              <a:rPr lang="en-US" sz="2400" i="1"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grows smaller with the N/S ratio</a:t>
            </a:r>
            <a:endParaRPr lang="en-US" sz="24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4" presetClass="entr" presetSubtype="0" ac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05"/>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 calcmode="lin" valueType="num">
                                      <p:cBhvr>
                                        <p:cTn id="19" dur="2000" fill="hold"/>
                                        <p:tgtEl>
                                          <p:spTgt spid="7"/>
                                        </p:tgtEl>
                                        <p:attrNameLst>
                                          <p:attrName>ppt_x</p:attrName>
                                        </p:attrNameLst>
                                      </p:cBhvr>
                                      <p:tavLst>
                                        <p:tav tm="0">
                                          <p:val>
                                            <p:strVal val="#ppt_x-.2"/>
                                          </p:val>
                                        </p:tav>
                                        <p:tav tm="100000">
                                          <p:val>
                                            <p:strVal val="#ppt_x"/>
                                          </p:val>
                                        </p:tav>
                                      </p:tavLst>
                                    </p:anim>
                                    <p:anim calcmode="lin" valueType="num">
                                      <p:cBhvr>
                                        <p:cTn id="20" dur="2000" fill="hold"/>
                                        <p:tgtEl>
                                          <p:spTgt spid="7"/>
                                        </p:tgtEl>
                                        <p:attrNameLst>
                                          <p:attrName>ppt_y</p:attrName>
                                        </p:attrNameLst>
                                      </p:cBhvr>
                                      <p:tavLst>
                                        <p:tav tm="0">
                                          <p:val>
                                            <p:strVal val="#ppt_y"/>
                                          </p:val>
                                        </p:tav>
                                        <p:tav tm="100000">
                                          <p:val>
                                            <p:strVal val="#ppt_y"/>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5349130" y="4003408"/>
            <a:ext cx="3652026" cy="2841340"/>
          </a:xfrm>
          <a:prstGeom prst="rect">
            <a:avLst/>
          </a:prstGeom>
          <a:noFill/>
          <a:ln w="9525">
            <a:noFill/>
            <a:miter lim="800000"/>
            <a:headEnd/>
            <a:tailEnd/>
          </a:ln>
          <a:effectLst/>
        </p:spPr>
      </p:pic>
      <p:sp>
        <p:nvSpPr>
          <p:cNvPr id="7" name="6 Rectángulo"/>
          <p:cNvSpPr/>
          <p:nvPr/>
        </p:nvSpPr>
        <p:spPr>
          <a:xfrm>
            <a:off x="0" y="2357430"/>
            <a:ext cx="9144000" cy="1569660"/>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This masking effect grows smoothly as a function of </a:t>
            </a:r>
            <a:r>
              <a:rPr lang="en-US" sz="2400" i="1" dirty="0" smtClean="0">
                <a:solidFill>
                  <a:srgbClr val="FFFFCC"/>
                </a:solidFill>
                <a:latin typeface="Times New Roman" pitchFamily="18" charset="0"/>
                <a:cs typeface="Times New Roman" pitchFamily="18" charset="0"/>
              </a:rPr>
              <a:t>n </a:t>
            </a:r>
            <a:r>
              <a:rPr lang="en-US" sz="2400" dirty="0" smtClean="0">
                <a:solidFill>
                  <a:srgbClr val="FFFFCC"/>
                </a:solidFill>
                <a:latin typeface="Times New Roman" pitchFamily="18" charset="0"/>
                <a:cs typeface="Times New Roman" pitchFamily="18" charset="0"/>
              </a:rPr>
              <a:t>or N/S value. These subtle features, although learnable at low N/S values, are not easy to learn by the ANN, indeed, they demand a large number of training epochs to be learnt.</a:t>
            </a:r>
            <a:endParaRPr lang="en-U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949964" y="6593806"/>
            <a:ext cx="2133600" cy="476250"/>
          </a:xfrm>
        </p:spPr>
        <p:txBody>
          <a:bodyPr/>
          <a:lstStyle/>
          <a:p>
            <a:fld id="{67A56C92-EF0B-4F99-9DF2-D11E61E38F24}" type="slidenum">
              <a:rPr lang="es-ES" smtClean="0">
                <a:solidFill>
                  <a:srgbClr val="00CC00"/>
                </a:solidFill>
              </a:rPr>
              <a:pPr/>
              <a:t>56</a:t>
            </a:fld>
            <a:endParaRPr lang="es-ES" dirty="0">
              <a:solidFill>
                <a:srgbClr val="00CC00"/>
              </a:solidFill>
            </a:endParaRPr>
          </a:p>
        </p:txBody>
      </p:sp>
      <p:sp>
        <p:nvSpPr>
          <p:cNvPr id="4" name="3 Rectángulo"/>
          <p:cNvSpPr/>
          <p:nvPr/>
        </p:nvSpPr>
        <p:spPr>
          <a:xfrm>
            <a:off x="0" y="0"/>
            <a:ext cx="9144000" cy="1200329"/>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This general trend springs from the fact that the different tasks are not equivalent, and this is a result of the limiting learning effect due to the noise present in the signals. </a:t>
            </a:r>
            <a:endParaRPr lang="en-US" sz="2400" dirty="0">
              <a:solidFill>
                <a:srgbClr val="FFFFCC"/>
              </a:solidFill>
              <a:latin typeface="Times New Roman" pitchFamily="18" charset="0"/>
              <a:cs typeface="Times New Roman" pitchFamily="18" charset="0"/>
            </a:endParaRPr>
          </a:p>
        </p:txBody>
      </p:sp>
      <p:sp>
        <p:nvSpPr>
          <p:cNvPr id="6" name="5 Rectángulo"/>
          <p:cNvSpPr/>
          <p:nvPr/>
        </p:nvSpPr>
        <p:spPr>
          <a:xfrm>
            <a:off x="0" y="1357298"/>
            <a:ext cx="9144000" cy="830997"/>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At low N/S values, there are subtle features that are learnable, but, due to the noise masking effect, at high N/S values, they cannot be learnt. </a:t>
            </a:r>
            <a:endParaRPr lang="en-US" sz="2400" dirty="0">
              <a:solidFill>
                <a:srgbClr val="FFFFCC"/>
              </a:solidFill>
              <a:latin typeface="Times New Roman" pitchFamily="18" charset="0"/>
              <a:cs typeface="Times New Roman" pitchFamily="18" charset="0"/>
            </a:endParaRPr>
          </a:p>
        </p:txBody>
      </p:sp>
      <p:pic>
        <p:nvPicPr>
          <p:cNvPr id="8" name="Picture 2" descr="C:\Documents and Settings\My Documents\CONTRIB\CAARI-2008\PUBLICACION\ARTICULO\FIGURES\COLOR\FIG_7_new\fig_7a.bmp"/>
          <p:cNvPicPr>
            <a:picLocks noChangeAspect="1" noChangeArrowheads="1"/>
          </p:cNvPicPr>
          <p:nvPr/>
        </p:nvPicPr>
        <p:blipFill>
          <a:blip r:embed="rId3"/>
          <a:srcRect/>
          <a:stretch>
            <a:fillRect/>
          </a:stretch>
        </p:blipFill>
        <p:spPr bwMode="auto">
          <a:xfrm>
            <a:off x="142844" y="3956070"/>
            <a:ext cx="3648484" cy="2901930"/>
          </a:xfrm>
          <a:prstGeom prst="rect">
            <a:avLst/>
          </a:prstGeom>
          <a:noFill/>
        </p:spPr>
      </p:pic>
      <p:cxnSp>
        <p:nvCxnSpPr>
          <p:cNvPr id="11" name="10 Conector recto"/>
          <p:cNvCxnSpPr/>
          <p:nvPr/>
        </p:nvCxnSpPr>
        <p:spPr bwMode="auto">
          <a:xfrm>
            <a:off x="2772798" y="2786058"/>
            <a:ext cx="1928826"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12" name="11 Conector recto"/>
          <p:cNvCxnSpPr/>
          <p:nvPr/>
        </p:nvCxnSpPr>
        <p:spPr bwMode="auto">
          <a:xfrm rot="5400000">
            <a:off x="3503813" y="3855039"/>
            <a:ext cx="2142346" cy="5972"/>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18" name="17 Conector recto de flecha"/>
          <p:cNvCxnSpPr/>
          <p:nvPr/>
        </p:nvCxnSpPr>
        <p:spPr bwMode="auto">
          <a:xfrm rot="10800000">
            <a:off x="3929058" y="4929198"/>
            <a:ext cx="642942" cy="1588"/>
          </a:xfrm>
          <a:prstGeom prst="straightConnector1">
            <a:avLst/>
          </a:prstGeom>
          <a:solidFill>
            <a:schemeClr val="accent1"/>
          </a:solidFill>
          <a:ln w="31750" cap="flat" cmpd="sng" algn="ctr">
            <a:solidFill>
              <a:srgbClr val="66FF66"/>
            </a:solidFill>
            <a:prstDash val="solid"/>
            <a:round/>
            <a:headEnd type="none" w="med" len="med"/>
            <a:tailEnd type="arrow"/>
          </a:ln>
          <a:effectLst/>
        </p:spPr>
      </p:cxnSp>
      <p:cxnSp>
        <p:nvCxnSpPr>
          <p:cNvPr id="19" name="18 Conector recto de flecha"/>
          <p:cNvCxnSpPr/>
          <p:nvPr/>
        </p:nvCxnSpPr>
        <p:spPr bwMode="auto">
          <a:xfrm flipV="1">
            <a:off x="4572002" y="4929198"/>
            <a:ext cx="571502" cy="2"/>
          </a:xfrm>
          <a:prstGeom prst="straightConnector1">
            <a:avLst/>
          </a:prstGeom>
          <a:solidFill>
            <a:schemeClr val="accent1"/>
          </a:solidFill>
          <a:ln w="31750" cap="flat" cmpd="sng" algn="ctr">
            <a:solidFill>
              <a:srgbClr val="66FF66"/>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6111"/>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decreasing ability to learn subtle features as the parameter </a:t>
            </a:r>
            <a:r>
              <a:rPr lang="en-US" sz="2400" i="1" dirty="0" smtClean="0">
                <a:solidFill>
                  <a:srgbClr val="FFFFCC"/>
                </a:solidFill>
                <a:latin typeface="Times New Roman" pitchFamily="18" charset="0"/>
                <a:cs typeface="Times New Roman" pitchFamily="18" charset="0"/>
              </a:rPr>
              <a:t>n </a:t>
            </a:r>
            <a:r>
              <a:rPr lang="en-US" sz="2400" dirty="0" smtClean="0">
                <a:solidFill>
                  <a:srgbClr val="FFFFCC"/>
                </a:solidFill>
                <a:latin typeface="Times New Roman" pitchFamily="18" charset="0"/>
                <a:cs typeface="Times New Roman" pitchFamily="18" charset="0"/>
              </a:rPr>
              <a:t>increases is reflected in the diminishing quality of the corresponding </a:t>
            </a:r>
            <a:r>
              <a:rPr lang="en-US" sz="2400" i="1" dirty="0" smtClean="0">
                <a:solidFill>
                  <a:srgbClr val="FFFFCC"/>
                </a:solidFill>
                <a:latin typeface="Times New Roman" pitchFamily="18" charset="0"/>
                <a:cs typeface="Times New Roman" pitchFamily="18" charset="0"/>
              </a:rPr>
              <a:t>BP </a:t>
            </a:r>
            <a:r>
              <a:rPr lang="en-US" sz="2400" dirty="0" smtClean="0">
                <a:solidFill>
                  <a:srgbClr val="FFFFCC"/>
                </a:solidFill>
                <a:latin typeface="Times New Roman" pitchFamily="18" charset="0"/>
                <a:cs typeface="Times New Roman" pitchFamily="18" charset="0"/>
              </a:rPr>
              <a:t>vs.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i="1" dirty="0" smtClean="0">
                <a:solidFill>
                  <a:srgbClr val="FFFFCC"/>
                </a:solidFill>
                <a:latin typeface="Times New Roman" pitchFamily="18" charset="0"/>
                <a:cs typeface="Times New Roman" pitchFamily="18" charset="0"/>
              </a:rPr>
              <a:t> </a:t>
            </a:r>
            <a:r>
              <a:rPr lang="en-US" sz="2400" dirty="0" smtClean="0">
                <a:solidFill>
                  <a:srgbClr val="FFFFCC"/>
                </a:solidFill>
                <a:latin typeface="Times New Roman" pitchFamily="18" charset="0"/>
                <a:cs typeface="Times New Roman" pitchFamily="18" charset="0"/>
              </a:rPr>
              <a:t>scatter plots as the parameter </a:t>
            </a:r>
            <a:r>
              <a:rPr lang="en-US" sz="2400" i="1" dirty="0" smtClean="0">
                <a:solidFill>
                  <a:srgbClr val="FFFFCC"/>
                </a:solidFill>
                <a:latin typeface="Times New Roman" pitchFamily="18" charset="0"/>
                <a:cs typeface="Times New Roman" pitchFamily="18" charset="0"/>
              </a:rPr>
              <a:t>n </a:t>
            </a:r>
            <a:r>
              <a:rPr lang="en-US" sz="2400" dirty="0" smtClean="0">
                <a:solidFill>
                  <a:srgbClr val="FFFFCC"/>
                </a:solidFill>
                <a:latin typeface="Times New Roman" pitchFamily="18" charset="0"/>
                <a:cs typeface="Times New Roman" pitchFamily="18" charset="0"/>
              </a:rPr>
              <a:t>increases.</a:t>
            </a:r>
            <a:endParaRPr lang="en-U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632712" y="6537902"/>
            <a:ext cx="2133600" cy="476250"/>
          </a:xfrm>
        </p:spPr>
        <p:txBody>
          <a:bodyPr/>
          <a:lstStyle/>
          <a:p>
            <a:fld id="{67A56C92-EF0B-4F99-9DF2-D11E61E38F24}" type="slidenum">
              <a:rPr lang="es-ES" smtClean="0"/>
              <a:pPr/>
              <a:t>57</a:t>
            </a:fld>
            <a:endParaRPr lang="es-ES" dirty="0"/>
          </a:p>
        </p:txBody>
      </p:sp>
      <p:pic>
        <p:nvPicPr>
          <p:cNvPr id="5" name="22 Imagen" descr="Fig_6a.bmp"/>
          <p:cNvPicPr/>
          <p:nvPr/>
        </p:nvPicPr>
        <p:blipFill>
          <a:blip r:embed="rId2" cstate="print"/>
          <a:stretch>
            <a:fillRect/>
          </a:stretch>
        </p:blipFill>
        <p:spPr>
          <a:xfrm>
            <a:off x="-1" y="1151058"/>
            <a:ext cx="4266630" cy="2857496"/>
          </a:xfrm>
          <a:prstGeom prst="rect">
            <a:avLst/>
          </a:prstGeom>
        </p:spPr>
      </p:pic>
      <p:pic>
        <p:nvPicPr>
          <p:cNvPr id="6" name="10 Imagen" descr="Fig-3d.bmp"/>
          <p:cNvPicPr/>
          <p:nvPr/>
        </p:nvPicPr>
        <p:blipFill>
          <a:blip r:embed="rId3"/>
          <a:stretch>
            <a:fillRect/>
          </a:stretch>
        </p:blipFill>
        <p:spPr>
          <a:xfrm>
            <a:off x="4852606" y="1156236"/>
            <a:ext cx="4286248" cy="2857520"/>
          </a:xfrm>
          <a:prstGeom prst="rect">
            <a:avLst/>
          </a:prstGeom>
        </p:spPr>
      </p:pic>
      <p:pic>
        <p:nvPicPr>
          <p:cNvPr id="7" name="Picture 2" descr="E:\DISCO_E\DE_41_a_81\5X1x9_CONT_batch\DIR_NOISE-06\SCATTER_PLOTS\DIR_1308000\pbe_1C_BP1-11_e41-81_1308000_5X1x9_05_val2_col-11.bmp"/>
          <p:cNvPicPr>
            <a:picLocks noChangeAspect="1" noChangeArrowheads="1"/>
          </p:cNvPicPr>
          <p:nvPr/>
        </p:nvPicPr>
        <p:blipFill>
          <a:blip r:embed="rId4"/>
          <a:srcRect/>
          <a:stretch>
            <a:fillRect/>
          </a:stretch>
        </p:blipFill>
        <p:spPr bwMode="auto">
          <a:xfrm>
            <a:off x="0" y="4005658"/>
            <a:ext cx="4257689" cy="2852342"/>
          </a:xfrm>
          <a:prstGeom prst="rect">
            <a:avLst/>
          </a:prstGeom>
          <a:noFill/>
        </p:spPr>
      </p:pic>
      <p:pic>
        <p:nvPicPr>
          <p:cNvPr id="8" name="4 Imagen" descr="pbe_1C_BP1-11_e41-81_196000_5X1x9_05_val2_col-11.bmp"/>
          <p:cNvPicPr>
            <a:picLocks noChangeAspect="1"/>
          </p:cNvPicPr>
          <p:nvPr/>
        </p:nvPicPr>
        <p:blipFill>
          <a:blip r:embed="rId5"/>
          <a:srcRect/>
          <a:stretch>
            <a:fillRect/>
          </a:stretch>
        </p:blipFill>
        <p:spPr bwMode="auto">
          <a:xfrm>
            <a:off x="4857752" y="4000480"/>
            <a:ext cx="4286248" cy="2857520"/>
          </a:xfrm>
          <a:prstGeom prst="rect">
            <a:avLst/>
          </a:prstGeom>
          <a:noFill/>
          <a:ln w="9525">
            <a:noFill/>
            <a:miter lim="800000"/>
            <a:headEnd/>
            <a:tailEnd/>
          </a:ln>
        </p:spPr>
      </p:pic>
      <p:sp>
        <p:nvSpPr>
          <p:cNvPr id="24" name="23 CuadroTexto"/>
          <p:cNvSpPr txBox="1"/>
          <p:nvPr/>
        </p:nvSpPr>
        <p:spPr>
          <a:xfrm>
            <a:off x="3143240" y="2928934"/>
            <a:ext cx="571504" cy="369332"/>
          </a:xfrm>
          <a:prstGeom prst="rect">
            <a:avLst/>
          </a:prstGeom>
          <a:noFill/>
        </p:spPr>
        <p:txBody>
          <a:bodyPr wrap="square" rtlCol="0">
            <a:spAutoFit/>
          </a:bodyPr>
          <a:lstStyle/>
          <a:p>
            <a:r>
              <a:rPr lang="en-US" b="1" dirty="0" smtClean="0"/>
              <a:t>1%</a:t>
            </a:r>
            <a:endParaRPr lang="en-US" b="1" dirty="0"/>
          </a:p>
        </p:txBody>
      </p:sp>
      <p:sp>
        <p:nvSpPr>
          <p:cNvPr id="25" name="24 CuadroTexto"/>
          <p:cNvSpPr txBox="1"/>
          <p:nvPr/>
        </p:nvSpPr>
        <p:spPr>
          <a:xfrm>
            <a:off x="8215338" y="2928934"/>
            <a:ext cx="571504" cy="369332"/>
          </a:xfrm>
          <a:prstGeom prst="rect">
            <a:avLst/>
          </a:prstGeom>
          <a:noFill/>
        </p:spPr>
        <p:txBody>
          <a:bodyPr wrap="square" rtlCol="0">
            <a:spAutoFit/>
          </a:bodyPr>
          <a:lstStyle/>
          <a:p>
            <a:r>
              <a:rPr lang="en-US" b="1" dirty="0" smtClean="0"/>
              <a:t>4%</a:t>
            </a:r>
            <a:endParaRPr lang="en-US" b="1" dirty="0"/>
          </a:p>
        </p:txBody>
      </p:sp>
      <p:sp>
        <p:nvSpPr>
          <p:cNvPr id="26" name="25 CuadroTexto"/>
          <p:cNvSpPr txBox="1"/>
          <p:nvPr/>
        </p:nvSpPr>
        <p:spPr>
          <a:xfrm>
            <a:off x="3143240" y="5786454"/>
            <a:ext cx="571504" cy="369332"/>
          </a:xfrm>
          <a:prstGeom prst="rect">
            <a:avLst/>
          </a:prstGeom>
          <a:noFill/>
        </p:spPr>
        <p:txBody>
          <a:bodyPr wrap="square" rtlCol="0">
            <a:spAutoFit/>
          </a:bodyPr>
          <a:lstStyle/>
          <a:p>
            <a:r>
              <a:rPr lang="en-US" b="1" dirty="0" smtClean="0"/>
              <a:t>6%</a:t>
            </a:r>
            <a:endParaRPr lang="en-US" b="1" dirty="0"/>
          </a:p>
        </p:txBody>
      </p:sp>
      <p:sp>
        <p:nvSpPr>
          <p:cNvPr id="27" name="26 CuadroTexto"/>
          <p:cNvSpPr txBox="1"/>
          <p:nvPr/>
        </p:nvSpPr>
        <p:spPr>
          <a:xfrm>
            <a:off x="8143900" y="5857892"/>
            <a:ext cx="669446" cy="369332"/>
          </a:xfrm>
          <a:prstGeom prst="rect">
            <a:avLst/>
          </a:prstGeom>
          <a:noFill/>
        </p:spPr>
        <p:txBody>
          <a:bodyPr wrap="square" rtlCol="0">
            <a:spAutoFit/>
          </a:bodyPr>
          <a:lstStyle/>
          <a:p>
            <a:r>
              <a:rPr lang="en-US" b="1" dirty="0" smtClean="0"/>
              <a:t>10%</a:t>
            </a:r>
            <a:endParaRPr lang="en-US" b="1" dirty="0"/>
          </a:p>
        </p:txBody>
      </p:sp>
      <p:sp>
        <p:nvSpPr>
          <p:cNvPr id="12" name="1 Marcador de número de diapositiva"/>
          <p:cNvSpPr txBox="1">
            <a:spLocks/>
          </p:cNvSpPr>
          <p:nvPr/>
        </p:nvSpPr>
        <p:spPr bwMode="auto">
          <a:xfrm>
            <a:off x="7029476" y="663356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56C92-EF0B-4F99-9DF2-D11E61E38F24}" type="slidenum">
              <a:rPr kumimoji="0" lang="es-ES" sz="1400" b="0" i="0" u="none" strike="noStrike" kern="1200" cap="none" spc="0" normalizeH="0" baseline="0" noProof="0" smtClean="0">
                <a:ln>
                  <a:noFill/>
                </a:ln>
                <a:solidFill>
                  <a:srgbClr val="00CC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400" b="0" i="0" u="none" strike="noStrike" kern="1200" cap="none" spc="0" normalizeH="0" baseline="0" noProof="0" dirty="0">
              <a:ln>
                <a:noFill/>
              </a:ln>
              <a:solidFill>
                <a:srgbClr val="00CC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1"/>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288340"/>
            <a:ext cx="9144000" cy="1569660"/>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spreading of the 100 (</a:t>
            </a:r>
            <a:r>
              <a:rPr lang="en-US" sz="2400" i="1" dirty="0" smtClean="0">
                <a:solidFill>
                  <a:srgbClr val="FFFFCC"/>
                </a:solidFill>
                <a:latin typeface="Times New Roman" pitchFamily="18" charset="0"/>
                <a:cs typeface="Times New Roman" pitchFamily="18" charset="0"/>
              </a:rPr>
              <a:t>BP</a:t>
            </a:r>
            <a:r>
              <a:rPr lang="en-US" sz="2400" dirty="0" smtClean="0">
                <a:solidFill>
                  <a:srgbClr val="FFFFCC"/>
                </a:solidFill>
                <a:latin typeface="Times New Roman" pitchFamily="18" charset="0"/>
                <a:cs typeface="Times New Roman" pitchFamily="18" charset="0"/>
              </a:rPr>
              <a:t>, </a:t>
            </a:r>
            <a:r>
              <a:rPr lang="en-US" sz="2400" i="1" dirty="0" smtClean="0">
                <a:solidFill>
                  <a:srgbClr val="FFFFCC"/>
                </a:solidFill>
                <a:latin typeface="Times New Roman" pitchFamily="18" charset="0"/>
                <a:cs typeface="Times New Roman" pitchFamily="18" charset="0"/>
              </a:rPr>
              <a:t>E</a:t>
            </a:r>
            <a:r>
              <a:rPr lang="en-US" sz="2400" i="1" baseline="-25000" dirty="0" smtClean="0">
                <a:solidFill>
                  <a:srgbClr val="FFFFCC"/>
                </a:solidFill>
                <a:latin typeface="Times New Roman" pitchFamily="18" charset="0"/>
                <a:cs typeface="Times New Roman" pitchFamily="18" charset="0"/>
              </a:rPr>
              <a:t>Tot</a:t>
            </a:r>
            <a:r>
              <a:rPr lang="en-US" sz="2400" dirty="0" smtClean="0">
                <a:solidFill>
                  <a:srgbClr val="FFFFCC"/>
                </a:solidFill>
                <a:latin typeface="Times New Roman" pitchFamily="18" charset="0"/>
                <a:cs typeface="Times New Roman" pitchFamily="18" charset="0"/>
              </a:rPr>
              <a:t>) values predicted by the ANN around the corresponding tutorial value for a fixed class, is determined by the number of features the ANN may extract during the learning or training stage. </a:t>
            </a:r>
            <a:endParaRPr lang="en-US" sz="2400" dirty="0">
              <a:solidFill>
                <a:srgbClr val="FFFFCC"/>
              </a:solidFill>
              <a:latin typeface="Times New Roman" pitchFamily="18" charset="0"/>
              <a:cs typeface="Times New Roman" pitchFamily="18" charset="0"/>
            </a:endParaRPr>
          </a:p>
        </p:txBody>
      </p:sp>
      <p:pic>
        <p:nvPicPr>
          <p:cNvPr id="23" name="4 Imagen" descr="pbe_1C_BP1-11_e41-81_196000_5X1x9_05_val2_col-11.bmp"/>
          <p:cNvPicPr>
            <a:picLocks noChangeAspect="1"/>
          </p:cNvPicPr>
          <p:nvPr/>
        </p:nvPicPr>
        <p:blipFill>
          <a:blip r:embed="rId2"/>
          <a:srcRect/>
          <a:stretch>
            <a:fillRect/>
          </a:stretch>
        </p:blipFill>
        <p:spPr bwMode="auto">
          <a:xfrm>
            <a:off x="-32" y="-44958"/>
            <a:ext cx="9144000" cy="5188470"/>
          </a:xfrm>
          <a:prstGeom prst="rect">
            <a:avLst/>
          </a:prstGeom>
          <a:noFill/>
          <a:ln w="9525">
            <a:noFill/>
            <a:miter lim="800000"/>
            <a:headEnd/>
            <a:tailEnd/>
          </a:ln>
        </p:spPr>
      </p:pic>
      <p:pic>
        <p:nvPicPr>
          <p:cNvPr id="9" name="22 Imagen" descr="Fig_6a.bmp"/>
          <p:cNvPicPr/>
          <p:nvPr/>
        </p:nvPicPr>
        <p:blipFill>
          <a:blip r:embed="rId3" cstate="print"/>
          <a:stretch>
            <a:fillRect/>
          </a:stretch>
        </p:blipFill>
        <p:spPr>
          <a:xfrm>
            <a:off x="0" y="-39756"/>
            <a:ext cx="9144000" cy="5183268"/>
          </a:xfrm>
          <a:prstGeom prst="rect">
            <a:avLst/>
          </a:prstGeom>
        </p:spPr>
      </p:pic>
      <p:cxnSp>
        <p:nvCxnSpPr>
          <p:cNvPr id="14" name="13 Conector recto de flecha"/>
          <p:cNvCxnSpPr/>
          <p:nvPr/>
        </p:nvCxnSpPr>
        <p:spPr bwMode="auto">
          <a:xfrm rot="5400000" flipH="1" flipV="1">
            <a:off x="3750463" y="1535893"/>
            <a:ext cx="4857784" cy="3500462"/>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10" name="9 Conector"/>
          <p:cNvSpPr>
            <a:spLocks noChangeAspect="1"/>
          </p:cNvSpPr>
          <p:nvPr/>
        </p:nvSpPr>
        <p:spPr bwMode="auto">
          <a:xfrm>
            <a:off x="7948016" y="613518"/>
            <a:ext cx="142876" cy="142876"/>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cxnSp>
        <p:nvCxnSpPr>
          <p:cNvPr id="12" name="11 Conector recto"/>
          <p:cNvCxnSpPr/>
          <p:nvPr/>
        </p:nvCxnSpPr>
        <p:spPr bwMode="auto">
          <a:xfrm>
            <a:off x="714348" y="5715016"/>
            <a:ext cx="3714776"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9" name="18 CuadroTexto"/>
          <p:cNvSpPr txBox="1"/>
          <p:nvPr/>
        </p:nvSpPr>
        <p:spPr>
          <a:xfrm>
            <a:off x="7215206" y="2714620"/>
            <a:ext cx="785818" cy="584775"/>
          </a:xfrm>
          <a:prstGeom prst="rect">
            <a:avLst/>
          </a:prstGeom>
          <a:noFill/>
        </p:spPr>
        <p:txBody>
          <a:bodyPr wrap="square" rtlCol="0">
            <a:spAutoFit/>
          </a:bodyPr>
          <a:lstStyle/>
          <a:p>
            <a:r>
              <a:rPr lang="en-US" sz="3200" dirty="0" smtClean="0"/>
              <a:t>1%</a:t>
            </a:r>
            <a:endParaRPr lang="en-US" sz="3200" dirty="0"/>
          </a:p>
        </p:txBody>
      </p:sp>
      <p:sp>
        <p:nvSpPr>
          <p:cNvPr id="20" name="19 CuadroTexto"/>
          <p:cNvSpPr txBox="1"/>
          <p:nvPr/>
        </p:nvSpPr>
        <p:spPr>
          <a:xfrm>
            <a:off x="7233636" y="3272853"/>
            <a:ext cx="1053140" cy="584775"/>
          </a:xfrm>
          <a:prstGeom prst="rect">
            <a:avLst/>
          </a:prstGeom>
          <a:noFill/>
        </p:spPr>
        <p:txBody>
          <a:bodyPr wrap="square" rtlCol="0">
            <a:spAutoFit/>
          </a:bodyPr>
          <a:lstStyle/>
          <a:p>
            <a:r>
              <a:rPr lang="en-US" sz="3200" dirty="0" smtClean="0"/>
              <a:t>10%</a:t>
            </a:r>
            <a:endParaRPr lang="en-US" sz="3200" dirty="0"/>
          </a:p>
        </p:txBody>
      </p:sp>
      <p:sp>
        <p:nvSpPr>
          <p:cNvPr id="11" name="1 Marcador de número de diapositiva"/>
          <p:cNvSpPr txBox="1">
            <a:spLocks/>
          </p:cNvSpPr>
          <p:nvPr/>
        </p:nvSpPr>
        <p:spPr bwMode="auto">
          <a:xfrm>
            <a:off x="6870452" y="651429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56C92-EF0B-4F99-9DF2-D11E61E38F24}" type="slidenum">
              <a:rPr kumimoji="0" lang="es-ES" sz="1400" b="0" i="0" u="none" strike="noStrike" kern="1200" cap="none" spc="0" normalizeH="0" baseline="0" noProof="0" smtClean="0">
                <a:ln>
                  <a:noFill/>
                </a:ln>
                <a:solidFill>
                  <a:srgbClr val="00CC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400" b="0" i="0" u="none" strike="noStrike" kern="1200" cap="none" spc="0" normalizeH="0" baseline="0" noProof="0" dirty="0">
              <a:ln>
                <a:noFill/>
              </a:ln>
              <a:solidFill>
                <a:srgbClr val="00CC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22" presetClass="exit" presetSubtype="4" fill="hold" grpId="1" nodeType="afterEffect">
                                  <p:stCondLst>
                                    <p:cond delay="0"/>
                                  </p:stCondLst>
                                  <p:childTnLst>
                                    <p:animEffect transition="out" filter="wipe(down)">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anim calcmode="lin" valueType="num">
                                      <p:cBhvr>
                                        <p:cTn id="46" dur="500" fill="hold"/>
                                        <p:tgtEl>
                                          <p:spTgt spid="23"/>
                                        </p:tgtEl>
                                        <p:attrNameLst>
                                          <p:attrName>ppt_x</p:attrName>
                                        </p:attrNameLst>
                                      </p:cBhvr>
                                      <p:tavLst>
                                        <p:tav tm="0">
                                          <p:val>
                                            <p:strVal val="#ppt_x"/>
                                          </p:val>
                                        </p:tav>
                                        <p:tav tm="100000">
                                          <p:val>
                                            <p:strVal val="#ppt_x"/>
                                          </p:val>
                                        </p:tav>
                                      </p:tavLst>
                                    </p:anim>
                                    <p:anim calcmode="lin" valueType="num">
                                      <p:cBhvr>
                                        <p:cTn id="47" dur="500" fill="hold"/>
                                        <p:tgtEl>
                                          <p:spTgt spid="23"/>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anim calcmode="lin" valueType="num">
                                      <p:cBhvr>
                                        <p:cTn id="52" dur="500" fill="hold"/>
                                        <p:tgtEl>
                                          <p:spTgt spid="20"/>
                                        </p:tgtEl>
                                        <p:attrNameLst>
                                          <p:attrName>ppt_x</p:attrName>
                                        </p:attrNameLst>
                                      </p:cBhvr>
                                      <p:tavLst>
                                        <p:tav tm="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9" grpId="0"/>
      <p:bldP spid="19" grpId="1"/>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1285860"/>
            <a:ext cx="9144000" cy="1938992"/>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Hence, for small N/S values, the error surface is quite smooth once the ANN has learnt the patterns’ gross features. This is why we were successful when, in the 1% N/S case, we replaced the original 0.3 learning factor by a much larger value equal to 5.0 and the ANN learned with no problem. </a:t>
            </a:r>
            <a:endParaRPr lang="en-U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653242" y="6453212"/>
            <a:ext cx="2133600" cy="476250"/>
          </a:xfrm>
        </p:spPr>
        <p:txBody>
          <a:bodyPr/>
          <a:lstStyle/>
          <a:p>
            <a:fld id="{67A56C92-EF0B-4F99-9DF2-D11E61E38F24}" type="slidenum">
              <a:rPr lang="es-ES" smtClean="0">
                <a:solidFill>
                  <a:srgbClr val="00CC00"/>
                </a:solidFill>
              </a:rPr>
              <a:pPr/>
              <a:t>59</a:t>
            </a:fld>
            <a:endParaRPr lang="es-ES" dirty="0">
              <a:solidFill>
                <a:srgbClr val="00CC00"/>
              </a:solidFill>
            </a:endParaRPr>
          </a:p>
        </p:txBody>
      </p:sp>
      <p:sp>
        <p:nvSpPr>
          <p:cNvPr id="5" name="4 Rectángulo"/>
          <p:cNvSpPr/>
          <p:nvPr/>
        </p:nvSpPr>
        <p:spPr>
          <a:xfrm>
            <a:off x="0" y="0"/>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Subtle features take longer to be learnt, but, as far as the N/S value is small enough so as not to mask those particular features, they will be learnt by the ANN eventually. </a:t>
            </a:r>
            <a:endParaRPr lang="en-US" sz="2400" dirty="0">
              <a:solidFill>
                <a:srgbClr val="FFFFCC"/>
              </a:solidFill>
              <a:latin typeface="Times New Roman" pitchFamily="18" charset="0"/>
              <a:cs typeface="Times New Roman" pitchFamily="18" charset="0"/>
            </a:endParaRPr>
          </a:p>
        </p:txBody>
      </p:sp>
      <p:pic>
        <p:nvPicPr>
          <p:cNvPr id="7" name="6 Imagen" descr="batchman_execution_all_train_lin_log.bmp"/>
          <p:cNvPicPr>
            <a:picLocks noChangeAspect="1"/>
          </p:cNvPicPr>
          <p:nvPr/>
        </p:nvPicPr>
        <p:blipFill>
          <a:blip r:embed="rId2"/>
          <a:stretch>
            <a:fillRect/>
          </a:stretch>
        </p:blipFill>
        <p:spPr>
          <a:xfrm>
            <a:off x="1817600" y="3214686"/>
            <a:ext cx="5491963" cy="3638160"/>
          </a:xfrm>
          <a:prstGeom prst="rect">
            <a:avLst/>
          </a:prstGeom>
        </p:spPr>
      </p:pic>
      <p:cxnSp>
        <p:nvCxnSpPr>
          <p:cNvPr id="9" name="8 Conector recto"/>
          <p:cNvCxnSpPr/>
          <p:nvPr/>
        </p:nvCxnSpPr>
        <p:spPr bwMode="auto">
          <a:xfrm>
            <a:off x="1465588" y="1714488"/>
            <a:ext cx="6424242"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19" name="18 Conector recto"/>
          <p:cNvCxnSpPr>
            <a:endCxn id="23" idx="0"/>
          </p:cNvCxnSpPr>
          <p:nvPr/>
        </p:nvCxnSpPr>
        <p:spPr bwMode="auto">
          <a:xfrm rot="5400000">
            <a:off x="-287751" y="3051413"/>
            <a:ext cx="3103516" cy="429666"/>
          </a:xfrm>
          <a:prstGeom prst="line">
            <a:avLst/>
          </a:prstGeom>
          <a:solidFill>
            <a:schemeClr val="accent1"/>
          </a:solidFill>
          <a:ln w="31750" cap="flat" cmpd="sng" algn="ctr">
            <a:solidFill>
              <a:srgbClr val="66FF66"/>
            </a:solidFill>
            <a:prstDash val="solid"/>
            <a:round/>
            <a:headEnd type="none" w="med" len="med"/>
            <a:tailEnd type="none" w="med" len="med"/>
          </a:ln>
          <a:effectLst/>
        </p:spPr>
      </p:cxnSp>
      <p:sp>
        <p:nvSpPr>
          <p:cNvPr id="23" name="22 Conector"/>
          <p:cNvSpPr>
            <a:spLocks noChangeAspect="1"/>
          </p:cNvSpPr>
          <p:nvPr/>
        </p:nvSpPr>
        <p:spPr bwMode="auto">
          <a:xfrm>
            <a:off x="706274" y="4818004"/>
            <a:ext cx="685800" cy="685800"/>
          </a:xfrm>
          <a:prstGeom prst="flowChartConnector">
            <a:avLst/>
          </a:prstGeom>
          <a:solidFill>
            <a:srgbClr val="000000"/>
          </a:solidFill>
          <a:ln w="31750"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sp>
        <p:nvSpPr>
          <p:cNvPr id="24" name="23 CuadroTexto"/>
          <p:cNvSpPr txBox="1"/>
          <p:nvPr/>
        </p:nvSpPr>
        <p:spPr>
          <a:xfrm>
            <a:off x="740852" y="4934376"/>
            <a:ext cx="642942" cy="461665"/>
          </a:xfrm>
          <a:prstGeom prst="rect">
            <a:avLst/>
          </a:prstGeom>
          <a:noFill/>
        </p:spPr>
        <p:txBody>
          <a:bodyPr wrap="square" rtlCol="0">
            <a:spAutoFit/>
          </a:bodyPr>
          <a:lstStyle/>
          <a:p>
            <a:r>
              <a:rPr lang="en-US" sz="2400" dirty="0" smtClean="0">
                <a:solidFill>
                  <a:srgbClr val="66FF66"/>
                </a:solidFill>
              </a:rPr>
              <a:t>1%</a:t>
            </a:r>
            <a:endParaRPr lang="en-US" sz="2400" dirty="0">
              <a:solidFill>
                <a:srgbClr val="66FF66"/>
              </a:solidFill>
            </a:endParaRPr>
          </a:p>
        </p:txBody>
      </p:sp>
      <p:cxnSp>
        <p:nvCxnSpPr>
          <p:cNvPr id="29" name="28 Conector curvado"/>
          <p:cNvCxnSpPr/>
          <p:nvPr/>
        </p:nvCxnSpPr>
        <p:spPr bwMode="auto">
          <a:xfrm flipV="1">
            <a:off x="1272600" y="5000636"/>
            <a:ext cx="2071702" cy="428628"/>
          </a:xfrm>
          <a:prstGeom prst="curvedConnector3">
            <a:avLst>
              <a:gd name="adj1" fmla="val 99895"/>
            </a:avLst>
          </a:prstGeom>
          <a:solidFill>
            <a:schemeClr val="accent1"/>
          </a:solidFill>
          <a:ln w="31750" cap="flat" cmpd="sng" algn="ctr">
            <a:solidFill>
              <a:srgbClr val="66FF66"/>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5786454"/>
            <a:ext cx="9144000" cy="830997"/>
          </a:xfrm>
          <a:prstGeom prst="rect">
            <a:avLst/>
          </a:prstGeom>
          <a:solidFill>
            <a:srgbClr val="17125A"/>
          </a:solidFill>
        </p:spPr>
        <p:txBody>
          <a:bodyPr wrap="square">
            <a:spAutoFit/>
          </a:bodyPr>
          <a:lstStyle/>
          <a:p>
            <a:pPr algn="ctr"/>
            <a:r>
              <a:rPr lang="en-US" sz="2400" dirty="0" smtClean="0">
                <a:solidFill>
                  <a:srgbClr val="FFFFCC"/>
                </a:solidFill>
                <a:latin typeface="Times New Roman"/>
                <a:ea typeface="Calibri"/>
              </a:rPr>
              <a:t>Overtraining, </a:t>
            </a:r>
            <a:r>
              <a:rPr lang="en-US" sz="2400" i="1" dirty="0" smtClean="0">
                <a:solidFill>
                  <a:srgbClr val="FFFFCC"/>
                </a:solidFill>
                <a:latin typeface="Times New Roman"/>
                <a:ea typeface="Calibri"/>
              </a:rPr>
              <a:t>i.e.</a:t>
            </a:r>
            <a:r>
              <a:rPr lang="en-US" sz="2400" dirty="0" smtClean="0">
                <a:solidFill>
                  <a:srgbClr val="FFFFCC"/>
                </a:solidFill>
                <a:latin typeface="Times New Roman"/>
                <a:ea typeface="Calibri"/>
              </a:rPr>
              <a:t>, overfitting the data by the ANN during training was observed.</a:t>
            </a:r>
            <a:endParaRPr lang="es-ES" sz="2400" dirty="0">
              <a:solidFill>
                <a:srgbClr val="FFFFCC"/>
              </a:solidFill>
            </a:endParaRPr>
          </a:p>
        </p:txBody>
      </p:sp>
      <p:sp>
        <p:nvSpPr>
          <p:cNvPr id="5" name="4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6</a:t>
            </a:fld>
            <a:endParaRPr lang="es-ES" dirty="0">
              <a:solidFill>
                <a:srgbClr val="00CC00"/>
              </a:solidFill>
            </a:endParaRPr>
          </a:p>
        </p:txBody>
      </p:sp>
      <p:sp>
        <p:nvSpPr>
          <p:cNvPr id="6" name="5 Rectángulo"/>
          <p:cNvSpPr/>
          <p:nvPr/>
        </p:nvSpPr>
        <p:spPr>
          <a:xfrm>
            <a:off x="2957986" y="0"/>
            <a:ext cx="3214678" cy="461665"/>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DPSA is a complex task.</a:t>
            </a:r>
            <a:endParaRPr lang="es-ES" sz="2400" dirty="0">
              <a:solidFill>
                <a:srgbClr val="FFFFCC"/>
              </a:solidFill>
              <a:latin typeface="Times New Roman" pitchFamily="18" charset="0"/>
              <a:cs typeface="Times New Roman" pitchFamily="18" charset="0"/>
            </a:endParaRPr>
          </a:p>
        </p:txBody>
      </p:sp>
      <p:sp>
        <p:nvSpPr>
          <p:cNvPr id="7" name="6 Rectángulo"/>
          <p:cNvSpPr/>
          <p:nvPr/>
        </p:nvSpPr>
        <p:spPr>
          <a:xfrm>
            <a:off x="1026604" y="785794"/>
            <a:ext cx="7072362" cy="461665"/>
          </a:xfrm>
          <a:prstGeom prst="rect">
            <a:avLst/>
          </a:prstGeom>
          <a:solidFill>
            <a:srgbClr val="17125A"/>
          </a:solidFill>
        </p:spPr>
        <p:txBody>
          <a:bodyPr wrap="square">
            <a:spAutoFit/>
          </a:bodyPr>
          <a:lstStyle/>
          <a:p>
            <a:pPr algn="just"/>
            <a:r>
              <a:rPr lang="en-US" sz="2400" dirty="0" smtClean="0">
                <a:solidFill>
                  <a:srgbClr val="FFFFCC"/>
                </a:solidFill>
                <a:latin typeface="Times New Roman"/>
                <a:ea typeface="Calibri"/>
              </a:rPr>
              <a:t>Requiring new and powerful computational paradigms. </a:t>
            </a:r>
            <a:endParaRPr lang="es-ES" sz="2400" dirty="0">
              <a:solidFill>
                <a:srgbClr val="FFFFCC"/>
              </a:solidFill>
            </a:endParaRPr>
          </a:p>
        </p:txBody>
      </p:sp>
      <p:sp>
        <p:nvSpPr>
          <p:cNvPr id="8" name="7 Rectángulo"/>
          <p:cNvSpPr/>
          <p:nvPr/>
        </p:nvSpPr>
        <p:spPr>
          <a:xfrm>
            <a:off x="762036" y="1500174"/>
            <a:ext cx="7643866" cy="1938992"/>
          </a:xfrm>
          <a:prstGeom prst="rect">
            <a:avLst/>
          </a:prstGeom>
          <a:solidFill>
            <a:srgbClr val="125A23"/>
          </a:solidFill>
        </p:spPr>
        <p:txBody>
          <a:bodyPr wrap="square">
            <a:spAutoFit/>
          </a:bodyPr>
          <a:lstStyle/>
          <a:p>
            <a:pPr algn="ctr"/>
            <a:r>
              <a:rPr lang="en-US" sz="2400" dirty="0" smtClean="0">
                <a:solidFill>
                  <a:srgbClr val="FFFFCC"/>
                </a:solidFill>
                <a:latin typeface="Times New Roman"/>
                <a:ea typeface="Calibri"/>
              </a:rPr>
              <a:t>Option: ANN using back-propagation as pattern identifier of synthetic BCs [6-8]. </a:t>
            </a:r>
          </a:p>
          <a:p>
            <a:pPr algn="ctr"/>
            <a:r>
              <a:rPr lang="en-US" sz="2400" dirty="0" smtClean="0">
                <a:solidFill>
                  <a:srgbClr val="FFFFCC"/>
                </a:solidFill>
                <a:latin typeface="Times New Roman"/>
                <a:ea typeface="Calibri"/>
              </a:rPr>
              <a:t>Plus early stopping [12] in order to take care of overtraining, which is a known problem during the training stage of an ANN [12-26]. </a:t>
            </a:r>
            <a:endParaRPr lang="es-ES" sz="2400" dirty="0" smtClean="0">
              <a:solidFill>
                <a:srgbClr val="FFFFCC"/>
              </a:solidFill>
            </a:endParaRPr>
          </a:p>
        </p:txBody>
      </p:sp>
      <p:sp>
        <p:nvSpPr>
          <p:cNvPr id="10" name="9 Rectángulo"/>
          <p:cNvSpPr/>
          <p:nvPr/>
        </p:nvSpPr>
        <p:spPr>
          <a:xfrm>
            <a:off x="321345" y="3786190"/>
            <a:ext cx="8429684" cy="461665"/>
          </a:xfrm>
          <a:prstGeom prst="rect">
            <a:avLst/>
          </a:prstGeom>
          <a:solidFill>
            <a:srgbClr val="17125A"/>
          </a:solidFill>
        </p:spPr>
        <p:txBody>
          <a:bodyPr wrap="square">
            <a:spAutoFit/>
          </a:bodyPr>
          <a:lstStyle/>
          <a:p>
            <a:pPr algn="just"/>
            <a:r>
              <a:rPr lang="en-US" sz="2400" dirty="0" smtClean="0">
                <a:solidFill>
                  <a:srgbClr val="FFFFCC"/>
                </a:solidFill>
                <a:latin typeface="Times New Roman"/>
                <a:ea typeface="Calibri"/>
              </a:rPr>
              <a:t>This was implemented in Refs. 6-8 to analyze synthetic noisy BCs. </a:t>
            </a:r>
            <a:endParaRPr lang="es-ES" sz="2400" dirty="0">
              <a:solidFill>
                <a:srgbClr val="FFFFCC"/>
              </a:solidFill>
            </a:endParaRPr>
          </a:p>
        </p:txBody>
      </p:sp>
      <p:sp>
        <p:nvSpPr>
          <p:cNvPr id="11" name="10 Rectángulo"/>
          <p:cNvSpPr/>
          <p:nvPr/>
        </p:nvSpPr>
        <p:spPr>
          <a:xfrm>
            <a:off x="0" y="4572008"/>
            <a:ext cx="9144000" cy="830997"/>
          </a:xfrm>
          <a:prstGeom prst="rect">
            <a:avLst/>
          </a:prstGeom>
          <a:solidFill>
            <a:srgbClr val="125A23"/>
          </a:solidFill>
        </p:spPr>
        <p:txBody>
          <a:bodyPr wrap="square">
            <a:spAutoFit/>
          </a:bodyPr>
          <a:lstStyle/>
          <a:p>
            <a:pPr algn="ctr"/>
            <a:r>
              <a:rPr lang="en-US" sz="2400" dirty="0" smtClean="0">
                <a:solidFill>
                  <a:srgbClr val="FFFFCC"/>
                </a:solidFill>
                <a:latin typeface="Times New Roman"/>
                <a:ea typeface="Calibri"/>
              </a:rPr>
              <a:t>A synthetic noise component was added to simulate any possible source of noise that normally goes with the experimental signal of interest. </a:t>
            </a:r>
            <a:endParaRPr lang="es-ES" sz="2400" dirty="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fade">
                                      <p:cBhvr>
                                        <p:cTn id="16" dur="500"/>
                                        <p:tgtEl>
                                          <p:spTgt spid="8">
                                            <p:bg/>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bg/>
                                          </p:spTgt>
                                        </p:tgtEl>
                                        <p:attrNameLst>
                                          <p:attrName>style.visibility</p:attrName>
                                        </p:attrNameLst>
                                      </p:cBhvr>
                                      <p:to>
                                        <p:strVal val="visible"/>
                                      </p:to>
                                    </p:set>
                                    <p:animEffect transition="in" filter="fade">
                                      <p:cBhvr>
                                        <p:cTn id="28" dur="500"/>
                                        <p:tgtEl>
                                          <p:spTgt spid="10">
                                            <p:bg/>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bg/>
                                          </p:spTgt>
                                        </p:tgtEl>
                                        <p:attrNameLst>
                                          <p:attrName>style.visibility</p:attrName>
                                        </p:attrNameLst>
                                      </p:cBhvr>
                                      <p:to>
                                        <p:strVal val="visible"/>
                                      </p:to>
                                    </p:set>
                                    <p:animEffect transition="in" filter="fade">
                                      <p:cBhvr>
                                        <p:cTn id="45" dur="500"/>
                                        <p:tgtEl>
                                          <p:spTgt spid="12">
                                            <p:bg/>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P spid="7" grpId="0" uiExpand="1" build="allAtOnce" animBg="1"/>
      <p:bldP spid="8" grpId="0" uiExpand="1" build="allAtOnce" animBg="1"/>
      <p:bldP spid="10" grpId="0" uiExpand="1" build="allAtOnce" animBg="1"/>
      <p:bldP spid="11" grpId="0" uiExpand="1"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60</a:t>
            </a:fld>
            <a:endParaRPr lang="es-ES" dirty="0">
              <a:solidFill>
                <a:srgbClr val="00CC00"/>
              </a:solidFill>
            </a:endParaRPr>
          </a:p>
        </p:txBody>
      </p:sp>
      <p:sp>
        <p:nvSpPr>
          <p:cNvPr id="3" name="2 Rectángulo"/>
          <p:cNvSpPr/>
          <p:nvPr/>
        </p:nvSpPr>
        <p:spPr>
          <a:xfrm>
            <a:off x="0" y="-24"/>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On the other side, a large noise, implies a bumpy error surface, preventing the learning rule to detect shallow minima corresponding to subtle features. </a:t>
            </a:r>
            <a:endParaRPr lang="en-US" sz="2400" dirty="0">
              <a:solidFill>
                <a:srgbClr val="FFFFCC"/>
              </a:solidFill>
              <a:latin typeface="Times New Roman" pitchFamily="18" charset="0"/>
              <a:cs typeface="Times New Roman" pitchFamily="18" charset="0"/>
            </a:endParaRPr>
          </a:p>
        </p:txBody>
      </p:sp>
      <p:sp>
        <p:nvSpPr>
          <p:cNvPr id="5" name="4 Rectángulo"/>
          <p:cNvSpPr/>
          <p:nvPr/>
        </p:nvSpPr>
        <p:spPr>
          <a:xfrm>
            <a:off x="0" y="1704322"/>
            <a:ext cx="6429388" cy="1938992"/>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Visualizing the learning process as an adaptation or evolution of the ANN configuration point in weight space, which when using a back-propagation learning law, is equivalent to following the steepest descent path [30]</a:t>
            </a:r>
            <a:endParaRPr lang="en-US" sz="2400" dirty="0">
              <a:solidFill>
                <a:srgbClr val="FFFFCC"/>
              </a:solidFill>
              <a:latin typeface="Times New Roman" pitchFamily="18" charset="0"/>
              <a:cs typeface="Times New Roman" pitchFamily="18" charset="0"/>
            </a:endParaRPr>
          </a:p>
        </p:txBody>
      </p:sp>
      <p:sp>
        <p:nvSpPr>
          <p:cNvPr id="6" name="5 Rectángulo"/>
          <p:cNvSpPr/>
          <p:nvPr/>
        </p:nvSpPr>
        <p:spPr>
          <a:xfrm>
            <a:off x="0" y="4478262"/>
            <a:ext cx="6429388" cy="2308324"/>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then </a:t>
            </a:r>
            <a:r>
              <a:rPr lang="en-US" sz="2400" u="sng" dirty="0" smtClean="0">
                <a:solidFill>
                  <a:srgbClr val="FFFFCC"/>
                </a:solidFill>
                <a:latin typeface="Times New Roman" pitchFamily="18" charset="0"/>
                <a:cs typeface="Times New Roman" pitchFamily="18" charset="0"/>
              </a:rPr>
              <a:t>overtraining</a:t>
            </a:r>
            <a:r>
              <a:rPr lang="en-US" sz="2400" dirty="0" smtClean="0">
                <a:solidFill>
                  <a:srgbClr val="FFFFCC"/>
                </a:solidFill>
                <a:latin typeface="Times New Roman" pitchFamily="18" charset="0"/>
                <a:cs typeface="Times New Roman" pitchFamily="18" charset="0"/>
              </a:rPr>
              <a:t> may be accounted for by those regions in weight space where the steepest descent path is due to structures in the error surface that have nothing to do with the relevant pattern features, but rather they are produced by the concomitant signal noise, see Fig. 12. </a:t>
            </a:r>
            <a:endParaRPr lang="en-US" sz="2400" dirty="0">
              <a:solidFill>
                <a:srgbClr val="FFFFCC"/>
              </a:solidFill>
              <a:latin typeface="Times New Roman" pitchFamily="18" charset="0"/>
              <a:cs typeface="Times New Roman" pitchFamily="18" charset="0"/>
            </a:endParaRPr>
          </a:p>
        </p:txBody>
      </p:sp>
      <p:sp>
        <p:nvSpPr>
          <p:cNvPr id="7" name="6 Flecha abajo"/>
          <p:cNvSpPr/>
          <p:nvPr/>
        </p:nvSpPr>
        <p:spPr bwMode="auto">
          <a:xfrm>
            <a:off x="3000364" y="3857628"/>
            <a:ext cx="214314" cy="35719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dirty="0" smtClean="0">
              <a:ln>
                <a:noFill/>
              </a:ln>
              <a:solidFill>
                <a:srgbClr val="FFFF99"/>
              </a:solidFill>
              <a:effectLst/>
              <a:latin typeface="Arial" pitchFamily="34" charset="0"/>
            </a:endParaRPr>
          </a:p>
        </p:txBody>
      </p:sp>
      <p:pic>
        <p:nvPicPr>
          <p:cNvPr id="250882" name="Picture 2"/>
          <p:cNvPicPr>
            <a:picLocks noChangeAspect="1" noChangeArrowheads="1"/>
          </p:cNvPicPr>
          <p:nvPr/>
        </p:nvPicPr>
        <p:blipFill>
          <a:blip r:embed="rId2"/>
          <a:srcRect/>
          <a:stretch>
            <a:fillRect/>
          </a:stretch>
        </p:blipFill>
        <p:spPr bwMode="auto">
          <a:xfrm>
            <a:off x="6486525" y="1804356"/>
            <a:ext cx="2657475" cy="3324225"/>
          </a:xfrm>
          <a:prstGeom prst="rect">
            <a:avLst/>
          </a:prstGeom>
          <a:noFill/>
          <a:ln w="9525">
            <a:noFill/>
            <a:miter lim="800000"/>
            <a:headEnd/>
            <a:tailEnd/>
          </a:ln>
          <a:effectLst/>
          <a:scene3d>
            <a:camera prst="orthographicFront"/>
            <a:lightRig rig="threePt" dir="t"/>
          </a:scene3d>
          <a:sp3d contourW="31750">
            <a:contourClr>
              <a:srgbClr val="66FF66"/>
            </a:contourClr>
          </a:sp3d>
        </p:spPr>
      </p:pic>
      <p:cxnSp>
        <p:nvCxnSpPr>
          <p:cNvPr id="10" name="9 Conector recto"/>
          <p:cNvCxnSpPr/>
          <p:nvPr/>
        </p:nvCxnSpPr>
        <p:spPr bwMode="auto">
          <a:xfrm>
            <a:off x="6355054" y="410174"/>
            <a:ext cx="2643174"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11" name="10 Conector recto"/>
          <p:cNvCxnSpPr/>
          <p:nvPr/>
        </p:nvCxnSpPr>
        <p:spPr bwMode="auto">
          <a:xfrm rot="5400000" flipH="1" flipV="1">
            <a:off x="6170934" y="1142984"/>
            <a:ext cx="1428760"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0882"/>
                                        </p:tgtEl>
                                        <p:attrNameLst>
                                          <p:attrName>style.visibility</p:attrName>
                                        </p:attrNameLst>
                                      </p:cBhvr>
                                      <p:to>
                                        <p:strVal val="visible"/>
                                      </p:to>
                                    </p:set>
                                    <p:animEffect transition="in" filter="wipe(up)">
                                      <p:cBhvr>
                                        <p:cTn id="15" dur="500"/>
                                        <p:tgtEl>
                                          <p:spTgt spid="2508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35"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 y="6043719"/>
            <a:ext cx="9143999" cy="830997"/>
          </a:xfrm>
          <a:prstGeom prst="rect">
            <a:avLst/>
          </a:prstGeom>
          <a:solidFill>
            <a:srgbClr val="125A2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Fig. 12. Training and validation</a:t>
            </a:r>
            <a:r>
              <a:rPr kumimoji="0" lang="en-US" sz="24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 e</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rror curves corresponding to N/S </a:t>
            </a:r>
            <a:r>
              <a:rPr lang="es-MX" sz="2400" dirty="0" smtClean="0">
                <a:solidFill>
                  <a:srgbClr val="FFFFCC"/>
                </a:solidFill>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10%</a:t>
            </a:r>
            <a:r>
              <a:rPr kumimoji="0" lang="en-US" sz="2400" b="0" i="0" u="none" strike="noStrike" cap="none" normalizeH="0" dirty="0" smtClean="0">
                <a:ln>
                  <a:noFill/>
                </a:ln>
                <a:solidFill>
                  <a:srgbClr val="FFFFCC"/>
                </a:solidFill>
                <a:effectLst/>
                <a:latin typeface="Times New Roman" pitchFamily="18" charset="0"/>
                <a:ea typeface="Calibri" pitchFamily="34" charset="0"/>
                <a:cs typeface="Times New Roman" pitchFamily="18" charset="0"/>
              </a:rPr>
              <a:t> showing the effect of  noise or overtraning</a:t>
            </a:r>
            <a:r>
              <a:rPr kumimoji="0" lang="en-US" sz="2400" b="0"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pic>
        <p:nvPicPr>
          <p:cNvPr id="285699" name="Picture 3" descr="J:\De_41_a_81\5X1x9_CONT_BP_batch\batch_1\DIR_10\ERROR\DIR_1000000\batchman_execution_all_train_val_lin_lin.bmp"/>
          <p:cNvPicPr>
            <a:picLocks noChangeAspect="1" noChangeArrowheads="1"/>
          </p:cNvPicPr>
          <p:nvPr/>
        </p:nvPicPr>
        <p:blipFill>
          <a:blip r:embed="rId2"/>
          <a:srcRect/>
          <a:stretch>
            <a:fillRect/>
          </a:stretch>
        </p:blipFill>
        <p:spPr bwMode="auto">
          <a:xfrm>
            <a:off x="0" y="0"/>
            <a:ext cx="7969108" cy="6072206"/>
          </a:xfrm>
          <a:prstGeom prst="rect">
            <a:avLst/>
          </a:prstGeom>
          <a:noFill/>
        </p:spPr>
      </p:pic>
      <p:pic>
        <p:nvPicPr>
          <p:cNvPr id="285701" name="Picture 5" descr="C:\Documents and Settings\My Documents\CONTRIB\CAARI-2008\PUBLICACION\PRESENTACION\FIGURAS\FIG_12\fig_12_b.png"/>
          <p:cNvPicPr>
            <a:picLocks noChangeAspect="1" noChangeArrowheads="1"/>
          </p:cNvPicPr>
          <p:nvPr/>
        </p:nvPicPr>
        <p:blipFill>
          <a:blip r:embed="rId3"/>
          <a:srcRect/>
          <a:stretch>
            <a:fillRect/>
          </a:stretch>
        </p:blipFill>
        <p:spPr bwMode="auto">
          <a:xfrm>
            <a:off x="2103352" y="2819145"/>
            <a:ext cx="5722937" cy="4041775"/>
          </a:xfrm>
          <a:prstGeom prst="rect">
            <a:avLst/>
          </a:prstGeom>
          <a:noFill/>
        </p:spPr>
      </p:pic>
      <p:cxnSp>
        <p:nvCxnSpPr>
          <p:cNvPr id="65" name="64 Conector recto"/>
          <p:cNvCxnSpPr/>
          <p:nvPr/>
        </p:nvCxnSpPr>
        <p:spPr bwMode="auto">
          <a:xfrm rot="5400000" flipH="1" flipV="1">
            <a:off x="3608381" y="821513"/>
            <a:ext cx="642148" cy="794"/>
          </a:xfrm>
          <a:prstGeom prst="line">
            <a:avLst/>
          </a:prstGeom>
          <a:solidFill>
            <a:schemeClr val="accent1"/>
          </a:solidFill>
          <a:ln w="25400" cap="flat" cmpd="sng" algn="ctr">
            <a:solidFill>
              <a:srgbClr val="A50021"/>
            </a:solidFill>
            <a:prstDash val="solid"/>
            <a:round/>
            <a:headEnd type="none" w="med" len="med"/>
            <a:tailEnd type="none" w="med" len="med"/>
          </a:ln>
          <a:effectLst/>
        </p:spPr>
      </p:cxnSp>
      <p:sp>
        <p:nvSpPr>
          <p:cNvPr id="2" name="1 Marcador de número de diapositiva"/>
          <p:cNvSpPr>
            <a:spLocks noGrp="1"/>
          </p:cNvSpPr>
          <p:nvPr>
            <p:ph type="sldNum" sz="quarter" idx="12"/>
          </p:nvPr>
        </p:nvSpPr>
        <p:spPr>
          <a:xfrm>
            <a:off x="6703265" y="6512375"/>
            <a:ext cx="2133600" cy="476250"/>
          </a:xfrm>
        </p:spPr>
        <p:txBody>
          <a:bodyPr/>
          <a:lstStyle/>
          <a:p>
            <a:fld id="{67A56C92-EF0B-4F99-9DF2-D11E61E38F24}" type="slidenum">
              <a:rPr lang="es-ES" smtClean="0">
                <a:solidFill>
                  <a:srgbClr val="00CC00"/>
                </a:solidFill>
              </a:rPr>
              <a:pPr/>
              <a:t>61</a:t>
            </a:fld>
            <a:endParaRPr lang="es-ES" dirty="0">
              <a:solidFill>
                <a:srgbClr val="00CC00"/>
              </a:solidFill>
            </a:endParaRPr>
          </a:p>
        </p:txBody>
      </p:sp>
      <p:sp>
        <p:nvSpPr>
          <p:cNvPr id="36" name="Rectangle 1"/>
          <p:cNvSpPr>
            <a:spLocks noChangeArrowheads="1"/>
          </p:cNvSpPr>
          <p:nvPr/>
        </p:nvSpPr>
        <p:spPr bwMode="auto">
          <a:xfrm>
            <a:off x="2835548" y="80266"/>
            <a:ext cx="50006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400" dirty="0" smtClean="0">
                <a:latin typeface="Times New Roman" pitchFamily="18" charset="0"/>
                <a:ea typeface="Calibri" pitchFamily="34" charset="0"/>
                <a:cs typeface="Times New Roman" pitchFamily="18" charset="0"/>
              </a:rPr>
              <a:t>a</a:t>
            </a:r>
            <a:r>
              <a:rPr kumimoji="0" lang="es-MX" sz="2400" b="0" i="0" u="none" strike="noStrike" cap="none" normalizeH="0" baseline="0" dirty="0" smtClean="0">
                <a:ln>
                  <a:noFill/>
                </a:ln>
                <a:effectLst/>
                <a:latin typeface="Times New Roman" pitchFamily="18" charset="0"/>
                <a:ea typeface="Calibri" pitchFamily="34" charset="0"/>
                <a:cs typeface="Times New Roman" pitchFamily="18" charset="0"/>
              </a:rPr>
              <a:t> feature is learnt (large down step)</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67" name="Rectangle 1"/>
          <p:cNvSpPr>
            <a:spLocks noChangeArrowheads="1"/>
          </p:cNvSpPr>
          <p:nvPr/>
        </p:nvSpPr>
        <p:spPr bwMode="auto">
          <a:xfrm>
            <a:off x="4049994" y="4399648"/>
            <a:ext cx="35719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MX" sz="2400" dirty="0" smtClean="0">
                <a:latin typeface="Times New Roman" pitchFamily="18" charset="0"/>
                <a:ea typeface="Calibri" pitchFamily="34" charset="0"/>
                <a:cs typeface="Times New Roman" pitchFamily="18" charset="0"/>
              </a:rPr>
              <a:t>noise learning </a:t>
            </a:r>
            <a:r>
              <a:rPr lang="en-US" sz="2400" i="1" dirty="0" smtClean="0">
                <a:latin typeface="Times New Roman" pitchFamily="18" charset="0"/>
                <a:cs typeface="Times New Roman" pitchFamily="18" charset="0"/>
              </a:rPr>
              <a:t>≡</a:t>
            </a:r>
            <a:r>
              <a:rPr lang="es-MX" sz="2400" dirty="0" smtClean="0">
                <a:latin typeface="Times New Roman" pitchFamily="18" charset="0"/>
                <a:ea typeface="Calibri" pitchFamily="34" charset="0"/>
                <a:cs typeface="Times New Roman" pitchFamily="18" charset="0"/>
              </a:rPr>
              <a:t> overfitting </a:t>
            </a:r>
          </a:p>
          <a:p>
            <a:pPr lvl="0" algn="just" fontAlgn="base">
              <a:spcBef>
                <a:spcPct val="0"/>
              </a:spcBef>
              <a:spcAft>
                <a:spcPct val="0"/>
              </a:spcAft>
            </a:pPr>
            <a:r>
              <a:rPr lang="es-MX" sz="2400" dirty="0" smtClean="0">
                <a:latin typeface="Times New Roman" pitchFamily="18" charset="0"/>
                <a:ea typeface="Calibri" pitchFamily="34" charset="0"/>
                <a:cs typeface="Times New Roman" pitchFamily="18" charset="0"/>
              </a:rPr>
              <a:t>(</a:t>
            </a:r>
            <a:r>
              <a:rPr lang="es-MX" sz="2400" i="1" dirty="0" smtClean="0">
                <a:latin typeface="Times New Roman" pitchFamily="18" charset="0"/>
                <a:ea typeface="Calibri" pitchFamily="34" charset="0"/>
                <a:cs typeface="Times New Roman" pitchFamily="18" charset="0"/>
              </a:rPr>
              <a:t>E</a:t>
            </a:r>
            <a:r>
              <a:rPr lang="es-MX" sz="2400" i="1" baseline="30000" dirty="0" smtClean="0">
                <a:latin typeface="Times New Roman" pitchFamily="18" charset="0"/>
                <a:ea typeface="Calibri" pitchFamily="34" charset="0"/>
                <a:cs typeface="Times New Roman" pitchFamily="18" charset="0"/>
              </a:rPr>
              <a:t>V</a:t>
            </a:r>
            <a:r>
              <a:rPr lang="es-MX" sz="2400" dirty="0" smtClean="0">
                <a:latin typeface="Times New Roman" pitchFamily="18" charset="0"/>
                <a:ea typeface="Calibri" pitchFamily="34" charset="0"/>
                <a:cs typeface="Times New Roman" pitchFamily="18" charset="0"/>
              </a:rPr>
              <a:t>(</a:t>
            </a:r>
            <a:r>
              <a:rPr lang="es-MX" sz="2400" i="1" dirty="0" smtClean="0">
                <a:latin typeface="Symbol" pitchFamily="18" charset="2"/>
                <a:ea typeface="Calibri" pitchFamily="34" charset="0"/>
                <a:cs typeface="Times New Roman" pitchFamily="18" charset="0"/>
              </a:rPr>
              <a:t>r</a:t>
            </a:r>
            <a:r>
              <a:rPr lang="es-MX" sz="2400" dirty="0" smtClean="0">
                <a:latin typeface="Times New Roman" pitchFamily="18" charset="0"/>
                <a:ea typeface="Calibri" pitchFamily="34" charset="0"/>
                <a:cs typeface="Times New Roman" pitchFamily="18" charset="0"/>
              </a:rPr>
              <a:t>) starts going up)</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23" name="22 Rectángulo"/>
          <p:cNvSpPr/>
          <p:nvPr/>
        </p:nvSpPr>
        <p:spPr>
          <a:xfrm>
            <a:off x="3451986" y="906606"/>
            <a:ext cx="4669974" cy="1477328"/>
          </a:xfrm>
          <a:prstGeom prst="rect">
            <a:avLst/>
          </a:prstGeom>
          <a:solidFill>
            <a:srgbClr val="125A23"/>
          </a:solidFill>
          <a:scene3d>
            <a:camera prst="orthographicFront"/>
            <a:lightRig rig="threePt" dir="t"/>
          </a:scene3d>
          <a:sp3d contourW="31750">
            <a:contourClr>
              <a:srgbClr val="800000"/>
            </a:contourClr>
          </a:sp3d>
        </p:spPr>
        <p:txBody>
          <a:bodyPr wrap="square">
            <a:spAutoFit/>
          </a:bodyPr>
          <a:lstStyle/>
          <a:p>
            <a:pPr algn="just"/>
            <a:r>
              <a:rPr lang="en-US" dirty="0" smtClean="0">
                <a:solidFill>
                  <a:srgbClr val="FFFFCC"/>
                </a:solidFill>
                <a:latin typeface="Times New Roman" pitchFamily="18" charset="0"/>
                <a:cs typeface="Times New Roman" pitchFamily="18" charset="0"/>
              </a:rPr>
              <a:t>ANN </a:t>
            </a:r>
            <a:r>
              <a:rPr lang="en-US" u="sng" dirty="0" smtClean="0">
                <a:solidFill>
                  <a:srgbClr val="FFFFCC"/>
                </a:solidFill>
                <a:latin typeface="Times New Roman" pitchFamily="18" charset="0"/>
                <a:cs typeface="Times New Roman" pitchFamily="18" charset="0"/>
              </a:rPr>
              <a:t>feature learning</a:t>
            </a:r>
            <a:r>
              <a:rPr lang="en-US" dirty="0" smtClean="0">
                <a:solidFill>
                  <a:srgbClr val="FFFFCC"/>
                </a:solidFill>
                <a:latin typeface="Times New Roman" pitchFamily="18" charset="0"/>
                <a:cs typeface="Times New Roman" pitchFamily="18" charset="0"/>
              </a:rPr>
              <a:t> occurs when the configuration point in weight space traverses regions where the steepest descent path is pronounced and produced by a particular feature of interest. </a:t>
            </a:r>
            <a:endParaRPr lang="en-US" dirty="0">
              <a:solidFill>
                <a:srgbClr val="FFFFCC"/>
              </a:solidFill>
              <a:latin typeface="Times New Roman" pitchFamily="18" charset="0"/>
              <a:cs typeface="Times New Roman" pitchFamily="18" charset="0"/>
            </a:endParaRPr>
          </a:p>
        </p:txBody>
      </p:sp>
      <p:sp>
        <p:nvSpPr>
          <p:cNvPr id="68" name="67 Rectángulo"/>
          <p:cNvSpPr/>
          <p:nvPr/>
        </p:nvSpPr>
        <p:spPr>
          <a:xfrm>
            <a:off x="3375984" y="883736"/>
            <a:ext cx="5736948" cy="1477328"/>
          </a:xfrm>
          <a:prstGeom prst="rect">
            <a:avLst/>
          </a:prstGeom>
          <a:solidFill>
            <a:srgbClr val="17125A"/>
          </a:solidFill>
          <a:scene3d>
            <a:camera prst="orthographicFront"/>
            <a:lightRig rig="threePt" dir="t"/>
          </a:scene3d>
          <a:sp3d contourW="31750">
            <a:contourClr>
              <a:srgbClr val="CC00FF"/>
            </a:contourClr>
          </a:sp3d>
        </p:spPr>
        <p:txBody>
          <a:bodyPr wrap="square">
            <a:spAutoFit/>
          </a:bodyPr>
          <a:lstStyle/>
          <a:p>
            <a:pPr algn="just"/>
            <a:r>
              <a:rPr lang="en-US" dirty="0" smtClean="0">
                <a:solidFill>
                  <a:srgbClr val="FFFFCC"/>
                </a:solidFill>
                <a:latin typeface="Times New Roman" pitchFamily="18" charset="0"/>
                <a:cs typeface="Times New Roman" pitchFamily="18" charset="0"/>
              </a:rPr>
              <a:t>Once a feature is learnt by the ANN, the shape of the error surface is again dominated by noise and </a:t>
            </a:r>
            <a:r>
              <a:rPr lang="en-US" u="sng" dirty="0" smtClean="0">
                <a:solidFill>
                  <a:srgbClr val="FFFFCC"/>
                </a:solidFill>
                <a:latin typeface="Times New Roman" pitchFamily="18" charset="0"/>
                <a:cs typeface="Times New Roman" pitchFamily="18" charset="0"/>
              </a:rPr>
              <a:t>overtraining will onset for a while</a:t>
            </a:r>
            <a:r>
              <a:rPr lang="en-US" dirty="0" smtClean="0">
                <a:solidFill>
                  <a:srgbClr val="FFFFCC"/>
                </a:solidFill>
                <a:latin typeface="Times New Roman" pitchFamily="18" charset="0"/>
                <a:cs typeface="Times New Roman" pitchFamily="18" charset="0"/>
              </a:rPr>
              <a:t>, until the ANN configuration point gets to a new region where once more the shape of the error surface is dominated by the new feature ready to be learnt. </a:t>
            </a:r>
            <a:endParaRPr lang="en-US" dirty="0">
              <a:solidFill>
                <a:srgbClr val="FFFFCC"/>
              </a:solidFill>
              <a:latin typeface="Times New Roman" pitchFamily="18" charset="0"/>
              <a:cs typeface="Times New Roman" pitchFamily="18" charset="0"/>
            </a:endParaRPr>
          </a:p>
        </p:txBody>
      </p:sp>
      <p:cxnSp>
        <p:nvCxnSpPr>
          <p:cNvPr id="71" name="70 Conector recto"/>
          <p:cNvCxnSpPr/>
          <p:nvPr/>
        </p:nvCxnSpPr>
        <p:spPr bwMode="auto">
          <a:xfrm rot="5400000" flipH="1" flipV="1">
            <a:off x="6496789" y="3679033"/>
            <a:ext cx="2857520" cy="214314"/>
          </a:xfrm>
          <a:prstGeom prst="line">
            <a:avLst/>
          </a:prstGeom>
          <a:solidFill>
            <a:schemeClr val="accent1"/>
          </a:solidFill>
          <a:ln w="25400" cap="flat" cmpd="sng" algn="ctr">
            <a:solidFill>
              <a:srgbClr val="CC00FF"/>
            </a:solidFill>
            <a:prstDash val="solid"/>
            <a:round/>
            <a:headEnd type="none" w="med" len="med"/>
            <a:tailEnd type="none" w="med" len="med"/>
          </a:ln>
          <a:effectLst/>
        </p:spPr>
      </p:cxnSp>
      <p:cxnSp>
        <p:nvCxnSpPr>
          <p:cNvPr id="101" name="100 Conector recto"/>
          <p:cNvCxnSpPr/>
          <p:nvPr/>
        </p:nvCxnSpPr>
        <p:spPr bwMode="auto">
          <a:xfrm rot="5400000">
            <a:off x="5622244" y="2362608"/>
            <a:ext cx="428628" cy="1588"/>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99" name="98 Cerrar llave"/>
          <p:cNvSpPr/>
          <p:nvPr/>
        </p:nvSpPr>
        <p:spPr bwMode="auto">
          <a:xfrm rot="16200000">
            <a:off x="5656822" y="928670"/>
            <a:ext cx="357190" cy="3643338"/>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rgbClr val="FFFF99"/>
              </a:solidFill>
              <a:effectLst/>
              <a:latin typeface="Arial" pitchFamily="34" charset="0"/>
            </a:endParaRPr>
          </a:p>
        </p:txBody>
      </p:sp>
      <p:pic>
        <p:nvPicPr>
          <p:cNvPr id="285700" name="Picture 4" descr="C:\Documents and Settings\My Documents\CONTRIB\CAARI-2008\PUBLICACION\PRESENTACION\FIGURAS\FIG_12\fig_12_a.png"/>
          <p:cNvPicPr>
            <a:picLocks noChangeAspect="1" noChangeArrowheads="1"/>
          </p:cNvPicPr>
          <p:nvPr/>
        </p:nvPicPr>
        <p:blipFill>
          <a:blip r:embed="rId4"/>
          <a:srcRect/>
          <a:stretch>
            <a:fillRect/>
          </a:stretch>
        </p:blipFill>
        <p:spPr bwMode="auto">
          <a:xfrm>
            <a:off x="2044491" y="463182"/>
            <a:ext cx="5424487" cy="2255837"/>
          </a:xfrm>
          <a:prstGeom prst="rect">
            <a:avLst/>
          </a:prstGeom>
          <a:noFill/>
        </p:spPr>
      </p:pic>
      <p:sp>
        <p:nvSpPr>
          <p:cNvPr id="78" name="77 Rectángulo"/>
          <p:cNvSpPr/>
          <p:nvPr/>
        </p:nvSpPr>
        <p:spPr>
          <a:xfrm>
            <a:off x="3357554" y="606058"/>
            <a:ext cx="5786446" cy="1754326"/>
          </a:xfrm>
          <a:prstGeom prst="rect">
            <a:avLst/>
          </a:prstGeom>
          <a:solidFill>
            <a:srgbClr val="125A23"/>
          </a:solidFill>
          <a:scene3d>
            <a:camera prst="orthographicFront"/>
            <a:lightRig rig="threePt" dir="t"/>
          </a:scene3d>
          <a:sp3d contourW="31750">
            <a:contourClr>
              <a:schemeClr val="tx1"/>
            </a:contourClr>
          </a:sp3d>
        </p:spPr>
        <p:txBody>
          <a:bodyPr wrap="square">
            <a:spAutoFit/>
          </a:bodyPr>
          <a:lstStyle/>
          <a:p>
            <a:pPr algn="just"/>
            <a:r>
              <a:rPr lang="en-US" dirty="0" smtClean="0">
                <a:solidFill>
                  <a:srgbClr val="FFFFCC"/>
                </a:solidFill>
                <a:latin typeface="Times New Roman" pitchFamily="18" charset="0"/>
                <a:cs typeface="Times New Roman" pitchFamily="18" charset="0"/>
              </a:rPr>
              <a:t>Eventually, the ANN will get to a point where the remaining  unextracted or unlearnt features cannot dominate the shape of the error surface in weight space any more. Noise will take over from that point on as the error surface shape defining factor, </a:t>
            </a:r>
            <a:r>
              <a:rPr lang="en-US" i="1" dirty="0" smtClean="0">
                <a:solidFill>
                  <a:srgbClr val="FFFFCC"/>
                </a:solidFill>
                <a:latin typeface="Times New Roman" pitchFamily="18" charset="0"/>
                <a:cs typeface="Times New Roman" pitchFamily="18" charset="0"/>
              </a:rPr>
              <a:t>i.e.</a:t>
            </a:r>
            <a:r>
              <a:rPr lang="en-US" dirty="0" smtClean="0">
                <a:solidFill>
                  <a:srgbClr val="FFFFCC"/>
                </a:solidFill>
                <a:latin typeface="Times New Roman" pitchFamily="18" charset="0"/>
                <a:cs typeface="Times New Roman" pitchFamily="18" charset="0"/>
              </a:rPr>
              <a:t>, overtraining will dominate the learning process for that point 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500" fill="hold"/>
                                        <p:tgtEl>
                                          <p:spTgt spid="36"/>
                                        </p:tgtEl>
                                        <p:attrNameLst>
                                          <p:attrName>ppt_x</p:attrName>
                                        </p:attrNameLst>
                                      </p:cBhvr>
                                      <p:tavLst>
                                        <p:tav tm="0">
                                          <p:val>
                                            <p:strVal val="#ppt_x-.2"/>
                                          </p:val>
                                        </p:tav>
                                        <p:tav tm="100000">
                                          <p:val>
                                            <p:strVal val="#ppt_x"/>
                                          </p:val>
                                        </p:tav>
                                      </p:tavLst>
                                    </p:anim>
                                    <p:anim calcmode="lin" valueType="num">
                                      <p:cBhvr>
                                        <p:cTn id="11" dur="5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2" dur="500"/>
                                        <p:tgtEl>
                                          <p:spTgt spid="3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5700"/>
                                        </p:tgtEl>
                                        <p:attrNameLst>
                                          <p:attrName>style.visibility</p:attrName>
                                        </p:attrNameLst>
                                      </p:cBhvr>
                                      <p:to>
                                        <p:strVal val="visible"/>
                                      </p:to>
                                    </p:set>
                                    <p:animEffect transition="in" filter="fade">
                                      <p:cBhvr>
                                        <p:cTn id="16" dur="500"/>
                                        <p:tgtEl>
                                          <p:spTgt spid="28570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22" presetClass="exit" presetSubtype="4" fill="hold" nodeType="afterEffect">
                                  <p:stCondLst>
                                    <p:cond delay="0"/>
                                  </p:stCondLst>
                                  <p:childTnLst>
                                    <p:animEffect transition="out" filter="wipe(down)">
                                      <p:cBhvr>
                                        <p:cTn id="27" dur="500"/>
                                        <p:tgtEl>
                                          <p:spTgt spid="65"/>
                                        </p:tgtEl>
                                      </p:cBhvr>
                                    </p:animEffect>
                                    <p:set>
                                      <p:cBhvr>
                                        <p:cTn id="28" dur="1" fill="hold">
                                          <p:stCondLst>
                                            <p:cond delay="499"/>
                                          </p:stCondLst>
                                        </p:cTn>
                                        <p:tgtEl>
                                          <p:spTgt spid="65"/>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85701"/>
                                        </p:tgtEl>
                                        <p:attrNameLst>
                                          <p:attrName>style.visibility</p:attrName>
                                        </p:attrNameLst>
                                      </p:cBhvr>
                                      <p:to>
                                        <p:strVal val="visible"/>
                                      </p:to>
                                    </p:set>
                                    <p:animEffect transition="in" filter="fade">
                                      <p:cBhvr>
                                        <p:cTn id="32" dur="500"/>
                                        <p:tgtEl>
                                          <p:spTgt spid="285701"/>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ppt_x</p:attrName>
                                        </p:attrNameLst>
                                      </p:cBhvr>
                                      <p:tavLst>
                                        <p:tav tm="0">
                                          <p:val>
                                            <p:strVal val="#ppt_x-.2"/>
                                          </p:val>
                                        </p:tav>
                                        <p:tav tm="100000">
                                          <p:val>
                                            <p:strVal val="#ppt_x"/>
                                          </p:val>
                                        </p:tav>
                                      </p:tavLst>
                                    </p:anim>
                                    <p:anim calcmode="lin" valueType="num">
                                      <p:cBhvr>
                                        <p:cTn id="36" dur="5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37" dur="500"/>
                                        <p:tgtEl>
                                          <p:spTgt spid="67"/>
                                        </p:tgtEl>
                                      </p:cBhvr>
                                    </p:animEffect>
                                  </p:childTnLst>
                                </p:cTn>
                              </p:par>
                              <p:par>
                                <p:cTn id="38" presetID="22" presetClass="entr" presetSubtype="4"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down)">
                                      <p:cBhvr>
                                        <p:cTn id="40" dur="500"/>
                                        <p:tgtEl>
                                          <p:spTgt spid="7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down)">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1" fill="hold" grpId="1" nodeType="clickEffect">
                                  <p:stCondLst>
                                    <p:cond delay="0"/>
                                  </p:stCondLst>
                                  <p:childTnLst>
                                    <p:animEffect transition="out" filter="wipe(up)">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par>
                          <p:cTn id="49" fill="hold">
                            <p:stCondLst>
                              <p:cond delay="500"/>
                            </p:stCondLst>
                            <p:childTnLst>
                              <p:par>
                                <p:cTn id="50" presetID="22" presetClass="exit" presetSubtype="1" fill="hold" nodeType="afterEffect">
                                  <p:stCondLst>
                                    <p:cond delay="0"/>
                                  </p:stCondLst>
                                  <p:childTnLst>
                                    <p:animEffect transition="out" filter="wipe(up)">
                                      <p:cBhvr>
                                        <p:cTn id="51" dur="500"/>
                                        <p:tgtEl>
                                          <p:spTgt spid="71"/>
                                        </p:tgtEl>
                                      </p:cBhvr>
                                    </p:animEffect>
                                    <p:set>
                                      <p:cBhvr>
                                        <p:cTn id="52" dur="1" fill="hold">
                                          <p:stCondLst>
                                            <p:cond delay="499"/>
                                          </p:stCondLst>
                                        </p:cTn>
                                        <p:tgtEl>
                                          <p:spTgt spid="71"/>
                                        </p:tgtEl>
                                        <p:attrNameLst>
                                          <p:attrName>style.visibility</p:attrName>
                                        </p:attrNameLst>
                                      </p:cBhvr>
                                      <p:to>
                                        <p:strVal val="hidden"/>
                                      </p:to>
                                    </p:set>
                                  </p:childTnLst>
                                </p:cTn>
                              </p:par>
                              <p:par>
                                <p:cTn id="53" presetID="22" presetClass="entr" presetSubtype="1"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up)">
                                      <p:cBhvr>
                                        <p:cTn id="55" dur="500"/>
                                        <p:tgtEl>
                                          <p:spTgt spid="78"/>
                                        </p:tgtEl>
                                      </p:cBhvr>
                                    </p:animEffect>
                                  </p:childTnLst>
                                </p:cTn>
                              </p:par>
                              <p:par>
                                <p:cTn id="56" presetID="22" presetClass="entr" presetSubtype="1"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wipe(up)">
                                      <p:cBhvr>
                                        <p:cTn id="58" dur="500"/>
                                        <p:tgtEl>
                                          <p:spTgt spid="10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wipe(up)">
                                      <p:cBhvr>
                                        <p:cTn id="6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7" grpId="0"/>
      <p:bldP spid="23" grpId="0" animBg="1"/>
      <p:bldP spid="23" grpId="1" animBg="1"/>
      <p:bldP spid="68" grpId="0" animBg="1"/>
      <p:bldP spid="68" grpId="1" animBg="1"/>
      <p:bldP spid="99" grpId="0" animBg="1"/>
      <p:bldP spid="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62</a:t>
            </a:fld>
            <a:endParaRPr lang="es-ES" dirty="0">
              <a:solidFill>
                <a:srgbClr val="00CC00"/>
              </a:solidFill>
            </a:endParaRPr>
          </a:p>
        </p:txBody>
      </p:sp>
      <p:sp>
        <p:nvSpPr>
          <p:cNvPr id="9" name="8 Rectángulo"/>
          <p:cNvSpPr/>
          <p:nvPr/>
        </p:nvSpPr>
        <p:spPr>
          <a:xfrm>
            <a:off x="1254202" y="1643050"/>
            <a:ext cx="6643702" cy="1200329"/>
          </a:xfrm>
          <a:prstGeom prst="rect">
            <a:avLst/>
          </a:prstGeom>
          <a:solidFill>
            <a:srgbClr val="006600"/>
          </a:solidFill>
        </p:spPr>
        <p:txBody>
          <a:bodyPr wrap="square">
            <a:spAutoFit/>
          </a:bodyPr>
          <a:lstStyle/>
          <a:p>
            <a:pPr algn="ctr"/>
            <a:r>
              <a:rPr lang="en-US" sz="3600" dirty="0" smtClean="0">
                <a:solidFill>
                  <a:srgbClr val="FFFFCC"/>
                </a:solidFill>
                <a:latin typeface="Times New Roman" pitchFamily="18" charset="0"/>
                <a:cs typeface="Times New Roman" pitchFamily="18" charset="0"/>
              </a:rPr>
              <a:t>The idea is to stop the training process at that point. </a:t>
            </a:r>
            <a:endParaRPr lang="en-US"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1" descr="C:\Documents and Settings\My Documents\CONTRIB\CAARI-2008\PUBLICACION\PRESENTACION\FIGURAS\Smoothnes_of_the_error_curve_batchman_execution_all_train_val_lin_lin.bmp"/>
          <p:cNvPicPr>
            <a:picLocks noChangeAspect="1" noChangeArrowheads="1"/>
          </p:cNvPicPr>
          <p:nvPr/>
        </p:nvPicPr>
        <p:blipFill>
          <a:blip r:embed="rId2"/>
          <a:srcRect/>
          <a:stretch>
            <a:fillRect/>
          </a:stretch>
        </p:blipFill>
        <p:spPr bwMode="auto">
          <a:xfrm>
            <a:off x="4326690" y="2928934"/>
            <a:ext cx="4817310" cy="3657587"/>
          </a:xfrm>
          <a:prstGeom prst="rect">
            <a:avLst/>
          </a:prstGeom>
          <a:noFill/>
        </p:spPr>
      </p:pic>
      <p:pic>
        <p:nvPicPr>
          <p:cNvPr id="7" name="6 Imagen" descr="pbe_1C_BP1-11_e41-81_100000_5X1x9_05_val2_col-11.bmp"/>
          <p:cNvPicPr>
            <a:picLocks noChangeAspect="1"/>
          </p:cNvPicPr>
          <p:nvPr/>
        </p:nvPicPr>
        <p:blipFill>
          <a:blip r:embed="rId3"/>
          <a:srcRect/>
          <a:stretch>
            <a:fillRect/>
          </a:stretch>
        </p:blipFill>
        <p:spPr bwMode="auto">
          <a:xfrm>
            <a:off x="-33" y="2928934"/>
            <a:ext cx="4253584" cy="3656590"/>
          </a:xfrm>
          <a:prstGeom prst="rect">
            <a:avLst/>
          </a:prstGeom>
          <a:noFill/>
          <a:ln w="9525">
            <a:noFill/>
            <a:miter lim="800000"/>
            <a:headEnd/>
            <a:tailEnd/>
          </a:ln>
        </p:spPr>
      </p:pic>
      <p:sp>
        <p:nvSpPr>
          <p:cNvPr id="5" name="4 Rectángulo"/>
          <p:cNvSpPr/>
          <p:nvPr/>
        </p:nvSpPr>
        <p:spPr>
          <a:xfrm>
            <a:off x="0" y="5644443"/>
            <a:ext cx="9144000" cy="830997"/>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Indeed, the ANN might be still extracting pattern features after a training of 1,420,000 epochs.</a:t>
            </a:r>
            <a:endParaRPr lang="en-US" sz="2400" dirty="0">
              <a:solidFill>
                <a:srgbClr val="FFFFCC"/>
              </a:solidFill>
              <a:latin typeface="Times New Roman" pitchFamily="18" charset="0"/>
              <a:cs typeface="Times New Roman" pitchFamily="18" charset="0"/>
            </a:endParaRPr>
          </a:p>
        </p:txBody>
      </p:sp>
      <p:pic>
        <p:nvPicPr>
          <p:cNvPr id="12" name="5 Imagen" descr="Fig_5.bmp"/>
          <p:cNvPicPr/>
          <p:nvPr/>
        </p:nvPicPr>
        <p:blipFill>
          <a:blip r:embed="rId4" cstate="print"/>
          <a:stretch>
            <a:fillRect/>
          </a:stretch>
        </p:blipFill>
        <p:spPr>
          <a:xfrm>
            <a:off x="1669546" y="0"/>
            <a:ext cx="5929354" cy="4143380"/>
          </a:xfrm>
          <a:prstGeom prst="rect">
            <a:avLst/>
          </a:prstGeom>
        </p:spPr>
      </p:pic>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63</a:t>
            </a:fld>
            <a:endParaRPr lang="es-ES" dirty="0">
              <a:solidFill>
                <a:srgbClr val="00CC00"/>
              </a:solidFill>
            </a:endParaRPr>
          </a:p>
        </p:txBody>
      </p:sp>
      <p:sp>
        <p:nvSpPr>
          <p:cNvPr id="3" name="2 Rectángulo"/>
          <p:cNvSpPr/>
          <p:nvPr/>
        </p:nvSpPr>
        <p:spPr>
          <a:xfrm>
            <a:off x="0" y="5154"/>
            <a:ext cx="9144000" cy="2308324"/>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From the quality of the 1% N/S </a:t>
            </a:r>
            <a:r>
              <a:rPr lang="en-US" sz="2400" i="1" dirty="0" smtClean="0">
                <a:solidFill>
                  <a:srgbClr val="FFFFCC"/>
                </a:solidFill>
                <a:latin typeface="Times New Roman" pitchFamily="18" charset="0"/>
                <a:cs typeface="Times New Roman" pitchFamily="18" charset="0"/>
              </a:rPr>
              <a:t>BP</a:t>
            </a:r>
            <a:r>
              <a:rPr lang="en-US" sz="2400" dirty="0" smtClean="0">
                <a:solidFill>
                  <a:srgbClr val="FFFFCC"/>
                </a:solidFill>
                <a:latin typeface="Times New Roman" pitchFamily="18" charset="0"/>
                <a:cs typeface="Times New Roman" pitchFamily="18" charset="0"/>
              </a:rPr>
              <a:t> vs. </a:t>
            </a:r>
            <a:r>
              <a:rPr lang="en-US" sz="2400" i="1" dirty="0" smtClean="0">
                <a:solidFill>
                  <a:srgbClr val="FFFFCC"/>
                </a:solidFill>
                <a:latin typeface="Times New Roman" pitchFamily="18" charset="0"/>
                <a:cs typeface="Times New Roman" pitchFamily="18" charset="0"/>
              </a:rPr>
              <a:t>E</a:t>
            </a:r>
            <a:r>
              <a:rPr lang="en-US" sz="2400" baseline="-25000" dirty="0" smtClean="0">
                <a:solidFill>
                  <a:srgbClr val="FFFFCC"/>
                </a:solidFill>
                <a:latin typeface="Times New Roman" pitchFamily="18" charset="0"/>
                <a:cs typeface="Times New Roman" pitchFamily="18" charset="0"/>
              </a:rPr>
              <a:t>Tot</a:t>
            </a:r>
            <a:r>
              <a:rPr lang="en-US" sz="2400" dirty="0" smtClean="0">
                <a:solidFill>
                  <a:srgbClr val="FFFFCC"/>
                </a:solidFill>
                <a:latin typeface="Times New Roman" pitchFamily="18" charset="0"/>
                <a:cs typeface="Times New Roman" pitchFamily="18" charset="0"/>
              </a:rPr>
              <a:t> validation scatter plot  after 100,000 epochs and from the smoothness of its training error curve, it follows that the ANN learnt the gross pattern features after only 100,000 epoch, a small number in comparison to the other N/S ratios. But in order to extract the rest of the pattern features, presumably subtle features, it took the ANN a very large number of epochs. </a:t>
            </a:r>
            <a:endParaRPr lang="en-US" sz="2400" dirty="0">
              <a:solidFill>
                <a:srgbClr val="FFFFCC"/>
              </a:solidFill>
              <a:latin typeface="Times New Roman" pitchFamily="18" charset="0"/>
              <a:cs typeface="Times New Roman" pitchFamily="18" charset="0"/>
            </a:endParaRPr>
          </a:p>
        </p:txBody>
      </p:sp>
      <p:sp>
        <p:nvSpPr>
          <p:cNvPr id="4" name="3 Rectángulo"/>
          <p:cNvSpPr/>
          <p:nvPr/>
        </p:nvSpPr>
        <p:spPr>
          <a:xfrm>
            <a:off x="0" y="4324657"/>
            <a:ext cx="7500958" cy="461665"/>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N/S = 1%  is so small that overtraining never shown up. </a:t>
            </a:r>
            <a:endParaRPr lang="en-US" sz="2400" dirty="0">
              <a:solidFill>
                <a:srgbClr val="FFFFCC"/>
              </a:solidFill>
              <a:latin typeface="Times New Roman" pitchFamily="18" charset="0"/>
              <a:cs typeface="Times New Roman" pitchFamily="18" charset="0"/>
            </a:endParaRPr>
          </a:p>
        </p:txBody>
      </p:sp>
      <p:cxnSp>
        <p:nvCxnSpPr>
          <p:cNvPr id="9" name="8 Conector recto"/>
          <p:cNvCxnSpPr/>
          <p:nvPr/>
        </p:nvCxnSpPr>
        <p:spPr bwMode="auto">
          <a:xfrm>
            <a:off x="4169876" y="428604"/>
            <a:ext cx="4143404"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10" name="9 Conector recto"/>
          <p:cNvCxnSpPr/>
          <p:nvPr/>
        </p:nvCxnSpPr>
        <p:spPr bwMode="auto">
          <a:xfrm rot="5400000" flipH="1" flipV="1">
            <a:off x="2109978" y="837354"/>
            <a:ext cx="2487078" cy="1669578"/>
          </a:xfrm>
          <a:prstGeom prst="line">
            <a:avLst/>
          </a:prstGeom>
          <a:solidFill>
            <a:schemeClr val="accent1"/>
          </a:solidFill>
          <a:ln w="31750" cap="flat" cmpd="sng" algn="ctr">
            <a:solidFill>
              <a:srgbClr val="66FF66"/>
            </a:solidFill>
            <a:prstDash val="solid"/>
            <a:round/>
            <a:headEnd type="stealth" w="lg" len="lg"/>
            <a:tailEnd type="none" w="med" len="med"/>
          </a:ln>
          <a:effectLst/>
        </p:spPr>
      </p:cxnSp>
      <p:cxnSp>
        <p:nvCxnSpPr>
          <p:cNvPr id="13" name="12 Conector recto"/>
          <p:cNvCxnSpPr/>
          <p:nvPr/>
        </p:nvCxnSpPr>
        <p:spPr bwMode="auto">
          <a:xfrm>
            <a:off x="6299150" y="812298"/>
            <a:ext cx="2428860" cy="1588"/>
          </a:xfrm>
          <a:prstGeom prst="line">
            <a:avLst/>
          </a:prstGeom>
          <a:solidFill>
            <a:schemeClr val="accent1"/>
          </a:solidFill>
          <a:ln w="31750" cap="flat" cmpd="sng" algn="ctr">
            <a:solidFill>
              <a:srgbClr val="66FF66"/>
            </a:solidFill>
            <a:prstDash val="solid"/>
            <a:round/>
            <a:headEnd type="none" w="med" len="med"/>
            <a:tailEnd type="none" w="med" len="med"/>
          </a:ln>
          <a:effectLst/>
        </p:spPr>
      </p:cxnSp>
      <p:cxnSp>
        <p:nvCxnSpPr>
          <p:cNvPr id="15" name="14 Conector recto"/>
          <p:cNvCxnSpPr/>
          <p:nvPr/>
        </p:nvCxnSpPr>
        <p:spPr bwMode="auto">
          <a:xfrm rot="10800000" flipV="1">
            <a:off x="5585384" y="812298"/>
            <a:ext cx="3156524" cy="2169644"/>
          </a:xfrm>
          <a:prstGeom prst="line">
            <a:avLst/>
          </a:prstGeom>
          <a:solidFill>
            <a:schemeClr val="accent1"/>
          </a:solidFill>
          <a:ln w="31750" cap="flat" cmpd="sng" algn="ctr">
            <a:solidFill>
              <a:srgbClr val="66FF66"/>
            </a:solidFill>
            <a:prstDash val="solid"/>
            <a:round/>
            <a:headEnd type="none" w="med" len="med"/>
            <a:tailEnd type="stealth" w="lg" len="lg"/>
          </a:ln>
          <a:effectLst/>
        </p:spPr>
      </p:cxnSp>
      <p:cxnSp>
        <p:nvCxnSpPr>
          <p:cNvPr id="14" name="13 Conector recto"/>
          <p:cNvCxnSpPr/>
          <p:nvPr/>
        </p:nvCxnSpPr>
        <p:spPr bwMode="auto">
          <a:xfrm rot="5400000" flipH="1" flipV="1">
            <a:off x="7322363" y="3393281"/>
            <a:ext cx="928694" cy="857256"/>
          </a:xfrm>
          <a:prstGeom prst="line">
            <a:avLst/>
          </a:prstGeom>
          <a:solidFill>
            <a:schemeClr val="accent1"/>
          </a:solidFill>
          <a:ln w="31750" cap="flat" cmpd="sng" algn="ctr">
            <a:solidFill>
              <a:srgbClr val="66FF66"/>
            </a:solidFill>
            <a:prstDash val="solid"/>
            <a:round/>
            <a:headEnd type="none" w="med" len="med"/>
            <a:tailEnd type="none" w="lg" len="lg"/>
          </a:ln>
          <a:effectLst/>
        </p:spPr>
      </p:cxnSp>
      <p:cxnSp>
        <p:nvCxnSpPr>
          <p:cNvPr id="19" name="18 Conector recto"/>
          <p:cNvCxnSpPr/>
          <p:nvPr/>
        </p:nvCxnSpPr>
        <p:spPr bwMode="auto">
          <a:xfrm flipV="1">
            <a:off x="7410470" y="3357562"/>
            <a:ext cx="1714480" cy="1"/>
          </a:xfrm>
          <a:prstGeom prst="line">
            <a:avLst/>
          </a:prstGeom>
          <a:solidFill>
            <a:schemeClr val="accent1"/>
          </a:solidFill>
          <a:ln w="31750" cap="flat" cmpd="sng" algn="ctr">
            <a:solidFill>
              <a:srgbClr val="66FF66"/>
            </a:solidFill>
            <a:prstDash val="solid"/>
            <a:round/>
            <a:headEnd type="stealth" w="lg" len="lg"/>
            <a:tailEnd type="none" w="lg" len="lg"/>
          </a:ln>
          <a:effectLst/>
        </p:spPr>
      </p:cxnSp>
      <p:sp>
        <p:nvSpPr>
          <p:cNvPr id="32" name="31 Rectángulo"/>
          <p:cNvSpPr/>
          <p:nvPr/>
        </p:nvSpPr>
        <p:spPr>
          <a:xfrm>
            <a:off x="7444222" y="2598248"/>
            <a:ext cx="1633518" cy="707886"/>
          </a:xfrm>
          <a:prstGeom prst="rect">
            <a:avLst/>
          </a:prstGeom>
          <a:solidFill>
            <a:srgbClr val="17125A"/>
          </a:solidFill>
        </p:spPr>
        <p:txBody>
          <a:bodyPr wrap="square">
            <a:spAutoFit/>
          </a:bodyPr>
          <a:lstStyle/>
          <a:p>
            <a:pPr algn="ctr"/>
            <a:r>
              <a:rPr lang="en-US" sz="2000" dirty="0" smtClean="0">
                <a:solidFill>
                  <a:srgbClr val="FFFFCC"/>
                </a:solidFill>
                <a:latin typeface="Times New Roman" pitchFamily="18" charset="0"/>
                <a:cs typeface="Times New Roman" pitchFamily="18" charset="0"/>
              </a:rPr>
              <a:t>Both curves stick together </a:t>
            </a:r>
            <a:endParaRPr lang="en-US" sz="20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0097"/>
                                        </p:tgtEl>
                                        <p:attrNameLst>
                                          <p:attrName>style.visibility</p:attrName>
                                        </p:attrNameLst>
                                      </p:cBhvr>
                                      <p:to>
                                        <p:strVal val="visible"/>
                                      </p:to>
                                    </p:set>
                                    <p:animEffect transition="in" filter="fade">
                                      <p:cBhvr>
                                        <p:cTn id="13" dur="500"/>
                                        <p:tgtEl>
                                          <p:spTgt spid="260097"/>
                                        </p:tgtEl>
                                      </p:cBhvr>
                                    </p:animEffect>
                                    <p:anim calcmode="lin" valueType="num">
                                      <p:cBhvr>
                                        <p:cTn id="14" dur="500" fill="hold"/>
                                        <p:tgtEl>
                                          <p:spTgt spid="260097"/>
                                        </p:tgtEl>
                                        <p:attrNameLst>
                                          <p:attrName>ppt_x</p:attrName>
                                        </p:attrNameLst>
                                      </p:cBhvr>
                                      <p:tavLst>
                                        <p:tav tm="0">
                                          <p:val>
                                            <p:strVal val="#ppt_x"/>
                                          </p:val>
                                        </p:tav>
                                        <p:tav tm="100000">
                                          <p:val>
                                            <p:strVal val="#ppt_x"/>
                                          </p:val>
                                        </p:tav>
                                      </p:tavLst>
                                    </p:anim>
                                    <p:anim calcmode="lin" valueType="num">
                                      <p:cBhvr>
                                        <p:cTn id="15" dur="500" fill="hold"/>
                                        <p:tgtEl>
                                          <p:spTgt spid="26009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22" presetClass="exit" presetSubtype="4" fill="hold" nodeType="withEffect">
                                  <p:stCondLst>
                                    <p:cond delay="0"/>
                                  </p:stCondLst>
                                  <p:childTnLst>
                                    <p:animEffect transition="out" filter="wipe(down)">
                                      <p:cBhvr>
                                        <p:cTn id="38" dur="500"/>
                                        <p:tgtEl>
                                          <p:spTgt spid="260097"/>
                                        </p:tgtEl>
                                      </p:cBhvr>
                                    </p:animEffect>
                                    <p:set>
                                      <p:cBhvr>
                                        <p:cTn id="39" dur="1" fill="hold">
                                          <p:stCondLst>
                                            <p:cond delay="499"/>
                                          </p:stCondLst>
                                        </p:cTn>
                                        <p:tgtEl>
                                          <p:spTgt spid="260097"/>
                                        </p:tgtEl>
                                        <p:attrNameLst>
                                          <p:attrName>style.visibility</p:attrName>
                                        </p:attrNameLst>
                                      </p:cBhvr>
                                      <p:to>
                                        <p:strVal val="hidden"/>
                                      </p:to>
                                    </p:set>
                                  </p:childTnLst>
                                </p:cTn>
                              </p:par>
                            </p:childTnLst>
                          </p:cTn>
                        </p:par>
                        <p:par>
                          <p:cTn id="40" fill="hold">
                            <p:stCondLst>
                              <p:cond delay="500"/>
                            </p:stCondLst>
                            <p:childTnLst>
                              <p:par>
                                <p:cTn id="41" presetID="22" presetClass="exit" presetSubtype="4" fill="hold" nodeType="afterEffect">
                                  <p:stCondLst>
                                    <p:cond delay="0"/>
                                  </p:stCondLst>
                                  <p:childTnLst>
                                    <p:animEffect transition="out" filter="wipe(down)">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par>
                          <p:cTn id="47" fill="hold">
                            <p:stCondLst>
                              <p:cond delay="1000"/>
                            </p:stCondLst>
                            <p:childTnLst>
                              <p:par>
                                <p:cTn id="48" presetID="22" presetClass="exit" presetSubtype="2" fill="hold" nodeType="afterEffect">
                                  <p:stCondLst>
                                    <p:cond delay="0"/>
                                  </p:stCondLst>
                                  <p:childTnLst>
                                    <p:animEffect transition="out" filter="wipe(right)">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22" presetClass="exit" presetSubtype="8" fill="hold" nodeType="withEffect">
                                  <p:stCondLst>
                                    <p:cond delay="0"/>
                                  </p:stCondLst>
                                  <p:childTnLst>
                                    <p:animEffect transition="out" filter="wipe(left)">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1500"/>
                            </p:stCondLst>
                            <p:childTnLst>
                              <p:par>
                                <p:cTn id="55" presetID="22" presetClass="exit" presetSubtype="4" fill="hold" grpId="0" nodeType="afterEffect">
                                  <p:stCondLst>
                                    <p:cond delay="0"/>
                                  </p:stCondLst>
                                  <p:childTnLst>
                                    <p:animEffect transition="out" filter="wipe(down)">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3000"/>
                            </p:stCondLst>
                            <p:childTnLst>
                              <p:par>
                                <p:cTn id="63" presetID="22" presetClass="entr" presetSubtype="4"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par>
                          <p:cTn id="66" fill="hold">
                            <p:stCondLst>
                              <p:cond delay="3500"/>
                            </p:stCondLst>
                            <p:childTnLst>
                              <p:par>
                                <p:cTn id="67" presetID="22" presetClass="entr" presetSubtype="4"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par>
                          <p:cTn id="70" fill="hold">
                            <p:stCondLst>
                              <p:cond delay="4000"/>
                            </p:stCondLst>
                            <p:childTnLst>
                              <p:par>
                                <p:cTn id="71" presetID="22" presetClass="entr" presetSubtype="2"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right)">
                                      <p:cBhvr>
                                        <p:cTn id="73" dur="500"/>
                                        <p:tgtEl>
                                          <p:spTgt spid="19"/>
                                        </p:tgtEl>
                                      </p:cBhvr>
                                    </p:animEffec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3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45158"/>
            <a:ext cx="9144000" cy="1569660"/>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From a practical point of view, after a training of 100,000 (0.3) + 800,000 (5.0) epochs, the ANN is suited for our pattern classification problem. In fact, the ANN trained for 100,000 (0.3 epochs) might work as well. </a:t>
            </a:r>
            <a:endParaRPr lang="en-US" sz="2400" dirty="0">
              <a:solidFill>
                <a:srgbClr val="FFFFCC"/>
              </a:solidFill>
              <a:latin typeface="Times New Roman" pitchFamily="18" charset="0"/>
              <a:cs typeface="Times New Roman" pitchFamily="18" charset="0"/>
            </a:endParaRPr>
          </a:p>
        </p:txBody>
      </p:sp>
      <p:sp>
        <p:nvSpPr>
          <p:cNvPr id="3" name="2 Rectángulo"/>
          <p:cNvSpPr/>
          <p:nvPr/>
        </p:nvSpPr>
        <p:spPr>
          <a:xfrm>
            <a:off x="0" y="216266"/>
            <a:ext cx="9144000" cy="1569660"/>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It might not be necessary to let the ANN to try to extract all the pattern features, since all one needs to do is to perform a pattern classification, which may be achieved once the ANN has learnt a certain number of pattern features and not all of them necessary. </a:t>
            </a:r>
            <a:endParaRPr lang="en-US" sz="2400" dirty="0">
              <a:solidFill>
                <a:srgbClr val="FFFFCC"/>
              </a:solidFill>
              <a:latin typeface="Times New Roman" pitchFamily="18" charset="0"/>
              <a:cs typeface="Times New Roman" pitchFamily="18" charset="0"/>
            </a:endParaRPr>
          </a:p>
        </p:txBody>
      </p:sp>
      <p:sp>
        <p:nvSpPr>
          <p:cNvPr id="5" name="4 Rectángulo"/>
          <p:cNvSpPr/>
          <p:nvPr/>
        </p:nvSpPr>
        <p:spPr>
          <a:xfrm>
            <a:off x="0" y="4859736"/>
            <a:ext cx="9144000" cy="1569660"/>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We kept on training the ANN because we were interested in observing how it was going to learn the remaining unlearned features, </a:t>
            </a:r>
            <a:r>
              <a:rPr lang="en-US" sz="2400" i="1" dirty="0" smtClean="0">
                <a:solidFill>
                  <a:srgbClr val="FFFFCC"/>
                </a:solidFill>
                <a:latin typeface="Times New Roman" pitchFamily="18" charset="0"/>
                <a:cs typeface="Times New Roman" pitchFamily="18" charset="0"/>
              </a:rPr>
              <a:t>i.e.</a:t>
            </a:r>
            <a:r>
              <a:rPr lang="en-US" sz="2400" dirty="0" smtClean="0">
                <a:solidFill>
                  <a:srgbClr val="FFFFCC"/>
                </a:solidFill>
                <a:latin typeface="Times New Roman" pitchFamily="18" charset="0"/>
                <a:cs typeface="Times New Roman" pitchFamily="18" charset="0"/>
              </a:rPr>
              <a:t>, how its </a:t>
            </a:r>
            <a:r>
              <a:rPr lang="en-US" sz="2400" i="1" dirty="0" smtClean="0">
                <a:solidFill>
                  <a:srgbClr val="FFFFCC"/>
                </a:solidFill>
                <a:latin typeface="Times New Roman" pitchFamily="18" charset="0"/>
                <a:cs typeface="Times New Roman" pitchFamily="18" charset="0"/>
                <a:hlinkClick r:id="rId2" action="ppaction://hlinksldjump"/>
              </a:rPr>
              <a:t>E</a:t>
            </a:r>
            <a:r>
              <a:rPr lang="en-US" sz="2400" i="1" baseline="30000" dirty="0" smtClean="0">
                <a:solidFill>
                  <a:srgbClr val="FFFFCC"/>
                </a:solidFill>
                <a:latin typeface="Times New Roman" pitchFamily="18" charset="0"/>
                <a:cs typeface="Times New Roman" pitchFamily="18" charset="0"/>
                <a:hlinkClick r:id="rId2" action="ppaction://hlinksldjump"/>
              </a:rPr>
              <a:t>V</a:t>
            </a:r>
            <a:r>
              <a:rPr lang="en-US" sz="2400" dirty="0" smtClean="0">
                <a:solidFill>
                  <a:srgbClr val="FFFFCC"/>
                </a:solidFill>
                <a:latin typeface="Times New Roman" pitchFamily="18" charset="0"/>
                <a:cs typeface="Times New Roman" pitchFamily="18" charset="0"/>
                <a:hlinkClick r:id="rId2" action="ppaction://hlinksldjump"/>
              </a:rPr>
              <a:t>(</a:t>
            </a:r>
            <a:r>
              <a:rPr lang="es-ES" sz="2400" i="1" dirty="0" smtClean="0">
                <a:solidFill>
                  <a:srgbClr val="FFFFCC"/>
                </a:solidFill>
                <a:latin typeface="Times New Roman" pitchFamily="18" charset="0"/>
                <a:cs typeface="Times New Roman" pitchFamily="18" charset="0"/>
                <a:hlinkClick r:id="rId2" action="ppaction://hlinksldjump"/>
              </a:rPr>
              <a:t>ρ</a:t>
            </a:r>
            <a:r>
              <a:rPr lang="en-US" sz="2400" dirty="0" smtClean="0">
                <a:solidFill>
                  <a:srgbClr val="FFFFCC"/>
                </a:solidFill>
                <a:latin typeface="Times New Roman" pitchFamily="18" charset="0"/>
                <a:cs typeface="Times New Roman" pitchFamily="18" charset="0"/>
                <a:hlinkClick r:id="rId2" action="ppaction://hlinksldjump"/>
              </a:rPr>
              <a:t>)</a:t>
            </a:r>
            <a:r>
              <a:rPr lang="en-US" sz="2400" dirty="0" smtClean="0">
                <a:solidFill>
                  <a:srgbClr val="FFFFCC"/>
                </a:solidFill>
                <a:latin typeface="Times New Roman" pitchFamily="18" charset="0"/>
                <a:cs typeface="Times New Roman" pitchFamily="18" charset="0"/>
              </a:rPr>
              <a:t> error curve was going to evolve; allowing us to determine the functional dependence of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baseline="-25000" dirty="0" smtClean="0">
                <a:solidFill>
                  <a:srgbClr val="FFFFCC"/>
                </a:solidFill>
                <a:latin typeface="Times New Roman" pitchFamily="18" charset="0"/>
                <a:cs typeface="Times New Roman" pitchFamily="18" charset="0"/>
              </a:rPr>
              <a:t>min</a:t>
            </a:r>
            <a:r>
              <a:rPr lang="en-US" sz="2400" dirty="0" smtClean="0">
                <a:solidFill>
                  <a:srgbClr val="FFFFCC"/>
                </a:solidFill>
                <a:latin typeface="Times New Roman" pitchFamily="18" charset="0"/>
                <a:cs typeface="Times New Roman" pitchFamily="18" charset="0"/>
              </a:rPr>
              <a:t>) on the size of the  noise to signal ratio.</a:t>
            </a:r>
            <a:endParaRPr lang="en-US" sz="2400" dirty="0">
              <a:solidFill>
                <a:srgbClr val="FFFFCC"/>
              </a:solidFill>
              <a:latin typeface="Times New Roman" pitchFamily="18" charset="0"/>
              <a:cs typeface="Times New Roman" pitchFamily="18" charset="0"/>
            </a:endParaRPr>
          </a:p>
        </p:txBody>
      </p:sp>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64</a:t>
            </a:fld>
            <a:endParaRPr lang="es-ES" dirty="0">
              <a:solidFill>
                <a:srgbClr val="00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65</a:t>
            </a:fld>
            <a:endParaRPr lang="es-ES" dirty="0">
              <a:solidFill>
                <a:srgbClr val="00CC00"/>
              </a:solidFill>
            </a:endParaRPr>
          </a:p>
        </p:txBody>
      </p:sp>
      <p:sp>
        <p:nvSpPr>
          <p:cNvPr id="5" name="4 Rectángulo"/>
          <p:cNvSpPr/>
          <p:nvPr/>
        </p:nvSpPr>
        <p:spPr>
          <a:xfrm>
            <a:off x="0" y="4574904"/>
            <a:ext cx="9144000" cy="1938992"/>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point is that, although the selected path to get to the minimum may happen to be shorter or longer, there are limits set to the amount of feature extraction that the ANN may learn from a training data set, and those limits are defined by the N/S ratio and not by the path followed to get to the minimum.</a:t>
            </a:r>
            <a:endParaRPr lang="en-US" sz="2400" dirty="0">
              <a:solidFill>
                <a:srgbClr val="FFFFCC"/>
              </a:solidFill>
              <a:latin typeface="Times New Roman" pitchFamily="18" charset="0"/>
              <a:cs typeface="Times New Roman" pitchFamily="18" charset="0"/>
            </a:endParaRPr>
          </a:p>
        </p:txBody>
      </p:sp>
      <p:sp>
        <p:nvSpPr>
          <p:cNvPr id="6" name="5 Rectángulo"/>
          <p:cNvSpPr/>
          <p:nvPr/>
        </p:nvSpPr>
        <p:spPr>
          <a:xfrm>
            <a:off x="0" y="2849422"/>
            <a:ext cx="9144000" cy="1200329"/>
          </a:xfrm>
          <a:prstGeom prst="rect">
            <a:avLst/>
          </a:prstGeom>
          <a:solidFill>
            <a:srgbClr val="17125A"/>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a:t>
            </a:r>
            <a:r>
              <a:rPr lang="en-US" sz="2400" dirty="0" smtClean="0">
                <a:solidFill>
                  <a:srgbClr val="FFFFCC"/>
                </a:solidFill>
                <a:latin typeface="Times New Roman" pitchFamily="18" charset="0"/>
                <a:cs typeface="Times New Roman" pitchFamily="18" charset="0"/>
                <a:hlinkClick r:id="rId2" action="ppaction://hlinksldjump"/>
              </a:rPr>
              <a:t>9% </a:t>
            </a:r>
            <a:r>
              <a:rPr lang="en-US" sz="2400" dirty="0" smtClean="0">
                <a:solidFill>
                  <a:srgbClr val="FFFFCC"/>
                </a:solidFill>
                <a:latin typeface="Times New Roman" pitchFamily="18" charset="0"/>
                <a:cs typeface="Times New Roman" pitchFamily="18" charset="0"/>
              </a:rPr>
              <a:t>case corresponds to the first class, requiring 2,515,000 epochs to get to the minimum, and the 10% case to the second, requiring only 196,000 epochs. </a:t>
            </a:r>
            <a:endParaRPr lang="en-US" sz="2400" dirty="0">
              <a:solidFill>
                <a:srgbClr val="FFFFCC"/>
              </a:solidFill>
              <a:latin typeface="Times New Roman" pitchFamily="18" charset="0"/>
              <a:cs typeface="Times New Roman" pitchFamily="18" charset="0"/>
            </a:endParaRPr>
          </a:p>
        </p:txBody>
      </p:sp>
      <p:grpSp>
        <p:nvGrpSpPr>
          <p:cNvPr id="12" name="11 Grupo"/>
          <p:cNvGrpSpPr/>
          <p:nvPr/>
        </p:nvGrpSpPr>
        <p:grpSpPr>
          <a:xfrm>
            <a:off x="0" y="0"/>
            <a:ext cx="9144000" cy="2071678"/>
            <a:chOff x="0" y="0"/>
            <a:chExt cx="9144000" cy="2071678"/>
          </a:xfrm>
        </p:grpSpPr>
        <p:sp>
          <p:nvSpPr>
            <p:cNvPr id="4" name="3 Rectángulo"/>
            <p:cNvSpPr/>
            <p:nvPr/>
          </p:nvSpPr>
          <p:spPr>
            <a:xfrm>
              <a:off x="0" y="132686"/>
              <a:ext cx="9144000" cy="1938992"/>
            </a:xfrm>
            <a:prstGeom prst="rect">
              <a:avLst/>
            </a:prstGeom>
            <a:solidFill>
              <a:srgbClr val="125A23"/>
            </a:solidFill>
          </p:spPr>
          <p:txBody>
            <a:bodyPr wrap="square">
              <a:spAutoFit/>
            </a:bodyPr>
            <a:lstStyle/>
            <a:p>
              <a:pPr algn="just"/>
              <a:r>
                <a:rPr lang="en-US" sz="2400" dirty="0" smtClean="0">
                  <a:solidFill>
                    <a:srgbClr val="FFFFCC"/>
                  </a:solidFill>
                  <a:latin typeface="Times New Roman" pitchFamily="18" charset="0"/>
                  <a:cs typeface="Times New Roman" pitchFamily="18" charset="0"/>
                </a:rPr>
                <a:t>The search for the minimum of </a:t>
              </a:r>
              <a:r>
                <a:rPr lang="en-US" sz="2400" i="1" dirty="0" smtClean="0">
                  <a:solidFill>
                    <a:srgbClr val="FFFFCC"/>
                  </a:solidFill>
                  <a:latin typeface="Times New Roman" pitchFamily="18" charset="0"/>
                  <a:cs typeface="Times New Roman" pitchFamily="18" charset="0"/>
                </a:rPr>
                <a:t>E</a:t>
              </a:r>
              <a:r>
                <a:rPr lang="en-US" sz="2400" i="1" baseline="30000" dirty="0" smtClean="0">
                  <a:solidFill>
                    <a:srgbClr val="FFFFCC"/>
                  </a:solidFill>
                  <a:latin typeface="Times New Roman" pitchFamily="18" charset="0"/>
                  <a:cs typeface="Times New Roman" pitchFamily="18" charset="0"/>
                </a:rPr>
                <a:t>V</a:t>
              </a:r>
              <a:r>
                <a:rPr lang="en-US" sz="2400" dirty="0" smtClean="0">
                  <a:solidFill>
                    <a:srgbClr val="FFFFCC"/>
                  </a:solidFill>
                  <a:latin typeface="Times New Roman" pitchFamily="18" charset="0"/>
                  <a:cs typeface="Times New Roman" pitchFamily="18" charset="0"/>
                </a:rPr>
                <a:t>(</a:t>
              </a:r>
              <a:r>
                <a:rPr lang="es-ES" sz="2400" i="1" dirty="0" smtClean="0">
                  <a:solidFill>
                    <a:srgbClr val="FFFFCC"/>
                  </a:solidFill>
                  <a:latin typeface="Times New Roman" pitchFamily="18" charset="0"/>
                  <a:cs typeface="Times New Roman" pitchFamily="18" charset="0"/>
                </a:rPr>
                <a:t>ρ</a:t>
              </a:r>
              <a:r>
                <a:rPr lang="en-US" sz="2400" dirty="0" smtClean="0">
                  <a:solidFill>
                    <a:srgbClr val="FFFFCC"/>
                  </a:solidFill>
                  <a:latin typeface="Times New Roman" pitchFamily="18" charset="0"/>
                  <a:cs typeface="Times New Roman" pitchFamily="18" charset="0"/>
                </a:rPr>
                <a:t>) using the steepest descent path depends a lot on the random initialization point,       , in weight space. According to the circumstances, a particular initial value        may lead the evolution of the ANN through regions corresponding to a slow adaptation path or vice versa.</a:t>
              </a:r>
              <a:endParaRPr lang="en-US" sz="2400" dirty="0">
                <a:solidFill>
                  <a:srgbClr val="FFFFCC"/>
                </a:solidFill>
                <a:latin typeface="Times New Roman" pitchFamily="18" charset="0"/>
                <a:cs typeface="Times New Roman" pitchFamily="18" charset="0"/>
              </a:endParaRPr>
            </a:p>
          </p:txBody>
        </p:sp>
        <p:sp>
          <p:nvSpPr>
            <p:cNvPr id="2549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5497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28458" y="902166"/>
              <a:ext cx="647619" cy="409524"/>
            </a:xfrm>
            <a:prstGeom prst="rect">
              <a:avLst/>
            </a:prstGeom>
            <a:noFill/>
          </p:spPr>
        </p:pic>
        <p:sp>
          <p:nvSpPr>
            <p:cNvPr id="254979" name="Rectangle 3"/>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96644" y="553050"/>
              <a:ext cx="647619" cy="40952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66</a:t>
            </a:fld>
            <a:endParaRPr lang="es-ES" dirty="0">
              <a:solidFill>
                <a:srgbClr val="00CC00"/>
              </a:solidFill>
            </a:endParaRPr>
          </a:p>
        </p:txBody>
      </p:sp>
      <p:sp>
        <p:nvSpPr>
          <p:cNvPr id="4" name="3 Rectángulo"/>
          <p:cNvSpPr/>
          <p:nvPr/>
        </p:nvSpPr>
        <p:spPr>
          <a:xfrm>
            <a:off x="2242442" y="571480"/>
            <a:ext cx="4643438" cy="1323439"/>
          </a:xfrm>
          <a:prstGeom prst="rect">
            <a:avLst/>
          </a:prstGeom>
        </p:spPr>
        <p:txBody>
          <a:bodyPr wrap="square">
            <a:spAutoFit/>
          </a:bodyPr>
          <a:lstStyle/>
          <a:p>
            <a:pPr algn="just"/>
            <a:r>
              <a:rPr lang="en-US" sz="8000" dirty="0" smtClean="0">
                <a:solidFill>
                  <a:srgbClr val="FFFFCC"/>
                </a:solidFill>
                <a:latin typeface="Times New Roman" pitchFamily="18" charset="0"/>
                <a:cs typeface="Times New Roman" pitchFamily="18" charset="0"/>
              </a:rPr>
              <a:t>THANKS</a:t>
            </a:r>
            <a:endParaRPr lang="en-US" sz="8000" dirty="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67</a:t>
            </a:fld>
            <a:endParaRPr lang="es-ES" dirty="0">
              <a:solidFill>
                <a:srgbClr val="00CC00"/>
              </a:solidFill>
            </a:endParaRPr>
          </a:p>
        </p:txBody>
      </p:sp>
      <p:sp>
        <p:nvSpPr>
          <p:cNvPr id="4" name="3 Rectángulo"/>
          <p:cNvSpPr/>
          <p:nvPr/>
        </p:nvSpPr>
        <p:spPr>
          <a:xfrm>
            <a:off x="0" y="0"/>
            <a:ext cx="9144000" cy="6986528"/>
          </a:xfrm>
          <a:prstGeom prst="rect">
            <a:avLst/>
          </a:prstGeom>
        </p:spPr>
        <p:txBody>
          <a:bodyPr wrap="square">
            <a:spAutoFit/>
          </a:bodyPr>
          <a:lstStyle/>
          <a:p>
            <a:pPr algn="just"/>
            <a:r>
              <a:rPr lang="en-US" sz="2400" b="1" dirty="0" smtClean="0">
                <a:solidFill>
                  <a:srgbClr val="FFFFCC"/>
                </a:solidFill>
                <a:latin typeface="Times New Roman" pitchFamily="18" charset="0"/>
                <a:cs typeface="Times New Roman" pitchFamily="18" charset="0"/>
              </a:rPr>
              <a:t>References</a:t>
            </a:r>
          </a:p>
          <a:p>
            <a:pPr algn="just"/>
            <a:endParaRPr lang="en-US" sz="1600" b="1"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rPr>
              <a:t>  1)</a:t>
            </a:r>
            <a:r>
              <a:rPr lang="en-US" sz="1600" dirty="0" smtClean="0">
                <a:solidFill>
                  <a:srgbClr val="FFFFCC"/>
                </a:solidFill>
                <a:latin typeface="Times New Roman" pitchFamily="18" charset="0"/>
                <a:cs typeface="Times New Roman" pitchFamily="18" charset="0"/>
              </a:rPr>
              <a:t>	C.R. </a:t>
            </a:r>
            <a:r>
              <a:rPr lang="en-US" sz="1600" dirty="0" err="1" smtClean="0">
                <a:solidFill>
                  <a:srgbClr val="FFFFCC"/>
                </a:solidFill>
                <a:latin typeface="Times New Roman" pitchFamily="18" charset="0"/>
                <a:cs typeface="Times New Roman" pitchFamily="18" charset="0"/>
              </a:rPr>
              <a:t>Gruhn</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Binimi</a:t>
            </a:r>
            <a:r>
              <a:rPr lang="en-US" sz="1600" dirty="0" smtClean="0">
                <a:solidFill>
                  <a:srgbClr val="FFFFCC"/>
                </a:solidFill>
                <a:latin typeface="Times New Roman" pitchFamily="18" charset="0"/>
                <a:cs typeface="Times New Roman" pitchFamily="18" charset="0"/>
              </a:rPr>
              <a:t>, R. </a:t>
            </a:r>
            <a:r>
              <a:rPr lang="en-US" sz="1600" dirty="0" err="1" smtClean="0">
                <a:solidFill>
                  <a:srgbClr val="FFFFCC"/>
                </a:solidFill>
                <a:latin typeface="Times New Roman" pitchFamily="18" charset="0"/>
                <a:cs typeface="Times New Roman" pitchFamily="18" charset="0"/>
              </a:rPr>
              <a:t>Legrain</a:t>
            </a:r>
            <a:r>
              <a:rPr lang="en-US" sz="1600" dirty="0" smtClean="0">
                <a:solidFill>
                  <a:srgbClr val="FFFFCC"/>
                </a:solidFill>
                <a:latin typeface="Times New Roman" pitchFamily="18" charset="0"/>
                <a:cs typeface="Times New Roman" pitchFamily="18" charset="0"/>
              </a:rPr>
              <a:t>, R. </a:t>
            </a:r>
            <a:r>
              <a:rPr lang="en-US" sz="1600" dirty="0" err="1" smtClean="0">
                <a:solidFill>
                  <a:srgbClr val="FFFFCC"/>
                </a:solidFill>
                <a:latin typeface="Times New Roman" pitchFamily="18" charset="0"/>
                <a:cs typeface="Times New Roman" pitchFamily="18" charset="0"/>
              </a:rPr>
              <a:t>Loveman</a:t>
            </a:r>
            <a:r>
              <a:rPr lang="en-US" sz="1600" dirty="0" smtClean="0">
                <a:solidFill>
                  <a:srgbClr val="FFFFCC"/>
                </a:solidFill>
                <a:latin typeface="Times New Roman" pitchFamily="18" charset="0"/>
                <a:cs typeface="Times New Roman" pitchFamily="18" charset="0"/>
              </a:rPr>
              <a:t>, W. Pang, M. Roach, D.K. Scott, A. </a:t>
            </a:r>
            <a:r>
              <a:rPr lang="en-US" sz="1600" dirty="0" err="1" smtClean="0">
                <a:solidFill>
                  <a:srgbClr val="FFFFCC"/>
                </a:solidFill>
                <a:latin typeface="Times New Roman" pitchFamily="18" charset="0"/>
                <a:cs typeface="Times New Roman" pitchFamily="18" charset="0"/>
              </a:rPr>
              <a:t>Shotter</a:t>
            </a:r>
            <a:r>
              <a:rPr lang="en-US" sz="1600" dirty="0" smtClean="0">
                <a:solidFill>
                  <a:srgbClr val="FFFFCC"/>
                </a:solidFill>
                <a:latin typeface="Times New Roman" pitchFamily="18" charset="0"/>
                <a:cs typeface="Times New Roman" pitchFamily="18" charset="0"/>
              </a:rPr>
              <a:t>, T.J. Symons, J. </a:t>
            </a:r>
            <a:r>
              <a:rPr lang="en-US" sz="1600" dirty="0" err="1" smtClean="0">
                <a:solidFill>
                  <a:srgbClr val="FFFFCC"/>
                </a:solidFill>
                <a:latin typeface="Times New Roman" pitchFamily="18" charset="0"/>
                <a:cs typeface="Times New Roman" pitchFamily="18" charset="0"/>
              </a:rPr>
              <a:t>Wouters</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Zisman</a:t>
            </a:r>
            <a:r>
              <a:rPr lang="en-US" sz="1600" dirty="0" smtClean="0">
                <a:solidFill>
                  <a:srgbClr val="FFFFCC"/>
                </a:solidFill>
                <a:latin typeface="Times New Roman" pitchFamily="18" charset="0"/>
                <a:cs typeface="Times New Roman" pitchFamily="18" charset="0"/>
              </a:rPr>
              <a:t>, </a:t>
            </a:r>
            <a:r>
              <a:rPr lang="en-US" sz="1600" dirty="0" err="1" smtClean="0">
                <a:solidFill>
                  <a:srgbClr val="FFFFCC"/>
                </a:solidFill>
                <a:latin typeface="Times New Roman" pitchFamily="18" charset="0"/>
                <a:cs typeface="Times New Roman" pitchFamily="18" charset="0"/>
              </a:rPr>
              <a:t>R.Devries</a:t>
            </a:r>
            <a:r>
              <a:rPr lang="en-US" sz="1600" dirty="0" smtClean="0">
                <a:solidFill>
                  <a:srgbClr val="FFFFCC"/>
                </a:solidFill>
                <a:latin typeface="Times New Roman" pitchFamily="18" charset="0"/>
                <a:cs typeface="Times New Roman" pitchFamily="18" charset="0"/>
              </a:rPr>
              <a:t>, Y.C. </a:t>
            </a:r>
            <a:r>
              <a:rPr lang="en-US" sz="1600" dirty="0" err="1" smtClean="0">
                <a:solidFill>
                  <a:srgbClr val="FFFFCC"/>
                </a:solidFill>
                <a:latin typeface="Times New Roman" pitchFamily="18" charset="0"/>
                <a:cs typeface="Times New Roman" pitchFamily="18" charset="0"/>
              </a:rPr>
              <a:t>Peng</a:t>
            </a:r>
            <a:r>
              <a:rPr lang="en-US" sz="1600" dirty="0" smtClean="0">
                <a:solidFill>
                  <a:srgbClr val="FFFFCC"/>
                </a:solidFill>
                <a:latin typeface="Times New Roman" pitchFamily="18" charset="0"/>
                <a:cs typeface="Times New Roman" pitchFamily="18" charset="0"/>
              </a:rPr>
              <a:t> and W. Sondheim, </a:t>
            </a:r>
            <a:r>
              <a:rPr lang="en-US" sz="1600" dirty="0" err="1" smtClean="0">
                <a:solidFill>
                  <a:srgbClr val="FFFFCC"/>
                </a:solidFill>
                <a:latin typeface="Times New Roman" pitchFamily="18" charset="0"/>
                <a:cs typeface="Times New Roman" pitchFamily="18" charset="0"/>
              </a:rPr>
              <a:t>Nucl</a:t>
            </a:r>
            <a:r>
              <a:rPr lang="en-US" sz="1600" dirty="0" smtClean="0">
                <a:solidFill>
                  <a:srgbClr val="FFFFCC"/>
                </a:solidFill>
                <a:latin typeface="Times New Roman" pitchFamily="18" charset="0"/>
                <a:cs typeface="Times New Roman" pitchFamily="18" charset="0"/>
              </a:rPr>
              <a:t>. Instr. and Meth. 196 (1982) 33-40.</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  2)	A. </a:t>
            </a:r>
            <a:r>
              <a:rPr lang="en-US" sz="1600" dirty="0" err="1" smtClean="0">
                <a:solidFill>
                  <a:srgbClr val="FFFFCC"/>
                </a:solidFill>
                <a:latin typeface="Times New Roman" pitchFamily="18" charset="0"/>
                <a:cs typeface="Times New Roman" pitchFamily="18" charset="0"/>
              </a:rPr>
              <a:t>Moroni</a:t>
            </a:r>
            <a:r>
              <a:rPr lang="en-US" sz="1600" dirty="0" smtClean="0">
                <a:solidFill>
                  <a:srgbClr val="FFFFCC"/>
                </a:solidFill>
                <a:latin typeface="Times New Roman" pitchFamily="18" charset="0"/>
                <a:cs typeface="Times New Roman" pitchFamily="18" charset="0"/>
              </a:rPr>
              <a:t>, I. </a:t>
            </a:r>
            <a:r>
              <a:rPr lang="en-US" sz="1600" dirty="0" err="1" smtClean="0">
                <a:solidFill>
                  <a:srgbClr val="FFFFCC"/>
                </a:solidFill>
                <a:latin typeface="Times New Roman" pitchFamily="18" charset="0"/>
                <a:cs typeface="Times New Roman" pitchFamily="18" charset="0"/>
              </a:rPr>
              <a:t>Iori</a:t>
            </a:r>
            <a:r>
              <a:rPr lang="en-US" sz="1600" dirty="0" smtClean="0">
                <a:solidFill>
                  <a:srgbClr val="FFFFCC"/>
                </a:solidFill>
                <a:latin typeface="Times New Roman" pitchFamily="18" charset="0"/>
                <a:cs typeface="Times New Roman" pitchFamily="18" charset="0"/>
              </a:rPr>
              <a:t>, L.Z. Yu, G. </a:t>
            </a:r>
            <a:r>
              <a:rPr lang="en-US" sz="1600" dirty="0" err="1" smtClean="0">
                <a:solidFill>
                  <a:srgbClr val="FFFFCC"/>
                </a:solidFill>
                <a:latin typeface="Times New Roman" pitchFamily="18" charset="0"/>
                <a:cs typeface="Times New Roman" pitchFamily="18" charset="0"/>
              </a:rPr>
              <a:t>Prete</a:t>
            </a:r>
            <a:r>
              <a:rPr lang="en-US" sz="1600" dirty="0" smtClean="0">
                <a:solidFill>
                  <a:srgbClr val="FFFFCC"/>
                </a:solidFill>
                <a:latin typeface="Times New Roman" pitchFamily="18" charset="0"/>
                <a:cs typeface="Times New Roman" pitchFamily="18" charset="0"/>
              </a:rPr>
              <a:t>, G. </a:t>
            </a:r>
            <a:r>
              <a:rPr lang="en-US" sz="1600" dirty="0" err="1" smtClean="0">
                <a:solidFill>
                  <a:srgbClr val="FFFFCC"/>
                </a:solidFill>
                <a:latin typeface="Times New Roman" pitchFamily="18" charset="0"/>
                <a:cs typeface="Times New Roman" pitchFamily="18" charset="0"/>
              </a:rPr>
              <a:t>Viesti</a:t>
            </a:r>
            <a:r>
              <a:rPr lang="en-US" sz="1600" dirty="0" smtClean="0">
                <a:solidFill>
                  <a:srgbClr val="FFFFCC"/>
                </a:solidFill>
                <a:latin typeface="Times New Roman" pitchFamily="18" charset="0"/>
                <a:cs typeface="Times New Roman" pitchFamily="18" charset="0"/>
              </a:rPr>
              <a:t>, F. </a:t>
            </a:r>
            <a:r>
              <a:rPr lang="en-US" sz="1600" dirty="0" err="1" smtClean="0">
                <a:solidFill>
                  <a:srgbClr val="FFFFCC"/>
                </a:solidFill>
                <a:latin typeface="Times New Roman" pitchFamily="18" charset="0"/>
                <a:cs typeface="Times New Roman" pitchFamily="18" charset="0"/>
              </a:rPr>
              <a:t>Gramegna</a:t>
            </a:r>
            <a:r>
              <a:rPr lang="en-US" sz="1600" dirty="0" smtClean="0">
                <a:solidFill>
                  <a:srgbClr val="FFFFCC"/>
                </a:solidFill>
                <a:latin typeface="Times New Roman" pitchFamily="18" charset="0"/>
                <a:cs typeface="Times New Roman" pitchFamily="18" charset="0"/>
              </a:rPr>
              <a:t> and A. </a:t>
            </a:r>
            <a:r>
              <a:rPr lang="en-US" sz="1600" dirty="0" err="1" smtClean="0">
                <a:solidFill>
                  <a:srgbClr val="FFFFCC"/>
                </a:solidFill>
                <a:latin typeface="Times New Roman" pitchFamily="18" charset="0"/>
                <a:cs typeface="Times New Roman" pitchFamily="18" charset="0"/>
              </a:rPr>
              <a:t>Dainelli</a:t>
            </a:r>
            <a:r>
              <a:rPr lang="en-US" sz="1600" dirty="0" smtClean="0">
                <a:solidFill>
                  <a:srgbClr val="FFFFCC"/>
                </a:solidFill>
                <a:latin typeface="Times New Roman" pitchFamily="18" charset="0"/>
                <a:cs typeface="Times New Roman" pitchFamily="18" charset="0"/>
              </a:rPr>
              <a:t>, </a:t>
            </a:r>
            <a:r>
              <a:rPr lang="en-US" sz="1600" dirty="0" err="1" smtClean="0">
                <a:solidFill>
                  <a:srgbClr val="FFFFCC"/>
                </a:solidFill>
                <a:latin typeface="Times New Roman" pitchFamily="18" charset="0"/>
                <a:cs typeface="Times New Roman" pitchFamily="18" charset="0"/>
              </a:rPr>
              <a:t>Nucl</a:t>
            </a:r>
            <a:r>
              <a:rPr lang="en-US" sz="1600" dirty="0" smtClean="0">
                <a:solidFill>
                  <a:srgbClr val="FFFFCC"/>
                </a:solidFill>
                <a:latin typeface="Times New Roman" pitchFamily="18" charset="0"/>
                <a:cs typeface="Times New Roman" pitchFamily="18" charset="0"/>
              </a:rPr>
              <a:t>. Instr. and Meth</a:t>
            </a:r>
            <a:r>
              <a:rPr lang="en-US" sz="1600" b="1" dirty="0" smtClean="0">
                <a:solidFill>
                  <a:srgbClr val="FFFFCC"/>
                </a:solidFill>
                <a:latin typeface="Times New Roman" pitchFamily="18" charset="0"/>
                <a:cs typeface="Times New Roman" pitchFamily="18" charset="0"/>
              </a:rPr>
              <a:t>. </a:t>
            </a:r>
            <a:r>
              <a:rPr lang="en-US" sz="1600" dirty="0" smtClean="0">
                <a:solidFill>
                  <a:srgbClr val="FFFFCC"/>
                </a:solidFill>
                <a:latin typeface="Times New Roman" pitchFamily="18" charset="0"/>
                <a:cs typeface="Times New Roman" pitchFamily="18" charset="0"/>
              </a:rPr>
              <a:t>225 (1984) 57.</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  3)	M.F. </a:t>
            </a:r>
            <a:r>
              <a:rPr lang="en-US" sz="1600" dirty="0" err="1" smtClean="0">
                <a:solidFill>
                  <a:srgbClr val="FFFFCC"/>
                </a:solidFill>
                <a:latin typeface="Times New Roman" pitchFamily="18" charset="0"/>
                <a:cs typeface="Times New Roman" pitchFamily="18" charset="0"/>
              </a:rPr>
              <a:t>Vinyard</a:t>
            </a:r>
            <a:r>
              <a:rPr lang="en-US" sz="1600" dirty="0" smtClean="0">
                <a:solidFill>
                  <a:srgbClr val="FFFFCC"/>
                </a:solidFill>
                <a:latin typeface="Times New Roman" pitchFamily="18" charset="0"/>
                <a:cs typeface="Times New Roman" pitchFamily="18" charset="0"/>
              </a:rPr>
              <a:t>, B.D. Wilkins, D.J. Henderson, D.G. </a:t>
            </a:r>
            <a:r>
              <a:rPr lang="en-US" sz="1600" dirty="0" err="1" smtClean="0">
                <a:solidFill>
                  <a:srgbClr val="FFFFCC"/>
                </a:solidFill>
                <a:latin typeface="Times New Roman" pitchFamily="18" charset="0"/>
                <a:cs typeface="Times New Roman" pitchFamily="18" charset="0"/>
              </a:rPr>
              <a:t>Kovar</a:t>
            </a:r>
            <a:r>
              <a:rPr lang="en-US" sz="1600" dirty="0" smtClean="0">
                <a:solidFill>
                  <a:srgbClr val="FFFFCC"/>
                </a:solidFill>
                <a:latin typeface="Times New Roman" pitchFamily="18" charset="0"/>
                <a:cs typeface="Times New Roman" pitchFamily="18" charset="0"/>
              </a:rPr>
              <a:t> and C. Beck, C.N. </a:t>
            </a:r>
            <a:r>
              <a:rPr lang="en-US" sz="1600" dirty="0" err="1" smtClean="0">
                <a:solidFill>
                  <a:srgbClr val="FFFFCC"/>
                </a:solidFill>
                <a:latin typeface="Times New Roman" pitchFamily="18" charset="0"/>
                <a:cs typeface="Times New Roman" pitchFamily="18" charset="0"/>
              </a:rPr>
              <a:t>Davids</a:t>
            </a:r>
            <a:r>
              <a:rPr lang="en-US" sz="1600" dirty="0" smtClean="0">
                <a:solidFill>
                  <a:srgbClr val="FFFFCC"/>
                </a:solidFill>
                <a:latin typeface="Times New Roman" pitchFamily="18" charset="0"/>
                <a:cs typeface="Times New Roman" pitchFamily="18" charset="0"/>
              </a:rPr>
              <a:t> and J.J. </a:t>
            </a:r>
            <a:r>
              <a:rPr lang="en-US" sz="1600" dirty="0" err="1" smtClean="0">
                <a:solidFill>
                  <a:srgbClr val="FFFFCC"/>
                </a:solidFill>
                <a:latin typeface="Times New Roman" pitchFamily="18" charset="0"/>
                <a:cs typeface="Times New Roman" pitchFamily="18" charset="0"/>
              </a:rPr>
              <a:t>Kolata</a:t>
            </a:r>
            <a:r>
              <a:rPr lang="en-US" sz="1600" dirty="0" smtClean="0">
                <a:solidFill>
                  <a:srgbClr val="FFFFCC"/>
                </a:solidFill>
                <a:latin typeface="Times New Roman" pitchFamily="18" charset="0"/>
                <a:cs typeface="Times New Roman" pitchFamily="18" charset="0"/>
              </a:rPr>
              <a:t>, </a:t>
            </a:r>
            <a:r>
              <a:rPr lang="en-US" sz="1600" dirty="0" err="1" smtClean="0">
                <a:solidFill>
                  <a:srgbClr val="FFFFCC"/>
                </a:solidFill>
                <a:latin typeface="Times New Roman" pitchFamily="18" charset="0"/>
                <a:cs typeface="Times New Roman" pitchFamily="18" charset="0"/>
              </a:rPr>
              <a:t>Nucl</a:t>
            </a:r>
            <a:r>
              <a:rPr lang="en-US" sz="1600" dirty="0" smtClean="0">
                <a:solidFill>
                  <a:srgbClr val="FFFFCC"/>
                </a:solidFill>
                <a:latin typeface="Times New Roman" pitchFamily="18" charset="0"/>
                <a:cs typeface="Times New Roman" pitchFamily="18" charset="0"/>
              </a:rPr>
              <a:t>. Instr. and Meth</a:t>
            </a:r>
            <a:r>
              <a:rPr lang="en-US" sz="1600" i="1" dirty="0" smtClean="0">
                <a:solidFill>
                  <a:srgbClr val="FFFFCC"/>
                </a:solidFill>
                <a:latin typeface="Times New Roman" pitchFamily="18" charset="0"/>
                <a:cs typeface="Times New Roman" pitchFamily="18" charset="0"/>
              </a:rPr>
              <a:t>. </a:t>
            </a:r>
            <a:r>
              <a:rPr lang="en-US" sz="1600" dirty="0" smtClean="0">
                <a:solidFill>
                  <a:srgbClr val="FFFFCC"/>
                </a:solidFill>
                <a:latin typeface="Times New Roman" pitchFamily="18" charset="0"/>
                <a:cs typeface="Times New Roman" pitchFamily="18" charset="0"/>
              </a:rPr>
              <a:t>A255 (1987) 507.</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  4)	K.E. </a:t>
            </a:r>
            <a:r>
              <a:rPr lang="en-US" sz="1600" dirty="0" err="1" smtClean="0">
                <a:solidFill>
                  <a:srgbClr val="FFFFCC"/>
                </a:solidFill>
                <a:latin typeface="Times New Roman" pitchFamily="18" charset="0"/>
                <a:cs typeface="Times New Roman" pitchFamily="18" charset="0"/>
              </a:rPr>
              <a:t>Rhem</a:t>
            </a:r>
            <a:r>
              <a:rPr lang="en-US" sz="1600" dirty="0" smtClean="0">
                <a:solidFill>
                  <a:srgbClr val="FFFFCC"/>
                </a:solidFill>
                <a:latin typeface="Times New Roman" pitchFamily="18" charset="0"/>
                <a:cs typeface="Times New Roman" pitchFamily="18" charset="0"/>
              </a:rPr>
              <a:t> and F.L. Wolfs, </a:t>
            </a:r>
            <a:r>
              <a:rPr lang="en-US" sz="1600" dirty="0" err="1" smtClean="0">
                <a:solidFill>
                  <a:srgbClr val="FFFFCC"/>
                </a:solidFill>
                <a:latin typeface="Times New Roman" pitchFamily="18" charset="0"/>
                <a:cs typeface="Times New Roman" pitchFamily="18" charset="0"/>
              </a:rPr>
              <a:t>Nucl</a:t>
            </a:r>
            <a:r>
              <a:rPr lang="en-US" sz="1600" dirty="0" smtClean="0">
                <a:solidFill>
                  <a:srgbClr val="FFFFCC"/>
                </a:solidFill>
                <a:latin typeface="Times New Roman" pitchFamily="18" charset="0"/>
                <a:cs typeface="Times New Roman" pitchFamily="18" charset="0"/>
              </a:rPr>
              <a:t>. Instr. and Meth</a:t>
            </a:r>
            <a:r>
              <a:rPr lang="en-US" sz="1600" i="1" dirty="0" smtClean="0">
                <a:solidFill>
                  <a:srgbClr val="FFFFCC"/>
                </a:solidFill>
                <a:latin typeface="Times New Roman" pitchFamily="18" charset="0"/>
                <a:cs typeface="Times New Roman" pitchFamily="18" charset="0"/>
              </a:rPr>
              <a:t>.</a:t>
            </a:r>
            <a:r>
              <a:rPr lang="en-US" sz="1600" b="1" i="1" dirty="0" smtClean="0">
                <a:solidFill>
                  <a:srgbClr val="FFFFCC"/>
                </a:solidFill>
                <a:latin typeface="Times New Roman" pitchFamily="18" charset="0"/>
                <a:cs typeface="Times New Roman" pitchFamily="18" charset="0"/>
              </a:rPr>
              <a:t> </a:t>
            </a:r>
            <a:r>
              <a:rPr lang="en-US" sz="1600" dirty="0" smtClean="0">
                <a:solidFill>
                  <a:srgbClr val="FFFFCC"/>
                </a:solidFill>
                <a:latin typeface="Times New Roman" pitchFamily="18" charset="0"/>
                <a:cs typeface="Times New Roman" pitchFamily="18" charset="0"/>
              </a:rPr>
              <a:t>A273 (1988) 262.</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  5)	J.J. Vega, J.J. </a:t>
            </a:r>
            <a:r>
              <a:rPr lang="en-US" sz="1600" dirty="0" err="1" smtClean="0">
                <a:solidFill>
                  <a:srgbClr val="FFFFCC"/>
                </a:solidFill>
                <a:latin typeface="Times New Roman" pitchFamily="18" charset="0"/>
                <a:cs typeface="Times New Roman" pitchFamily="18" charset="0"/>
              </a:rPr>
              <a:t>Kolata</a:t>
            </a:r>
            <a:r>
              <a:rPr lang="en-US" sz="1600" dirty="0" smtClean="0">
                <a:solidFill>
                  <a:srgbClr val="FFFFCC"/>
                </a:solidFill>
                <a:latin typeface="Times New Roman" pitchFamily="18" charset="0"/>
                <a:cs typeface="Times New Roman" pitchFamily="18" charset="0"/>
              </a:rPr>
              <a:t>, W. Chung, D.J. Henderson and C.N. </a:t>
            </a:r>
            <a:r>
              <a:rPr lang="en-US" sz="1600" dirty="0" err="1" smtClean="0">
                <a:solidFill>
                  <a:srgbClr val="FFFFCC"/>
                </a:solidFill>
                <a:latin typeface="Times New Roman" pitchFamily="18" charset="0"/>
                <a:cs typeface="Times New Roman" pitchFamily="18" charset="0"/>
              </a:rPr>
              <a:t>Davids</a:t>
            </a:r>
            <a:r>
              <a:rPr lang="en-US" sz="1600" dirty="0" smtClean="0">
                <a:solidFill>
                  <a:srgbClr val="FFFFCC"/>
                </a:solidFill>
                <a:latin typeface="Times New Roman" pitchFamily="18" charset="0"/>
                <a:cs typeface="Times New Roman" pitchFamily="18" charset="0"/>
              </a:rPr>
              <a:t>, Proc. XIV Symposium on Nuclear Physics, Cuernavaca, Mexico, 1991, M. </a:t>
            </a:r>
            <a:r>
              <a:rPr lang="en-US" sz="1600" dirty="0" err="1" smtClean="0">
                <a:solidFill>
                  <a:srgbClr val="FFFFCC"/>
                </a:solidFill>
                <a:latin typeface="Times New Roman" pitchFamily="18" charset="0"/>
                <a:cs typeface="Times New Roman" pitchFamily="18" charset="0"/>
              </a:rPr>
              <a:t>Brandan</a:t>
            </a:r>
            <a:r>
              <a:rPr lang="en-US" sz="1600" dirty="0" smtClean="0">
                <a:solidFill>
                  <a:srgbClr val="FFFFCC"/>
                </a:solidFill>
                <a:latin typeface="Times New Roman" pitchFamily="18" charset="0"/>
                <a:cs typeface="Times New Roman" pitchFamily="18" charset="0"/>
              </a:rPr>
              <a:t>, ed., World Scientific, Singapore, (1991) 221.</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  6)	J.J. Vega and R. </a:t>
            </a:r>
            <a:r>
              <a:rPr lang="en-US" sz="1600" dirty="0" err="1" smtClean="0">
                <a:solidFill>
                  <a:srgbClr val="FFFFCC"/>
                </a:solidFill>
                <a:latin typeface="Times New Roman" pitchFamily="18" charset="0"/>
                <a:cs typeface="Times New Roman" pitchFamily="18" charset="0"/>
              </a:rPr>
              <a:t>Reynoso</a:t>
            </a:r>
            <a:r>
              <a:rPr lang="en-US" sz="1600" dirty="0" smtClean="0">
                <a:solidFill>
                  <a:srgbClr val="FFFFCC"/>
                </a:solidFill>
                <a:latin typeface="Times New Roman" pitchFamily="18" charset="0"/>
                <a:cs typeface="Times New Roman" pitchFamily="18" charset="0"/>
              </a:rPr>
              <a:t>, </a:t>
            </a:r>
            <a:r>
              <a:rPr lang="en-US" sz="1600" i="1" dirty="0" err="1" smtClean="0">
                <a:solidFill>
                  <a:srgbClr val="FFFFCC"/>
                </a:solidFill>
                <a:latin typeface="Times New Roman" pitchFamily="18" charset="0"/>
                <a:cs typeface="Times New Roman" pitchFamily="18" charset="0"/>
              </a:rPr>
              <a:t>Nucl</a:t>
            </a:r>
            <a:r>
              <a:rPr lang="en-US" sz="1600" i="1" dirty="0" smtClean="0">
                <a:solidFill>
                  <a:srgbClr val="FFFFCC"/>
                </a:solidFill>
                <a:latin typeface="Times New Roman" pitchFamily="18" charset="0"/>
                <a:cs typeface="Times New Roman" pitchFamily="18" charset="0"/>
              </a:rPr>
              <a:t>. Instr. and Meth. B</a:t>
            </a:r>
            <a:r>
              <a:rPr lang="en-US" sz="1600" dirty="0" smtClean="0">
                <a:solidFill>
                  <a:srgbClr val="FFFFCC"/>
                </a:solidFill>
                <a:latin typeface="Times New Roman" pitchFamily="18" charset="0"/>
                <a:cs typeface="Times New Roman" pitchFamily="18" charset="0"/>
              </a:rPr>
              <a:t>243 (2006) 232.</a:t>
            </a:r>
            <a:endParaRPr lang="es-ES" sz="1600" dirty="0" smtClean="0">
              <a:solidFill>
                <a:srgbClr val="FFFFCC"/>
              </a:solidFill>
              <a:latin typeface="Times New Roman" pitchFamily="18" charset="0"/>
              <a:cs typeface="Times New Roman" pitchFamily="18" charset="0"/>
            </a:endParaRPr>
          </a:p>
          <a:p>
            <a:pPr marL="450850" lvl="0" indent="-450850" algn="just"/>
            <a:r>
              <a:rPr lang="es-MX" sz="1600" dirty="0" smtClean="0">
                <a:solidFill>
                  <a:srgbClr val="FFFFCC"/>
                </a:solidFill>
                <a:latin typeface="Times New Roman" pitchFamily="18" charset="0"/>
                <a:cs typeface="Times New Roman" pitchFamily="18" charset="0"/>
              </a:rPr>
              <a:t>  7)	J.J. Vega and R. Reynoso, </a:t>
            </a:r>
            <a:r>
              <a:rPr lang="es-MX" sz="1600" i="1" dirty="0" smtClean="0">
                <a:solidFill>
                  <a:srgbClr val="FFFFCC"/>
                </a:solidFill>
                <a:latin typeface="Times New Roman" pitchFamily="18" charset="0"/>
                <a:cs typeface="Times New Roman" pitchFamily="18" charset="0"/>
              </a:rPr>
              <a:t>Rev. </a:t>
            </a:r>
            <a:r>
              <a:rPr lang="es-MX" sz="1600" i="1" dirty="0" err="1" smtClean="0">
                <a:solidFill>
                  <a:srgbClr val="FFFFCC"/>
                </a:solidFill>
                <a:latin typeface="Times New Roman" pitchFamily="18" charset="0"/>
                <a:cs typeface="Times New Roman" pitchFamily="18" charset="0"/>
              </a:rPr>
              <a:t>Mex</a:t>
            </a:r>
            <a:r>
              <a:rPr lang="es-MX" sz="1600" i="1" dirty="0" smtClean="0">
                <a:solidFill>
                  <a:srgbClr val="FFFFCC"/>
                </a:solidFill>
                <a:latin typeface="Times New Roman" pitchFamily="18" charset="0"/>
                <a:cs typeface="Times New Roman" pitchFamily="18" charset="0"/>
              </a:rPr>
              <a:t>. </a:t>
            </a:r>
            <a:r>
              <a:rPr lang="es-MX" sz="1600" i="1" dirty="0" err="1" smtClean="0">
                <a:solidFill>
                  <a:srgbClr val="FFFFCC"/>
                </a:solidFill>
                <a:latin typeface="Times New Roman" pitchFamily="18" charset="0"/>
                <a:cs typeface="Times New Roman" pitchFamily="18" charset="0"/>
              </a:rPr>
              <a:t>Fís</a:t>
            </a:r>
            <a:r>
              <a:rPr lang="es-MX" sz="1600" i="1"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S </a:t>
            </a:r>
            <a:r>
              <a:rPr lang="en-US" sz="1600" dirty="0" smtClean="0">
                <a:solidFill>
                  <a:srgbClr val="FFFFCC"/>
                </a:solidFill>
                <a:latin typeface="Times New Roman" pitchFamily="18" charset="0"/>
                <a:cs typeface="Times New Roman" pitchFamily="18" charset="0"/>
              </a:rPr>
              <a:t>53(3) (2007) 118-124.</a:t>
            </a:r>
            <a:endParaRPr lang="es-ES" sz="1600" dirty="0" smtClean="0">
              <a:solidFill>
                <a:srgbClr val="FFFFCC"/>
              </a:solidFill>
              <a:latin typeface="Times New Roman" pitchFamily="18" charset="0"/>
              <a:cs typeface="Times New Roman" pitchFamily="18" charset="0"/>
            </a:endParaRPr>
          </a:p>
          <a:p>
            <a:pPr marL="450850" lvl="0" indent="-450850" algn="just"/>
            <a:r>
              <a:rPr lang="es-MX" sz="1600" dirty="0" smtClean="0">
                <a:solidFill>
                  <a:srgbClr val="FFFFCC"/>
                </a:solidFill>
                <a:latin typeface="Times New Roman" pitchFamily="18" charset="0"/>
                <a:cs typeface="Times New Roman" pitchFamily="18" charset="0"/>
              </a:rPr>
              <a:t>  8)	J.J. Vega, R. Reynoso and H. Carrillo-Calvet, </a:t>
            </a:r>
            <a:r>
              <a:rPr lang="es-MX" sz="1600" i="1" dirty="0" smtClean="0">
                <a:solidFill>
                  <a:srgbClr val="FFFFCC"/>
                </a:solidFill>
                <a:latin typeface="Times New Roman" pitchFamily="18" charset="0"/>
                <a:cs typeface="Times New Roman" pitchFamily="18" charset="0"/>
              </a:rPr>
              <a:t>Rev. </a:t>
            </a:r>
            <a:r>
              <a:rPr lang="es-MX" sz="1600" i="1" dirty="0" err="1" smtClean="0">
                <a:solidFill>
                  <a:srgbClr val="FFFFCC"/>
                </a:solidFill>
                <a:latin typeface="Times New Roman" pitchFamily="18" charset="0"/>
                <a:cs typeface="Times New Roman" pitchFamily="18" charset="0"/>
              </a:rPr>
              <a:t>Mex</a:t>
            </a:r>
            <a:r>
              <a:rPr lang="es-MX" sz="1600" i="1" dirty="0" smtClean="0">
                <a:solidFill>
                  <a:srgbClr val="FFFFCC"/>
                </a:solidFill>
                <a:latin typeface="Times New Roman" pitchFamily="18" charset="0"/>
                <a:cs typeface="Times New Roman" pitchFamily="18" charset="0"/>
              </a:rPr>
              <a:t>. </a:t>
            </a:r>
            <a:r>
              <a:rPr lang="es-MX" sz="1600" i="1" dirty="0" err="1" smtClean="0">
                <a:solidFill>
                  <a:srgbClr val="FFFFCC"/>
                </a:solidFill>
                <a:latin typeface="Times New Roman" pitchFamily="18" charset="0"/>
                <a:cs typeface="Times New Roman" pitchFamily="18" charset="0"/>
              </a:rPr>
              <a:t>Fís</a:t>
            </a:r>
            <a:r>
              <a:rPr lang="es-MX" sz="1600" i="1"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S </a:t>
            </a:r>
            <a:r>
              <a:rPr lang="en-US" sz="1600" dirty="0" smtClean="0">
                <a:solidFill>
                  <a:srgbClr val="FFFFCC"/>
                </a:solidFill>
                <a:latin typeface="Times New Roman" pitchFamily="18" charset="0"/>
                <a:cs typeface="Times New Roman" pitchFamily="18" charset="0"/>
              </a:rPr>
              <a:t>54(1) (2008) 22-29.</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  9)	L. </a:t>
            </a:r>
            <a:r>
              <a:rPr lang="en-US" sz="1600" dirty="0" err="1" smtClean="0">
                <a:solidFill>
                  <a:srgbClr val="FFFFCC"/>
                </a:solidFill>
                <a:latin typeface="Times New Roman" pitchFamily="18" charset="0"/>
                <a:cs typeface="Times New Roman" pitchFamily="18" charset="0"/>
              </a:rPr>
              <a:t>Andronenko</a:t>
            </a:r>
            <a:r>
              <a:rPr lang="en-US" sz="1600"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et al.</a:t>
            </a:r>
            <a:r>
              <a:rPr lang="en-US" sz="1600" dirty="0" smtClean="0">
                <a:solidFill>
                  <a:srgbClr val="FFFFCC"/>
                </a:solidFill>
                <a:latin typeface="Times New Roman" pitchFamily="18" charset="0"/>
                <a:cs typeface="Times New Roman" pitchFamily="18" charset="0"/>
              </a:rPr>
              <a:t>, Preprint PNPI NP-3-1998 Nr. 2217.</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10)	N.J. </a:t>
            </a:r>
            <a:r>
              <a:rPr lang="en-US" sz="1600" dirty="0" err="1" smtClean="0">
                <a:solidFill>
                  <a:srgbClr val="FFFFCC"/>
                </a:solidFill>
                <a:latin typeface="Times New Roman" pitchFamily="18" charset="0"/>
                <a:cs typeface="Times New Roman" pitchFamily="18" charset="0"/>
              </a:rPr>
              <a:t>Shenhav</a:t>
            </a:r>
            <a:r>
              <a:rPr lang="en-US" sz="1600" dirty="0" smtClean="0">
                <a:solidFill>
                  <a:srgbClr val="FFFFCC"/>
                </a:solidFill>
                <a:latin typeface="Times New Roman" pitchFamily="18" charset="0"/>
                <a:cs typeface="Times New Roman" pitchFamily="18" charset="0"/>
              </a:rPr>
              <a:t> and H. </a:t>
            </a:r>
            <a:r>
              <a:rPr lang="en-US" sz="1600" dirty="0" err="1" smtClean="0">
                <a:solidFill>
                  <a:srgbClr val="FFFFCC"/>
                </a:solidFill>
                <a:latin typeface="Times New Roman" pitchFamily="18" charset="0"/>
                <a:cs typeface="Times New Roman" pitchFamily="18" charset="0"/>
              </a:rPr>
              <a:t>Stelzer</a:t>
            </a:r>
            <a:r>
              <a:rPr lang="en-US" sz="1600" dirty="0" smtClean="0">
                <a:solidFill>
                  <a:srgbClr val="FFFFCC"/>
                </a:solidFill>
                <a:latin typeface="Times New Roman" pitchFamily="18" charset="0"/>
                <a:cs typeface="Times New Roman" pitchFamily="18" charset="0"/>
              </a:rPr>
              <a:t>, </a:t>
            </a:r>
            <a:r>
              <a:rPr lang="en-US" sz="1600" i="1" dirty="0" err="1" smtClean="0">
                <a:solidFill>
                  <a:srgbClr val="FFFFCC"/>
                </a:solidFill>
                <a:latin typeface="Times New Roman" pitchFamily="18" charset="0"/>
                <a:cs typeface="Times New Roman" pitchFamily="18" charset="0"/>
              </a:rPr>
              <a:t>Nucl</a:t>
            </a:r>
            <a:r>
              <a:rPr lang="en-US" sz="1600" i="1" dirty="0" smtClean="0">
                <a:solidFill>
                  <a:srgbClr val="FFFFCC"/>
                </a:solidFill>
                <a:latin typeface="Times New Roman" pitchFamily="18" charset="0"/>
                <a:cs typeface="Times New Roman" pitchFamily="18" charset="0"/>
              </a:rPr>
              <a:t>. Instr. and Meth. </a:t>
            </a:r>
            <a:r>
              <a:rPr lang="en-US" sz="1600" dirty="0" smtClean="0">
                <a:solidFill>
                  <a:srgbClr val="FFFFCC"/>
                </a:solidFill>
                <a:latin typeface="Times New Roman" pitchFamily="18" charset="0"/>
                <a:cs typeface="Times New Roman" pitchFamily="18" charset="0"/>
              </a:rPr>
              <a:t>228 (1985) 359-364.</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11)	M.N. </a:t>
            </a:r>
            <a:r>
              <a:rPr lang="en-US" sz="1600" dirty="0" err="1" smtClean="0">
                <a:solidFill>
                  <a:srgbClr val="FFFFCC"/>
                </a:solidFill>
                <a:latin typeface="Times New Roman" pitchFamily="18" charset="0"/>
                <a:cs typeface="Times New Roman" pitchFamily="18" charset="0"/>
              </a:rPr>
              <a:t>Andronenko</a:t>
            </a:r>
            <a:r>
              <a:rPr lang="en-US" sz="1600" dirty="0" smtClean="0">
                <a:solidFill>
                  <a:srgbClr val="FFFFCC"/>
                </a:solidFill>
                <a:latin typeface="Times New Roman" pitchFamily="18" charset="0"/>
                <a:cs typeface="Times New Roman" pitchFamily="18" charset="0"/>
              </a:rPr>
              <a:t> and W. </a:t>
            </a:r>
            <a:r>
              <a:rPr lang="en-US" sz="1600" dirty="0" err="1" smtClean="0">
                <a:solidFill>
                  <a:srgbClr val="FFFFCC"/>
                </a:solidFill>
                <a:latin typeface="Times New Roman" pitchFamily="18" charset="0"/>
                <a:cs typeface="Times New Roman" pitchFamily="18" charset="0"/>
              </a:rPr>
              <a:t>Neubert</a:t>
            </a:r>
            <a:r>
              <a:rPr lang="en-US" sz="1600"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Annual report 1998-1999 </a:t>
            </a:r>
            <a:r>
              <a:rPr lang="en-US" sz="1600" dirty="0" smtClean="0">
                <a:solidFill>
                  <a:srgbClr val="FFFFCC"/>
                </a:solidFill>
                <a:latin typeface="Times New Roman" pitchFamily="18" charset="0"/>
                <a:cs typeface="Times New Roman" pitchFamily="18" charset="0"/>
              </a:rPr>
              <a:t>FZR-271 (1999) 67.</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12)	C.M. Bishop, </a:t>
            </a:r>
            <a:r>
              <a:rPr lang="en-US" sz="1600" i="1" dirty="0" smtClean="0">
                <a:solidFill>
                  <a:srgbClr val="FFFFCC"/>
                </a:solidFill>
                <a:latin typeface="Times New Roman" pitchFamily="18" charset="0"/>
                <a:cs typeface="Times New Roman" pitchFamily="18" charset="0"/>
              </a:rPr>
              <a:t>Neural Networks for Pattern Recognition</a:t>
            </a:r>
            <a:r>
              <a:rPr lang="en-US" sz="1600" dirty="0" smtClean="0">
                <a:solidFill>
                  <a:srgbClr val="FFFFCC"/>
                </a:solidFill>
                <a:latin typeface="Times New Roman" pitchFamily="18" charset="0"/>
                <a:cs typeface="Times New Roman" pitchFamily="18" charset="0"/>
              </a:rPr>
              <a:t>, Clarendon Press-Oxford, (1995).</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13)	C.M. Bishop, </a:t>
            </a:r>
            <a:r>
              <a:rPr lang="en-US" sz="1600" i="1" dirty="0" smtClean="0">
                <a:solidFill>
                  <a:srgbClr val="FFFFCC"/>
                </a:solidFill>
                <a:latin typeface="Times New Roman" pitchFamily="18" charset="0"/>
                <a:cs typeface="Times New Roman" pitchFamily="18" charset="0"/>
              </a:rPr>
              <a:t>IEEE Transactions of Neural Networks </a:t>
            </a:r>
            <a:r>
              <a:rPr lang="en-US" sz="1600" dirty="0" smtClean="0">
                <a:solidFill>
                  <a:srgbClr val="FFFFCC"/>
                </a:solidFill>
                <a:latin typeface="Times New Roman" pitchFamily="18" charset="0"/>
                <a:cs typeface="Times New Roman" pitchFamily="18" charset="0"/>
              </a:rPr>
              <a:t>4 (1993) 882.</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14)	C. Wang, S.S. </a:t>
            </a:r>
            <a:r>
              <a:rPr lang="en-US" sz="1600" dirty="0" err="1" smtClean="0">
                <a:solidFill>
                  <a:srgbClr val="FFFFCC"/>
                </a:solidFill>
                <a:latin typeface="Times New Roman" pitchFamily="18" charset="0"/>
                <a:cs typeface="Times New Roman" pitchFamily="18" charset="0"/>
              </a:rPr>
              <a:t>Venkatesh</a:t>
            </a:r>
            <a:r>
              <a:rPr lang="en-US" sz="1600" dirty="0" smtClean="0">
                <a:solidFill>
                  <a:srgbClr val="FFFFCC"/>
                </a:solidFill>
                <a:latin typeface="Times New Roman" pitchFamily="18" charset="0"/>
                <a:cs typeface="Times New Roman" pitchFamily="18" charset="0"/>
              </a:rPr>
              <a:t> and J.S. Judd, </a:t>
            </a:r>
            <a:r>
              <a:rPr lang="en-US" sz="1600" i="1" dirty="0" smtClean="0">
                <a:solidFill>
                  <a:srgbClr val="FFFFCC"/>
                </a:solidFill>
                <a:latin typeface="Times New Roman" pitchFamily="18" charset="0"/>
                <a:cs typeface="Times New Roman" pitchFamily="18" charset="0"/>
              </a:rPr>
              <a:t>NIPS’1993 </a:t>
            </a:r>
            <a:r>
              <a:rPr lang="en-US" sz="1600" dirty="0" smtClean="0">
                <a:solidFill>
                  <a:srgbClr val="FFFFCC"/>
                </a:solidFill>
                <a:latin typeface="Times New Roman" pitchFamily="18" charset="0"/>
                <a:cs typeface="Times New Roman" pitchFamily="18" charset="0"/>
              </a:rPr>
              <a:t>6 eds. J. </a:t>
            </a:r>
            <a:r>
              <a:rPr lang="es-ES" sz="1600" dirty="0" err="1" smtClean="0">
                <a:solidFill>
                  <a:srgbClr val="FFFFCC"/>
                </a:solidFill>
                <a:latin typeface="Times New Roman" pitchFamily="18" charset="0"/>
                <a:cs typeface="Times New Roman" pitchFamily="18" charset="0"/>
              </a:rPr>
              <a:t>Cowan</a:t>
            </a:r>
            <a:r>
              <a:rPr lang="es-ES" sz="1600" dirty="0" smtClean="0">
                <a:solidFill>
                  <a:srgbClr val="FFFFCC"/>
                </a:solidFill>
                <a:latin typeface="Times New Roman" pitchFamily="18" charset="0"/>
                <a:cs typeface="Times New Roman" pitchFamily="18" charset="0"/>
              </a:rPr>
              <a:t>, G. Tesauro, J. </a:t>
            </a:r>
            <a:r>
              <a:rPr lang="es-ES" sz="1600" dirty="0" err="1" smtClean="0">
                <a:solidFill>
                  <a:srgbClr val="FFFFCC"/>
                </a:solidFill>
                <a:latin typeface="Times New Roman" pitchFamily="18" charset="0"/>
                <a:cs typeface="Times New Roman" pitchFamily="18" charset="0"/>
              </a:rPr>
              <a:t>Alspector</a:t>
            </a:r>
            <a:r>
              <a:rPr lang="es-ES" sz="1600" dirty="0" smtClean="0">
                <a:solidFill>
                  <a:srgbClr val="FFFFCC"/>
                </a:solidFill>
                <a:latin typeface="Times New Roman" pitchFamily="18" charset="0"/>
                <a:cs typeface="Times New Roman" pitchFamily="18" charset="0"/>
              </a:rPr>
              <a:t>, Morgan-</a:t>
            </a:r>
            <a:r>
              <a:rPr lang="es-ES" sz="1600" dirty="0" err="1" smtClean="0">
                <a:solidFill>
                  <a:srgbClr val="FFFFCC"/>
                </a:solidFill>
                <a:latin typeface="Times New Roman" pitchFamily="18" charset="0"/>
                <a:cs typeface="Times New Roman" pitchFamily="18" charset="0"/>
              </a:rPr>
              <a:t>Kaufmann</a:t>
            </a:r>
            <a:r>
              <a:rPr lang="es-ES" sz="1600" dirty="0" smtClean="0">
                <a:solidFill>
                  <a:srgbClr val="FFFFCC"/>
                </a:solidFill>
                <a:latin typeface="Times New Roman" pitchFamily="18" charset="0"/>
                <a:cs typeface="Times New Roman" pitchFamily="18" charset="0"/>
              </a:rPr>
              <a:t>, (1994) 303.</a:t>
            </a:r>
          </a:p>
          <a:p>
            <a:pPr marL="450850" lvl="0" indent="-450850" algn="just"/>
            <a:r>
              <a:rPr lang="en-US" sz="1600" dirty="0" smtClean="0">
                <a:solidFill>
                  <a:srgbClr val="FFFFCC"/>
                </a:solidFill>
                <a:latin typeface="Times New Roman" pitchFamily="18" charset="0"/>
                <a:cs typeface="Times New Roman" pitchFamily="18" charset="0"/>
              </a:rPr>
              <a:t>15)	W.S. </a:t>
            </a:r>
            <a:r>
              <a:rPr lang="en-US" sz="1600" dirty="0" err="1" smtClean="0">
                <a:solidFill>
                  <a:srgbClr val="FFFFCC"/>
                </a:solidFill>
                <a:latin typeface="Times New Roman" pitchFamily="18" charset="0"/>
                <a:cs typeface="Times New Roman" pitchFamily="18" charset="0"/>
              </a:rPr>
              <a:t>Sarle</a:t>
            </a:r>
            <a:r>
              <a:rPr lang="en-US" sz="1600" dirty="0" smtClean="0">
                <a:solidFill>
                  <a:srgbClr val="FFFFCC"/>
                </a:solidFill>
                <a:latin typeface="Times New Roman" pitchFamily="18" charset="0"/>
                <a:cs typeface="Times New Roman" pitchFamily="18" charset="0"/>
              </a:rPr>
              <a:t>, in Proc. </a:t>
            </a:r>
            <a:r>
              <a:rPr lang="en-US" sz="1600" i="1" dirty="0" smtClean="0">
                <a:solidFill>
                  <a:srgbClr val="FFFFCC"/>
                </a:solidFill>
                <a:latin typeface="Times New Roman" pitchFamily="18" charset="0"/>
                <a:cs typeface="Times New Roman" pitchFamily="18" charset="0"/>
              </a:rPr>
              <a:t>of the 27</a:t>
            </a:r>
            <a:r>
              <a:rPr lang="en-US" sz="1600" i="1" baseline="30000" dirty="0" smtClean="0">
                <a:solidFill>
                  <a:srgbClr val="FFFFCC"/>
                </a:solidFill>
                <a:latin typeface="Times New Roman" pitchFamily="18" charset="0"/>
                <a:cs typeface="Times New Roman" pitchFamily="18" charset="0"/>
              </a:rPr>
              <a:t>th</a:t>
            </a:r>
            <a:r>
              <a:rPr lang="en-US" sz="1600" i="1" dirty="0" smtClean="0">
                <a:solidFill>
                  <a:srgbClr val="FFFFCC"/>
                </a:solidFill>
                <a:latin typeface="Times New Roman" pitchFamily="18" charset="0"/>
                <a:cs typeface="Times New Roman" pitchFamily="18" charset="0"/>
              </a:rPr>
              <a:t> Symposium on the Interface of Computing Science and Statistics </a:t>
            </a:r>
            <a:r>
              <a:rPr lang="en-US" sz="1600" dirty="0" smtClean="0">
                <a:solidFill>
                  <a:srgbClr val="FFFFCC"/>
                </a:solidFill>
                <a:latin typeface="Times New Roman" pitchFamily="18" charset="0"/>
                <a:cs typeface="Times New Roman" pitchFamily="18" charset="0"/>
              </a:rPr>
              <a:t>(1995) 352-360.</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16)	A.S. </a:t>
            </a:r>
            <a:r>
              <a:rPr lang="en-US" sz="1600" dirty="0" err="1" smtClean="0">
                <a:solidFill>
                  <a:srgbClr val="FFFFCC"/>
                </a:solidFill>
                <a:latin typeface="Times New Roman" pitchFamily="18" charset="0"/>
                <a:cs typeface="Times New Roman" pitchFamily="18" charset="0"/>
              </a:rPr>
              <a:t>Weigend</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Mangeas</a:t>
            </a:r>
            <a:r>
              <a:rPr lang="en-US" sz="1600" dirty="0" smtClean="0">
                <a:solidFill>
                  <a:srgbClr val="FFFFCC"/>
                </a:solidFill>
                <a:latin typeface="Times New Roman" pitchFamily="18" charset="0"/>
                <a:cs typeface="Times New Roman" pitchFamily="18" charset="0"/>
              </a:rPr>
              <a:t> and A.N. </a:t>
            </a:r>
            <a:r>
              <a:rPr lang="en-US" sz="1600" dirty="0" err="1" smtClean="0">
                <a:solidFill>
                  <a:srgbClr val="FFFFCC"/>
                </a:solidFill>
                <a:latin typeface="Times New Roman" pitchFamily="18" charset="0"/>
                <a:cs typeface="Times New Roman" pitchFamily="18" charset="0"/>
              </a:rPr>
              <a:t>Srivastava</a:t>
            </a:r>
            <a:r>
              <a:rPr lang="en-US" sz="1600"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International Journal of Neural Systems </a:t>
            </a:r>
            <a:r>
              <a:rPr lang="en-US" sz="1600" dirty="0" smtClean="0">
                <a:solidFill>
                  <a:srgbClr val="FFFFCC"/>
                </a:solidFill>
                <a:latin typeface="Times New Roman" pitchFamily="18" charset="0"/>
                <a:cs typeface="Times New Roman" pitchFamily="18" charset="0"/>
              </a:rPr>
              <a:t>6 (1995) 373.</a:t>
            </a:r>
            <a:endParaRPr lang="es-ES" sz="1600" dirty="0" smtClean="0">
              <a:solidFill>
                <a:srgbClr val="FFFFCC"/>
              </a:solidFill>
              <a:latin typeface="Times New Roman" pitchFamily="18" charset="0"/>
              <a:cs typeface="Times New Roman" pitchFamily="18" charset="0"/>
            </a:endParaRPr>
          </a:p>
          <a:p>
            <a:pPr marL="450850" lvl="0" indent="-450850" algn="just">
              <a:buAutoNum type="arabicParenR" startAt="17"/>
            </a:pPr>
            <a:r>
              <a:rPr lang="en-US" sz="1600" dirty="0" smtClean="0">
                <a:solidFill>
                  <a:srgbClr val="FFFFCC"/>
                </a:solidFill>
                <a:latin typeface="Times New Roman" pitchFamily="18" charset="0"/>
                <a:cs typeface="Times New Roman" pitchFamily="18" charset="0"/>
              </a:rPr>
              <a:t>C.M. Bishop, </a:t>
            </a:r>
            <a:r>
              <a:rPr lang="en-US" sz="1600" i="1" dirty="0" smtClean="0">
                <a:solidFill>
                  <a:srgbClr val="FFFFCC"/>
                </a:solidFill>
                <a:latin typeface="Times New Roman" pitchFamily="18" charset="0"/>
                <a:cs typeface="Times New Roman" pitchFamily="18" charset="0"/>
              </a:rPr>
              <a:t>Neural Computation </a:t>
            </a:r>
            <a:r>
              <a:rPr lang="en-US" sz="1600" dirty="0" smtClean="0">
                <a:solidFill>
                  <a:srgbClr val="FFFFCC"/>
                </a:solidFill>
                <a:latin typeface="Times New Roman" pitchFamily="18" charset="0"/>
                <a:cs typeface="Times New Roman" pitchFamily="18" charset="0"/>
              </a:rPr>
              <a:t>7 (1995) 108. </a:t>
            </a:r>
          </a:p>
          <a:p>
            <a:pPr marL="450850" lvl="0" indent="-450850" algn="just">
              <a:buAutoNum type="arabicParenR" startAt="17"/>
            </a:pPr>
            <a:r>
              <a:rPr lang="en-US" sz="1600" dirty="0" smtClean="0">
                <a:solidFill>
                  <a:srgbClr val="FFFFCC"/>
                </a:solidFill>
                <a:latin typeface="Times New Roman" pitchFamily="18" charset="0"/>
                <a:cs typeface="Times New Roman" pitchFamily="18" charset="0"/>
              </a:rPr>
              <a:t>S. </a:t>
            </a:r>
            <a:r>
              <a:rPr lang="en-US" sz="1600" dirty="0" err="1" smtClean="0">
                <a:solidFill>
                  <a:srgbClr val="FFFFCC"/>
                </a:solidFill>
                <a:latin typeface="Times New Roman" pitchFamily="18" charset="0"/>
                <a:cs typeface="Times New Roman" pitchFamily="18" charset="0"/>
              </a:rPr>
              <a:t>Bös</a:t>
            </a:r>
            <a:r>
              <a:rPr lang="en-US" sz="1600"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ICANN’1995 </a:t>
            </a:r>
            <a:r>
              <a:rPr lang="en-US" sz="1600" dirty="0" smtClean="0">
                <a:solidFill>
                  <a:srgbClr val="FFFFCC"/>
                </a:solidFill>
                <a:latin typeface="Times New Roman" pitchFamily="18" charset="0"/>
                <a:cs typeface="Times New Roman" pitchFamily="18" charset="0"/>
              </a:rPr>
              <a:t>2, ed. by EC2 &amp; </a:t>
            </a:r>
            <a:r>
              <a:rPr lang="en-US" sz="1600" dirty="0" err="1" smtClean="0">
                <a:solidFill>
                  <a:srgbClr val="FFFFCC"/>
                </a:solidFill>
                <a:latin typeface="Times New Roman" pitchFamily="18" charset="0"/>
                <a:cs typeface="Times New Roman" pitchFamily="18" charset="0"/>
              </a:rPr>
              <a:t>Cie</a:t>
            </a:r>
            <a:r>
              <a:rPr lang="en-US" sz="1600" dirty="0" smtClean="0">
                <a:solidFill>
                  <a:srgbClr val="FFFFCC"/>
                </a:solidFill>
                <a:latin typeface="Times New Roman" pitchFamily="18" charset="0"/>
                <a:cs typeface="Times New Roman" pitchFamily="18" charset="0"/>
              </a:rPr>
              <a:t>, 111.</a:t>
            </a:r>
            <a:endParaRPr lang="es-ES" sz="1600" dirty="0" smtClean="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611256" y="6524650"/>
            <a:ext cx="2133600" cy="476250"/>
          </a:xfrm>
        </p:spPr>
        <p:txBody>
          <a:bodyPr/>
          <a:lstStyle/>
          <a:p>
            <a:fld id="{67A56C92-EF0B-4F99-9DF2-D11E61E38F24}" type="slidenum">
              <a:rPr lang="es-ES" smtClean="0">
                <a:solidFill>
                  <a:srgbClr val="00CC00"/>
                </a:solidFill>
              </a:rPr>
              <a:pPr/>
              <a:t>68</a:t>
            </a:fld>
            <a:endParaRPr lang="es-ES" dirty="0">
              <a:solidFill>
                <a:srgbClr val="00CC00"/>
              </a:solidFill>
            </a:endParaRPr>
          </a:p>
        </p:txBody>
      </p:sp>
      <p:sp>
        <p:nvSpPr>
          <p:cNvPr id="4" name="3 Rectángulo"/>
          <p:cNvSpPr/>
          <p:nvPr/>
        </p:nvSpPr>
        <p:spPr>
          <a:xfrm>
            <a:off x="0" y="0"/>
            <a:ext cx="9144000" cy="6247864"/>
          </a:xfrm>
          <a:prstGeom prst="rect">
            <a:avLst/>
          </a:prstGeom>
        </p:spPr>
        <p:txBody>
          <a:bodyPr wrap="square">
            <a:spAutoFit/>
          </a:bodyPr>
          <a:lstStyle/>
          <a:p>
            <a:pPr algn="just"/>
            <a:r>
              <a:rPr lang="en-US" sz="2400" b="1" dirty="0" smtClean="0">
                <a:solidFill>
                  <a:srgbClr val="FFFFCC"/>
                </a:solidFill>
                <a:latin typeface="Times New Roman" pitchFamily="18" charset="0"/>
                <a:cs typeface="Times New Roman" pitchFamily="18" charset="0"/>
              </a:rPr>
              <a:t>References</a:t>
            </a:r>
          </a:p>
          <a:p>
            <a:pPr algn="just"/>
            <a:endParaRPr lang="en-US" sz="1600" b="1"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19)	S. </a:t>
            </a:r>
            <a:r>
              <a:rPr lang="en-US" sz="1600" dirty="0" err="1" smtClean="0">
                <a:solidFill>
                  <a:srgbClr val="FFFFCC"/>
                </a:solidFill>
                <a:latin typeface="Times New Roman" pitchFamily="18" charset="0"/>
                <a:cs typeface="Times New Roman" pitchFamily="18" charset="0"/>
              </a:rPr>
              <a:t>Bös</a:t>
            </a:r>
            <a:r>
              <a:rPr lang="en-US" sz="1600"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NIPS’1995 </a:t>
            </a:r>
            <a:r>
              <a:rPr lang="en-US" sz="1600" dirty="0" smtClean="0">
                <a:solidFill>
                  <a:srgbClr val="FFFFCC"/>
                </a:solidFill>
                <a:latin typeface="Times New Roman" pitchFamily="18" charset="0"/>
                <a:cs typeface="Times New Roman" pitchFamily="18" charset="0"/>
              </a:rPr>
              <a:t>8, eds. G. D. </a:t>
            </a:r>
            <a:r>
              <a:rPr lang="en-US" sz="1600" dirty="0" err="1" smtClean="0">
                <a:solidFill>
                  <a:srgbClr val="FFFFCC"/>
                </a:solidFill>
                <a:latin typeface="Times New Roman" pitchFamily="18" charset="0"/>
                <a:cs typeface="Times New Roman" pitchFamily="18" charset="0"/>
              </a:rPr>
              <a:t>Touretzky</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Mozer</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Hasselmo</a:t>
            </a:r>
            <a:r>
              <a:rPr lang="en-US" sz="1600" dirty="0" smtClean="0">
                <a:solidFill>
                  <a:srgbClr val="FFFFCC"/>
                </a:solidFill>
                <a:latin typeface="Times New Roman" pitchFamily="18" charset="0"/>
                <a:cs typeface="Times New Roman" pitchFamily="18" charset="0"/>
              </a:rPr>
              <a:t>, MIT Press, (1996) 218.</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20)	P. </a:t>
            </a:r>
            <a:r>
              <a:rPr lang="en-US" sz="1600" dirty="0" err="1" smtClean="0">
                <a:solidFill>
                  <a:srgbClr val="FFFFCC"/>
                </a:solidFill>
                <a:latin typeface="Times New Roman" pitchFamily="18" charset="0"/>
                <a:cs typeface="Times New Roman" pitchFamily="18" charset="0"/>
              </a:rPr>
              <a:t>Sollich</a:t>
            </a:r>
            <a:r>
              <a:rPr lang="en-US" sz="1600" dirty="0" smtClean="0">
                <a:solidFill>
                  <a:srgbClr val="FFFFCC"/>
                </a:solidFill>
                <a:latin typeface="Times New Roman" pitchFamily="18" charset="0"/>
                <a:cs typeface="Times New Roman" pitchFamily="18" charset="0"/>
              </a:rPr>
              <a:t> and A. Krogh, in </a:t>
            </a:r>
            <a:r>
              <a:rPr lang="en-US" sz="1600" i="1" dirty="0" smtClean="0">
                <a:solidFill>
                  <a:srgbClr val="FFFFCC"/>
                </a:solidFill>
                <a:latin typeface="Times New Roman" pitchFamily="18" charset="0"/>
                <a:cs typeface="Times New Roman" pitchFamily="18" charset="0"/>
              </a:rPr>
              <a:t>Advances in Neural Information Processing Systems </a:t>
            </a:r>
            <a:r>
              <a:rPr lang="en-US" sz="1600" dirty="0" smtClean="0">
                <a:solidFill>
                  <a:srgbClr val="FFFFCC"/>
                </a:solidFill>
                <a:latin typeface="Times New Roman" pitchFamily="18" charset="0"/>
                <a:cs typeface="Times New Roman" pitchFamily="18" charset="0"/>
              </a:rPr>
              <a:t>8, eds. D. S. </a:t>
            </a:r>
            <a:r>
              <a:rPr lang="en-US" sz="1600" dirty="0" err="1" smtClean="0">
                <a:solidFill>
                  <a:srgbClr val="FFFFCC"/>
                </a:solidFill>
                <a:latin typeface="Times New Roman" pitchFamily="18" charset="0"/>
                <a:cs typeface="Times New Roman" pitchFamily="18" charset="0"/>
              </a:rPr>
              <a:t>Touretzky</a:t>
            </a:r>
            <a:r>
              <a:rPr lang="en-US" sz="1600" dirty="0" smtClean="0">
                <a:solidFill>
                  <a:srgbClr val="FFFFCC"/>
                </a:solidFill>
                <a:latin typeface="Times New Roman" pitchFamily="18" charset="0"/>
                <a:cs typeface="Times New Roman" pitchFamily="18" charset="0"/>
              </a:rPr>
              <a:t>, M. C. </a:t>
            </a:r>
            <a:r>
              <a:rPr lang="en-US" sz="1600" dirty="0" err="1" smtClean="0">
                <a:solidFill>
                  <a:srgbClr val="FFFFCC"/>
                </a:solidFill>
                <a:latin typeface="Times New Roman" pitchFamily="18" charset="0"/>
                <a:cs typeface="Times New Roman" pitchFamily="18" charset="0"/>
              </a:rPr>
              <a:t>Mozer</a:t>
            </a:r>
            <a:r>
              <a:rPr lang="en-US" sz="1600" dirty="0" smtClean="0">
                <a:solidFill>
                  <a:srgbClr val="FFFFCC"/>
                </a:solidFill>
                <a:latin typeface="Times New Roman" pitchFamily="18" charset="0"/>
                <a:cs typeface="Times New Roman" pitchFamily="18" charset="0"/>
              </a:rPr>
              <a:t> and M. E. </a:t>
            </a:r>
            <a:r>
              <a:rPr lang="en-US" sz="1600" dirty="0" err="1" smtClean="0">
                <a:solidFill>
                  <a:srgbClr val="FFFFCC"/>
                </a:solidFill>
                <a:latin typeface="Times New Roman" pitchFamily="18" charset="0"/>
                <a:cs typeface="Times New Roman" pitchFamily="18" charset="0"/>
              </a:rPr>
              <a:t>Hasselmo</a:t>
            </a:r>
            <a:r>
              <a:rPr lang="en-US" sz="1600" dirty="0" smtClean="0">
                <a:solidFill>
                  <a:srgbClr val="FFFFCC"/>
                </a:solidFill>
                <a:latin typeface="Times New Roman" pitchFamily="18" charset="0"/>
                <a:cs typeface="Times New Roman" pitchFamily="18" charset="0"/>
              </a:rPr>
              <a:t>, MIT Press, (1996) 190.</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21)	S. </a:t>
            </a:r>
            <a:r>
              <a:rPr lang="en-US" sz="1600" dirty="0" err="1" smtClean="0">
                <a:solidFill>
                  <a:srgbClr val="FFFFCC"/>
                </a:solidFill>
                <a:latin typeface="Times New Roman" pitchFamily="18" charset="0"/>
                <a:cs typeface="Times New Roman" pitchFamily="18" charset="0"/>
              </a:rPr>
              <a:t>Amari</a:t>
            </a:r>
            <a:r>
              <a:rPr lang="en-US" sz="1600" dirty="0" smtClean="0">
                <a:solidFill>
                  <a:srgbClr val="FFFFCC"/>
                </a:solidFill>
                <a:latin typeface="Times New Roman" pitchFamily="18" charset="0"/>
                <a:cs typeface="Times New Roman" pitchFamily="18" charset="0"/>
              </a:rPr>
              <a:t>, N. Murata, K.-R. Finke, M. </a:t>
            </a:r>
            <a:r>
              <a:rPr lang="en-US" sz="1600" dirty="0" err="1" smtClean="0">
                <a:solidFill>
                  <a:srgbClr val="FFFFCC"/>
                </a:solidFill>
                <a:latin typeface="Times New Roman" pitchFamily="18" charset="0"/>
                <a:cs typeface="Times New Roman" pitchFamily="18" charset="0"/>
              </a:rPr>
              <a:t>Finker</a:t>
            </a:r>
            <a:r>
              <a:rPr lang="en-US" sz="1600" dirty="0" smtClean="0">
                <a:solidFill>
                  <a:srgbClr val="FFFFCC"/>
                </a:solidFill>
                <a:latin typeface="Times New Roman" pitchFamily="18" charset="0"/>
                <a:cs typeface="Times New Roman" pitchFamily="18" charset="0"/>
              </a:rPr>
              <a:t> and H. Yang, </a:t>
            </a:r>
            <a:r>
              <a:rPr lang="en-US" sz="1600" i="1" dirty="0" smtClean="0">
                <a:solidFill>
                  <a:srgbClr val="FFFFCC"/>
                </a:solidFill>
                <a:latin typeface="Times New Roman" pitchFamily="18" charset="0"/>
                <a:cs typeface="Times New Roman" pitchFamily="18" charset="0"/>
              </a:rPr>
              <a:t>IEEE Transaction on Neural Networks </a:t>
            </a:r>
            <a:r>
              <a:rPr lang="en-US" sz="1600" dirty="0" smtClean="0">
                <a:solidFill>
                  <a:srgbClr val="FFFFCC"/>
                </a:solidFill>
                <a:latin typeface="Times New Roman" pitchFamily="18" charset="0"/>
                <a:cs typeface="Times New Roman" pitchFamily="18" charset="0"/>
              </a:rPr>
              <a:t>8 (1997) 985; and </a:t>
            </a:r>
            <a:r>
              <a:rPr lang="en-US" sz="1600" i="1" dirty="0" smtClean="0">
                <a:solidFill>
                  <a:srgbClr val="FFFFCC"/>
                </a:solidFill>
                <a:latin typeface="Times New Roman" pitchFamily="18" charset="0"/>
                <a:cs typeface="Times New Roman" pitchFamily="18" charset="0"/>
              </a:rPr>
              <a:t>NIPS’1995 </a:t>
            </a:r>
            <a:r>
              <a:rPr lang="en-US" sz="1600" dirty="0" smtClean="0">
                <a:solidFill>
                  <a:srgbClr val="FFFFCC"/>
                </a:solidFill>
                <a:latin typeface="Times New Roman" pitchFamily="18" charset="0"/>
                <a:cs typeface="Times New Roman" pitchFamily="18" charset="0"/>
              </a:rPr>
              <a:t>8, eds. G. D. </a:t>
            </a:r>
            <a:r>
              <a:rPr lang="en-US" sz="1600" dirty="0" err="1" smtClean="0">
                <a:solidFill>
                  <a:srgbClr val="FFFFCC"/>
                </a:solidFill>
                <a:latin typeface="Times New Roman" pitchFamily="18" charset="0"/>
                <a:cs typeface="Times New Roman" pitchFamily="18" charset="0"/>
              </a:rPr>
              <a:t>Touretzky</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Mozer</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Hasselmo</a:t>
            </a:r>
            <a:r>
              <a:rPr lang="en-US" sz="1600" dirty="0" smtClean="0">
                <a:solidFill>
                  <a:srgbClr val="FFFFCC"/>
                </a:solidFill>
                <a:latin typeface="Times New Roman" pitchFamily="18" charset="0"/>
                <a:cs typeface="Times New Roman" pitchFamily="18" charset="0"/>
              </a:rPr>
              <a:t>, </a:t>
            </a:r>
            <a:r>
              <a:rPr lang="es-ES" sz="1600" dirty="0" smtClean="0">
                <a:solidFill>
                  <a:srgbClr val="FFFFCC"/>
                </a:solidFill>
                <a:latin typeface="Times New Roman" pitchFamily="18" charset="0"/>
                <a:cs typeface="Times New Roman" pitchFamily="18" charset="0"/>
              </a:rPr>
              <a:t>MIT </a:t>
            </a:r>
            <a:r>
              <a:rPr lang="es-ES" sz="1600" dirty="0" err="1" smtClean="0">
                <a:solidFill>
                  <a:srgbClr val="FFFFCC"/>
                </a:solidFill>
                <a:latin typeface="Times New Roman" pitchFamily="18" charset="0"/>
                <a:cs typeface="Times New Roman" pitchFamily="18" charset="0"/>
              </a:rPr>
              <a:t>Press</a:t>
            </a:r>
            <a:r>
              <a:rPr lang="es-ES" sz="1600" dirty="0" smtClean="0">
                <a:solidFill>
                  <a:srgbClr val="FFFFCC"/>
                </a:solidFill>
                <a:latin typeface="Times New Roman" pitchFamily="18" charset="0"/>
                <a:cs typeface="Times New Roman" pitchFamily="18" charset="0"/>
              </a:rPr>
              <a:t>, (1996) 190.</a:t>
            </a:r>
          </a:p>
          <a:p>
            <a:pPr marL="450850" lvl="0" indent="-450850" algn="just"/>
            <a:r>
              <a:rPr lang="en-US" sz="1600" dirty="0" smtClean="0">
                <a:solidFill>
                  <a:srgbClr val="FFFFCC"/>
                </a:solidFill>
                <a:latin typeface="Times New Roman" pitchFamily="18" charset="0"/>
                <a:cs typeface="Times New Roman" pitchFamily="18" charset="0"/>
              </a:rPr>
              <a:t>22)	S. </a:t>
            </a:r>
            <a:r>
              <a:rPr lang="en-US" sz="1600" dirty="0" err="1" smtClean="0">
                <a:solidFill>
                  <a:srgbClr val="FFFFCC"/>
                </a:solidFill>
                <a:latin typeface="Times New Roman" pitchFamily="18" charset="0"/>
                <a:cs typeface="Times New Roman" pitchFamily="18" charset="0"/>
              </a:rPr>
              <a:t>Amari</a:t>
            </a:r>
            <a:r>
              <a:rPr lang="en-US" sz="1600" dirty="0" smtClean="0">
                <a:solidFill>
                  <a:srgbClr val="FFFFCC"/>
                </a:solidFill>
                <a:latin typeface="Times New Roman" pitchFamily="18" charset="0"/>
                <a:cs typeface="Times New Roman" pitchFamily="18" charset="0"/>
              </a:rPr>
              <a:t> and N. Murata, </a:t>
            </a:r>
            <a:r>
              <a:rPr lang="en-US" sz="1600" i="1" dirty="0" smtClean="0">
                <a:solidFill>
                  <a:srgbClr val="FFFFCC"/>
                </a:solidFill>
                <a:latin typeface="Times New Roman" pitchFamily="18" charset="0"/>
                <a:cs typeface="Times New Roman" pitchFamily="18" charset="0"/>
              </a:rPr>
              <a:t>IWANN’1997</a:t>
            </a:r>
            <a:r>
              <a:rPr lang="en-US" sz="1600" dirty="0" smtClean="0">
                <a:solidFill>
                  <a:srgbClr val="FFFFCC"/>
                </a:solidFill>
                <a:latin typeface="Times New Roman" pitchFamily="18" charset="0"/>
                <a:cs typeface="Times New Roman" pitchFamily="18" charset="0"/>
              </a:rPr>
              <a:t>, eds. J. Mira, R. Moreno-Diaz, J. </a:t>
            </a:r>
            <a:r>
              <a:rPr lang="en-US" sz="1600" dirty="0" err="1" smtClean="0">
                <a:solidFill>
                  <a:srgbClr val="FFFFCC"/>
                </a:solidFill>
                <a:latin typeface="Times New Roman" pitchFamily="18" charset="0"/>
                <a:cs typeface="Times New Roman" pitchFamily="18" charset="0"/>
              </a:rPr>
              <a:t>Cabestany</a:t>
            </a:r>
            <a:r>
              <a:rPr lang="en-US" sz="1600" dirty="0" smtClean="0">
                <a:solidFill>
                  <a:srgbClr val="FFFFCC"/>
                </a:solidFill>
                <a:latin typeface="Times New Roman" pitchFamily="18" charset="0"/>
                <a:cs typeface="Times New Roman" pitchFamily="18" charset="0"/>
              </a:rPr>
              <a:t>, Springer, (1997) 284.</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23)	S. Lawrence and C. L. Giles, </a:t>
            </a:r>
            <a:r>
              <a:rPr lang="en-US" sz="1600" i="1" dirty="0" smtClean="0">
                <a:solidFill>
                  <a:srgbClr val="FFFFCC"/>
                </a:solidFill>
                <a:latin typeface="Times New Roman" pitchFamily="18" charset="0"/>
                <a:cs typeface="Times New Roman" pitchFamily="18" charset="0"/>
              </a:rPr>
              <a:t>IJCNN’00 </a:t>
            </a:r>
            <a:r>
              <a:rPr lang="en-US" sz="1600" dirty="0" smtClean="0">
                <a:solidFill>
                  <a:srgbClr val="FFFFCC"/>
                </a:solidFill>
                <a:latin typeface="Times New Roman" pitchFamily="18" charset="0"/>
                <a:cs typeface="Times New Roman" pitchFamily="18" charset="0"/>
              </a:rPr>
              <a:t>Vol. 1, eds. </a:t>
            </a:r>
            <a:r>
              <a:rPr lang="es-ES" sz="1600" dirty="0" err="1" smtClean="0">
                <a:solidFill>
                  <a:srgbClr val="FFFFCC"/>
                </a:solidFill>
                <a:latin typeface="Times New Roman" pitchFamily="18" charset="0"/>
                <a:cs typeface="Times New Roman" pitchFamily="18" charset="0"/>
              </a:rPr>
              <a:t>Shun-Ichi</a:t>
            </a:r>
            <a:r>
              <a:rPr lang="es-ES" sz="1600" dirty="0" smtClean="0">
                <a:solidFill>
                  <a:srgbClr val="FFFFCC"/>
                </a:solidFill>
                <a:latin typeface="Times New Roman" pitchFamily="18" charset="0"/>
                <a:cs typeface="Times New Roman" pitchFamily="18" charset="0"/>
              </a:rPr>
              <a:t> </a:t>
            </a:r>
            <a:r>
              <a:rPr lang="es-ES" sz="1600" dirty="0" err="1" smtClean="0">
                <a:solidFill>
                  <a:srgbClr val="FFFFCC"/>
                </a:solidFill>
                <a:latin typeface="Times New Roman" pitchFamily="18" charset="0"/>
                <a:cs typeface="Times New Roman" pitchFamily="18" charset="0"/>
              </a:rPr>
              <a:t>Amari</a:t>
            </a:r>
            <a:r>
              <a:rPr lang="es-ES" sz="1600" dirty="0" smtClean="0">
                <a:solidFill>
                  <a:srgbClr val="FFFFCC"/>
                </a:solidFill>
                <a:latin typeface="Times New Roman" pitchFamily="18" charset="0"/>
                <a:cs typeface="Times New Roman" pitchFamily="18" charset="0"/>
              </a:rPr>
              <a:t>, C. Lee Giles, Marco </a:t>
            </a:r>
            <a:r>
              <a:rPr lang="es-ES" sz="1600" dirty="0" err="1" smtClean="0">
                <a:solidFill>
                  <a:srgbClr val="FFFFCC"/>
                </a:solidFill>
                <a:latin typeface="Times New Roman" pitchFamily="18" charset="0"/>
                <a:cs typeface="Times New Roman" pitchFamily="18" charset="0"/>
              </a:rPr>
              <a:t>Gori</a:t>
            </a:r>
            <a:r>
              <a:rPr lang="es-ES" sz="1600" dirty="0" smtClean="0">
                <a:solidFill>
                  <a:srgbClr val="FFFFCC"/>
                </a:solidFill>
                <a:latin typeface="Times New Roman" pitchFamily="18" charset="0"/>
                <a:cs typeface="Times New Roman" pitchFamily="18" charset="0"/>
              </a:rPr>
              <a:t>, and </a:t>
            </a:r>
            <a:r>
              <a:rPr lang="es-ES" sz="1600" dirty="0" err="1" smtClean="0">
                <a:solidFill>
                  <a:srgbClr val="FFFFCC"/>
                </a:solidFill>
                <a:latin typeface="Times New Roman" pitchFamily="18" charset="0"/>
                <a:cs typeface="Times New Roman" pitchFamily="18" charset="0"/>
              </a:rPr>
              <a:t>Vincenzo</a:t>
            </a:r>
            <a:r>
              <a:rPr lang="es-ES" sz="1600" dirty="0" smtClean="0">
                <a:solidFill>
                  <a:srgbClr val="FFFFCC"/>
                </a:solidFill>
                <a:latin typeface="Times New Roman" pitchFamily="18" charset="0"/>
                <a:cs typeface="Times New Roman" pitchFamily="18" charset="0"/>
              </a:rPr>
              <a:t> </a:t>
            </a:r>
            <a:r>
              <a:rPr lang="es-ES" sz="1600" dirty="0" err="1" smtClean="0">
                <a:solidFill>
                  <a:srgbClr val="FFFFCC"/>
                </a:solidFill>
                <a:latin typeface="Times New Roman" pitchFamily="18" charset="0"/>
                <a:cs typeface="Times New Roman" pitchFamily="18" charset="0"/>
              </a:rPr>
              <a:t>Piuri</a:t>
            </a:r>
            <a:r>
              <a:rPr lang="es-ES" sz="1600" dirty="0" smtClean="0">
                <a:solidFill>
                  <a:srgbClr val="FFFFCC"/>
                </a:solidFill>
                <a:latin typeface="Times New Roman" pitchFamily="18" charset="0"/>
                <a:cs typeface="Times New Roman" pitchFamily="18" charset="0"/>
              </a:rPr>
              <a:t>, IEEE </a:t>
            </a:r>
            <a:r>
              <a:rPr lang="es-ES" sz="1600" dirty="0" err="1" smtClean="0">
                <a:solidFill>
                  <a:srgbClr val="FFFFCC"/>
                </a:solidFill>
                <a:latin typeface="Times New Roman" pitchFamily="18" charset="0"/>
                <a:cs typeface="Times New Roman" pitchFamily="18" charset="0"/>
              </a:rPr>
              <a:t>Press</a:t>
            </a:r>
            <a:r>
              <a:rPr lang="es-ES" sz="1600" dirty="0" smtClean="0">
                <a:solidFill>
                  <a:srgbClr val="FFFFCC"/>
                </a:solidFill>
                <a:latin typeface="Times New Roman" pitchFamily="18" charset="0"/>
                <a:cs typeface="Times New Roman" pitchFamily="18" charset="0"/>
              </a:rPr>
              <a:t>, (2000) 114.</a:t>
            </a:r>
          </a:p>
          <a:p>
            <a:pPr marL="450850" lvl="0" indent="-450850" algn="just"/>
            <a:r>
              <a:rPr lang="es-ES" sz="1600" dirty="0" smtClean="0">
                <a:solidFill>
                  <a:srgbClr val="FFFFCC"/>
                </a:solidFill>
                <a:latin typeface="Times New Roman" pitchFamily="18" charset="0"/>
                <a:cs typeface="Times New Roman" pitchFamily="18" charset="0"/>
              </a:rPr>
              <a:t>24)	P. Domingos, </a:t>
            </a:r>
            <a:r>
              <a:rPr lang="es-ES" sz="1600" i="1" dirty="0" smtClean="0">
                <a:solidFill>
                  <a:srgbClr val="FFFFCC"/>
                </a:solidFill>
                <a:latin typeface="Times New Roman" pitchFamily="18" charset="0"/>
                <a:cs typeface="Times New Roman" pitchFamily="18" charset="0"/>
              </a:rPr>
              <a:t>ICML’2000</a:t>
            </a:r>
            <a:r>
              <a:rPr lang="es-ES" sz="1600" dirty="0" smtClean="0">
                <a:solidFill>
                  <a:srgbClr val="FFFFCC"/>
                </a:solidFill>
                <a:latin typeface="Times New Roman" pitchFamily="18" charset="0"/>
                <a:cs typeface="Times New Roman" pitchFamily="18" charset="0"/>
              </a:rPr>
              <a:t>, Morgan </a:t>
            </a:r>
            <a:r>
              <a:rPr lang="es-ES" sz="1600" dirty="0" err="1" smtClean="0">
                <a:solidFill>
                  <a:srgbClr val="FFFFCC"/>
                </a:solidFill>
                <a:latin typeface="Times New Roman" pitchFamily="18" charset="0"/>
                <a:cs typeface="Times New Roman" pitchFamily="18" charset="0"/>
              </a:rPr>
              <a:t>Kaufman</a:t>
            </a:r>
            <a:r>
              <a:rPr lang="es-ES" sz="1600" dirty="0" smtClean="0">
                <a:solidFill>
                  <a:srgbClr val="FFFFCC"/>
                </a:solidFill>
                <a:latin typeface="Times New Roman" pitchFamily="18" charset="0"/>
                <a:cs typeface="Times New Roman" pitchFamily="18" charset="0"/>
              </a:rPr>
              <a:t>, (2000) 223.</a:t>
            </a:r>
          </a:p>
          <a:p>
            <a:pPr marL="450850" lvl="0" indent="-450850" algn="just"/>
            <a:r>
              <a:rPr lang="en-US" sz="1600" dirty="0" smtClean="0">
                <a:solidFill>
                  <a:srgbClr val="FFFFCC"/>
                </a:solidFill>
                <a:latin typeface="Times New Roman" pitchFamily="18" charset="0"/>
                <a:cs typeface="Times New Roman" pitchFamily="18" charset="0"/>
              </a:rPr>
              <a:t>25)	G. N. </a:t>
            </a:r>
            <a:r>
              <a:rPr lang="en-US" sz="1600" dirty="0" err="1" smtClean="0">
                <a:solidFill>
                  <a:srgbClr val="FFFFCC"/>
                </a:solidFill>
                <a:latin typeface="Times New Roman" pitchFamily="18" charset="0"/>
                <a:cs typeface="Times New Roman" pitchFamily="18" charset="0"/>
              </a:rPr>
              <a:t>Karystinos</a:t>
            </a:r>
            <a:r>
              <a:rPr lang="en-US" sz="1600" dirty="0" smtClean="0">
                <a:solidFill>
                  <a:srgbClr val="FFFFCC"/>
                </a:solidFill>
                <a:latin typeface="Times New Roman" pitchFamily="18" charset="0"/>
                <a:cs typeface="Times New Roman" pitchFamily="18" charset="0"/>
              </a:rPr>
              <a:t> and D.A. </a:t>
            </a:r>
            <a:r>
              <a:rPr lang="en-US" sz="1600" dirty="0" err="1" smtClean="0">
                <a:solidFill>
                  <a:srgbClr val="FFFFCC"/>
                </a:solidFill>
                <a:latin typeface="Times New Roman" pitchFamily="18" charset="0"/>
                <a:cs typeface="Times New Roman" pitchFamily="18" charset="0"/>
              </a:rPr>
              <a:t>Pados</a:t>
            </a:r>
            <a:r>
              <a:rPr lang="en-US" sz="1600" dirty="0" smtClean="0">
                <a:solidFill>
                  <a:srgbClr val="FFFFCC"/>
                </a:solidFill>
                <a:latin typeface="Times New Roman" pitchFamily="18" charset="0"/>
                <a:cs typeface="Times New Roman" pitchFamily="18" charset="0"/>
              </a:rPr>
              <a:t>, </a:t>
            </a:r>
            <a:r>
              <a:rPr lang="en-US" sz="1600" i="1" dirty="0" smtClean="0">
                <a:solidFill>
                  <a:srgbClr val="FFFFCC"/>
                </a:solidFill>
                <a:latin typeface="Times New Roman" pitchFamily="18" charset="0"/>
                <a:cs typeface="Times New Roman" pitchFamily="18" charset="0"/>
              </a:rPr>
              <a:t>IEEE Transactions on Neural Networks </a:t>
            </a:r>
            <a:r>
              <a:rPr lang="en-US" sz="1600" dirty="0" smtClean="0">
                <a:solidFill>
                  <a:srgbClr val="FFFFCC"/>
                </a:solidFill>
                <a:latin typeface="Times New Roman" pitchFamily="18" charset="0"/>
                <a:cs typeface="Times New Roman" pitchFamily="18" charset="0"/>
              </a:rPr>
              <a:t>11 (2000) 1050.</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26)	R. </a:t>
            </a:r>
            <a:r>
              <a:rPr lang="en-US" sz="1600" dirty="0" err="1" smtClean="0">
                <a:solidFill>
                  <a:srgbClr val="FFFFCC"/>
                </a:solidFill>
                <a:latin typeface="Times New Roman" pitchFamily="18" charset="0"/>
                <a:cs typeface="Times New Roman" pitchFamily="18" charset="0"/>
              </a:rPr>
              <a:t>Caruana</a:t>
            </a:r>
            <a:r>
              <a:rPr lang="en-US" sz="1600" dirty="0" smtClean="0">
                <a:solidFill>
                  <a:srgbClr val="FFFFCC"/>
                </a:solidFill>
                <a:latin typeface="Times New Roman" pitchFamily="18" charset="0"/>
                <a:cs typeface="Times New Roman" pitchFamily="18" charset="0"/>
              </a:rPr>
              <a:t>, S. Lawrence and C.L. Giles, </a:t>
            </a:r>
            <a:r>
              <a:rPr lang="en-US" sz="1600" i="1" dirty="0" smtClean="0">
                <a:solidFill>
                  <a:srgbClr val="FFFFCC"/>
                </a:solidFill>
                <a:latin typeface="Times New Roman" pitchFamily="18" charset="0"/>
                <a:cs typeface="Times New Roman" pitchFamily="18" charset="0"/>
              </a:rPr>
              <a:t>NIPS’2000 </a:t>
            </a:r>
            <a:r>
              <a:rPr lang="en-US" sz="1600" dirty="0" smtClean="0">
                <a:solidFill>
                  <a:srgbClr val="FFFFCC"/>
                </a:solidFill>
                <a:latin typeface="Times New Roman" pitchFamily="18" charset="0"/>
                <a:cs typeface="Times New Roman" pitchFamily="18" charset="0"/>
              </a:rPr>
              <a:t>Vol. 13, eds. T. </a:t>
            </a:r>
            <a:r>
              <a:rPr lang="en-US" sz="1600" dirty="0" err="1" smtClean="0">
                <a:solidFill>
                  <a:srgbClr val="FFFFCC"/>
                </a:solidFill>
                <a:latin typeface="Times New Roman" pitchFamily="18" charset="0"/>
                <a:cs typeface="Times New Roman" pitchFamily="18" charset="0"/>
              </a:rPr>
              <a:t>Leen</a:t>
            </a:r>
            <a:r>
              <a:rPr lang="en-US" sz="1600" dirty="0" smtClean="0">
                <a:solidFill>
                  <a:srgbClr val="FFFFCC"/>
                </a:solidFill>
                <a:latin typeface="Times New Roman" pitchFamily="18" charset="0"/>
                <a:cs typeface="Times New Roman" pitchFamily="18" charset="0"/>
              </a:rPr>
              <a:t>, T. </a:t>
            </a:r>
            <a:r>
              <a:rPr lang="en-US" sz="1600" dirty="0" err="1" smtClean="0">
                <a:solidFill>
                  <a:srgbClr val="FFFFCC"/>
                </a:solidFill>
                <a:latin typeface="Times New Roman" pitchFamily="18" charset="0"/>
                <a:cs typeface="Times New Roman" pitchFamily="18" charset="0"/>
              </a:rPr>
              <a:t>Dietterich</a:t>
            </a:r>
            <a:r>
              <a:rPr lang="en-US" sz="1600" dirty="0" smtClean="0">
                <a:solidFill>
                  <a:srgbClr val="FFFFCC"/>
                </a:solidFill>
                <a:latin typeface="Times New Roman" pitchFamily="18" charset="0"/>
                <a:cs typeface="Times New Roman" pitchFamily="18" charset="0"/>
              </a:rPr>
              <a:t>, V. </a:t>
            </a:r>
            <a:r>
              <a:rPr lang="en-US" sz="1600" dirty="0" err="1" smtClean="0">
                <a:solidFill>
                  <a:srgbClr val="FFFFCC"/>
                </a:solidFill>
                <a:latin typeface="Times New Roman" pitchFamily="18" charset="0"/>
                <a:cs typeface="Times New Roman" pitchFamily="18" charset="0"/>
              </a:rPr>
              <a:t>Tresp</a:t>
            </a:r>
            <a:r>
              <a:rPr lang="en-US" sz="1600" dirty="0" smtClean="0">
                <a:solidFill>
                  <a:srgbClr val="FFFFCC"/>
                </a:solidFill>
                <a:latin typeface="Times New Roman" pitchFamily="18" charset="0"/>
                <a:cs typeface="Times New Roman" pitchFamily="18" charset="0"/>
              </a:rPr>
              <a:t>, MIT Press, (2001) 28.</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27) 	A. Zell, G. </a:t>
            </a:r>
            <a:r>
              <a:rPr lang="en-US" sz="1600" dirty="0" err="1" smtClean="0">
                <a:solidFill>
                  <a:srgbClr val="FFFFCC"/>
                </a:solidFill>
                <a:latin typeface="Times New Roman" pitchFamily="18" charset="0"/>
                <a:cs typeface="Times New Roman" pitchFamily="18" charset="0"/>
              </a:rPr>
              <a:t>Mamier</a:t>
            </a:r>
            <a:r>
              <a:rPr lang="en-US" sz="1600" dirty="0" smtClean="0">
                <a:solidFill>
                  <a:srgbClr val="FFFFCC"/>
                </a:solidFill>
                <a:latin typeface="Times New Roman" pitchFamily="18" charset="0"/>
                <a:cs typeface="Times New Roman" pitchFamily="18" charset="0"/>
              </a:rPr>
              <a:t>, M. Vogt, N. Mache, R. </a:t>
            </a:r>
            <a:r>
              <a:rPr lang="en-US" sz="1600" dirty="0" err="1" smtClean="0">
                <a:solidFill>
                  <a:srgbClr val="FFFFCC"/>
                </a:solidFill>
                <a:latin typeface="Times New Roman" pitchFamily="18" charset="0"/>
                <a:cs typeface="Times New Roman" pitchFamily="18" charset="0"/>
              </a:rPr>
              <a:t>Hübner</a:t>
            </a:r>
            <a:r>
              <a:rPr lang="en-US" sz="1600" dirty="0" smtClean="0">
                <a:solidFill>
                  <a:srgbClr val="FFFFCC"/>
                </a:solidFill>
                <a:latin typeface="Times New Roman" pitchFamily="18" charset="0"/>
                <a:cs typeface="Times New Roman" pitchFamily="18" charset="0"/>
              </a:rPr>
              <a:t>, S. </a:t>
            </a:r>
            <a:r>
              <a:rPr lang="en-US" sz="1600" dirty="0" err="1" smtClean="0">
                <a:solidFill>
                  <a:srgbClr val="FFFFCC"/>
                </a:solidFill>
                <a:latin typeface="Times New Roman" pitchFamily="18" charset="0"/>
                <a:cs typeface="Times New Roman" pitchFamily="18" charset="0"/>
              </a:rPr>
              <a:t>Döring</a:t>
            </a:r>
            <a:r>
              <a:rPr lang="en-US" sz="1600" dirty="0" smtClean="0">
                <a:solidFill>
                  <a:srgbClr val="FFFFCC"/>
                </a:solidFill>
                <a:latin typeface="Times New Roman" pitchFamily="18" charset="0"/>
                <a:cs typeface="Times New Roman" pitchFamily="18" charset="0"/>
              </a:rPr>
              <a:t>, K. Herrmann, T. </a:t>
            </a:r>
            <a:r>
              <a:rPr lang="en-US" sz="1600" dirty="0" err="1" smtClean="0">
                <a:solidFill>
                  <a:srgbClr val="FFFFCC"/>
                </a:solidFill>
                <a:latin typeface="Times New Roman" pitchFamily="18" charset="0"/>
                <a:cs typeface="Times New Roman" pitchFamily="18" charset="0"/>
              </a:rPr>
              <a:t>Soyez</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Schmalzl</a:t>
            </a:r>
            <a:r>
              <a:rPr lang="en-US" sz="1600" dirty="0" smtClean="0">
                <a:solidFill>
                  <a:srgbClr val="FFFFCC"/>
                </a:solidFill>
                <a:latin typeface="Times New Roman" pitchFamily="18" charset="0"/>
                <a:cs typeface="Times New Roman" pitchFamily="18" charset="0"/>
              </a:rPr>
              <a:t>, T. </a:t>
            </a:r>
            <a:r>
              <a:rPr lang="en-US" sz="1600" dirty="0" err="1" smtClean="0">
                <a:solidFill>
                  <a:srgbClr val="FFFFCC"/>
                </a:solidFill>
                <a:latin typeface="Times New Roman" pitchFamily="18" charset="0"/>
                <a:cs typeface="Times New Roman" pitchFamily="18" charset="0"/>
              </a:rPr>
              <a:t>Sommer</a:t>
            </a:r>
            <a:r>
              <a:rPr lang="en-US" sz="1600" dirty="0" smtClean="0">
                <a:solidFill>
                  <a:srgbClr val="FFFFCC"/>
                </a:solidFill>
                <a:latin typeface="Times New Roman" pitchFamily="18" charset="0"/>
                <a:cs typeface="Times New Roman" pitchFamily="18" charset="0"/>
              </a:rPr>
              <a:t>, A. </a:t>
            </a:r>
            <a:r>
              <a:rPr lang="en-US" sz="1600" dirty="0" err="1" smtClean="0">
                <a:solidFill>
                  <a:srgbClr val="FFFFCC"/>
                </a:solidFill>
                <a:latin typeface="Times New Roman" pitchFamily="18" charset="0"/>
                <a:cs typeface="Times New Roman" pitchFamily="18" charset="0"/>
              </a:rPr>
              <a:t>Hatzigeorgiou</a:t>
            </a:r>
            <a:r>
              <a:rPr lang="en-US" sz="1600" dirty="0" smtClean="0">
                <a:solidFill>
                  <a:srgbClr val="FFFFCC"/>
                </a:solidFill>
                <a:latin typeface="Times New Roman" pitchFamily="18" charset="0"/>
                <a:cs typeface="Times New Roman" pitchFamily="18" charset="0"/>
              </a:rPr>
              <a:t>, D. </a:t>
            </a:r>
            <a:r>
              <a:rPr lang="en-US" sz="1600" dirty="0" err="1" smtClean="0">
                <a:solidFill>
                  <a:srgbClr val="FFFFCC"/>
                </a:solidFill>
                <a:latin typeface="Times New Roman" pitchFamily="18" charset="0"/>
                <a:cs typeface="Times New Roman" pitchFamily="18" charset="0"/>
              </a:rPr>
              <a:t>Posselt</a:t>
            </a:r>
            <a:r>
              <a:rPr lang="en-US" sz="1600" dirty="0" smtClean="0">
                <a:solidFill>
                  <a:srgbClr val="FFFFCC"/>
                </a:solidFill>
                <a:latin typeface="Times New Roman" pitchFamily="18" charset="0"/>
                <a:cs typeface="Times New Roman" pitchFamily="18" charset="0"/>
              </a:rPr>
              <a:t>, T. Schreiner, B. </a:t>
            </a:r>
            <a:r>
              <a:rPr lang="en-US" sz="1600" dirty="0" err="1" smtClean="0">
                <a:solidFill>
                  <a:srgbClr val="FFFFCC"/>
                </a:solidFill>
                <a:latin typeface="Times New Roman" pitchFamily="18" charset="0"/>
                <a:cs typeface="Times New Roman" pitchFamily="18" charset="0"/>
              </a:rPr>
              <a:t>Kett</a:t>
            </a:r>
            <a:r>
              <a:rPr lang="en-US" sz="1600" dirty="0" smtClean="0">
                <a:solidFill>
                  <a:srgbClr val="FFFFCC"/>
                </a:solidFill>
                <a:latin typeface="Times New Roman" pitchFamily="18" charset="0"/>
                <a:cs typeface="Times New Roman" pitchFamily="18" charset="0"/>
              </a:rPr>
              <a:t>, G. Clemente, J. Wieland, J. </a:t>
            </a:r>
            <a:r>
              <a:rPr lang="en-US" sz="1600" dirty="0" err="1" smtClean="0">
                <a:solidFill>
                  <a:srgbClr val="FFFFCC"/>
                </a:solidFill>
                <a:latin typeface="Times New Roman" pitchFamily="18" charset="0"/>
                <a:cs typeface="Times New Roman" pitchFamily="18" charset="0"/>
              </a:rPr>
              <a:t>Gatter</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Reczko</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Riedmiller</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Seemann</a:t>
            </a:r>
            <a:r>
              <a:rPr lang="en-US" sz="1600" dirty="0" smtClean="0">
                <a:solidFill>
                  <a:srgbClr val="FFFFCC"/>
                </a:solidFill>
                <a:latin typeface="Times New Roman" pitchFamily="18" charset="0"/>
                <a:cs typeface="Times New Roman" pitchFamily="18" charset="0"/>
              </a:rPr>
              <a:t>, M. </a:t>
            </a:r>
            <a:r>
              <a:rPr lang="en-US" sz="1600" dirty="0" err="1" smtClean="0">
                <a:solidFill>
                  <a:srgbClr val="FFFFCC"/>
                </a:solidFill>
                <a:latin typeface="Times New Roman" pitchFamily="18" charset="0"/>
                <a:cs typeface="Times New Roman" pitchFamily="18" charset="0"/>
              </a:rPr>
              <a:t>Ritt</a:t>
            </a:r>
            <a:r>
              <a:rPr lang="en-US" sz="1600" dirty="0" smtClean="0">
                <a:solidFill>
                  <a:srgbClr val="FFFFCC"/>
                </a:solidFill>
                <a:latin typeface="Times New Roman" pitchFamily="18" charset="0"/>
                <a:cs typeface="Times New Roman" pitchFamily="18" charset="0"/>
              </a:rPr>
              <a:t>, J. </a:t>
            </a:r>
            <a:r>
              <a:rPr lang="en-US" sz="1600" dirty="0" err="1" smtClean="0">
                <a:solidFill>
                  <a:srgbClr val="FFFFCC"/>
                </a:solidFill>
                <a:latin typeface="Times New Roman" pitchFamily="18" charset="0"/>
                <a:cs typeface="Times New Roman" pitchFamily="18" charset="0"/>
              </a:rPr>
              <a:t>DeCoster</a:t>
            </a:r>
            <a:r>
              <a:rPr lang="en-US" sz="1600" dirty="0" smtClean="0">
                <a:solidFill>
                  <a:srgbClr val="FFFFCC"/>
                </a:solidFill>
                <a:latin typeface="Times New Roman" pitchFamily="18" charset="0"/>
                <a:cs typeface="Times New Roman" pitchFamily="18" charset="0"/>
              </a:rPr>
              <a:t>, J. </a:t>
            </a:r>
            <a:r>
              <a:rPr lang="en-US" sz="1600" dirty="0" err="1" smtClean="0">
                <a:solidFill>
                  <a:srgbClr val="FFFFCC"/>
                </a:solidFill>
                <a:latin typeface="Times New Roman" pitchFamily="18" charset="0"/>
                <a:cs typeface="Times New Roman" pitchFamily="18" charset="0"/>
              </a:rPr>
              <a:t>Biedermann</a:t>
            </a:r>
            <a:r>
              <a:rPr lang="en-US" sz="1600" dirty="0" smtClean="0">
                <a:solidFill>
                  <a:srgbClr val="FFFFCC"/>
                </a:solidFill>
                <a:latin typeface="Times New Roman" pitchFamily="18" charset="0"/>
                <a:cs typeface="Times New Roman" pitchFamily="18" charset="0"/>
              </a:rPr>
              <a:t>, J. </a:t>
            </a:r>
            <a:r>
              <a:rPr lang="en-US" sz="1600" dirty="0" err="1" smtClean="0">
                <a:solidFill>
                  <a:srgbClr val="FFFFCC"/>
                </a:solidFill>
                <a:latin typeface="Times New Roman" pitchFamily="18" charset="0"/>
                <a:cs typeface="Times New Roman" pitchFamily="18" charset="0"/>
              </a:rPr>
              <a:t>Danz</a:t>
            </a:r>
            <a:r>
              <a:rPr lang="en-US" sz="1600" dirty="0" smtClean="0">
                <a:solidFill>
                  <a:srgbClr val="FFFFCC"/>
                </a:solidFill>
                <a:latin typeface="Times New Roman" pitchFamily="18" charset="0"/>
                <a:cs typeface="Times New Roman" pitchFamily="18" charset="0"/>
              </a:rPr>
              <a:t>, C. </a:t>
            </a:r>
            <a:r>
              <a:rPr lang="en-US" sz="1600" dirty="0" err="1" smtClean="0">
                <a:solidFill>
                  <a:srgbClr val="FFFFCC"/>
                </a:solidFill>
                <a:latin typeface="Times New Roman" pitchFamily="18" charset="0"/>
                <a:cs typeface="Times New Roman" pitchFamily="18" charset="0"/>
              </a:rPr>
              <a:t>Wehrfritz</a:t>
            </a:r>
            <a:r>
              <a:rPr lang="en-US" sz="1600" dirty="0" smtClean="0">
                <a:solidFill>
                  <a:srgbClr val="FFFFCC"/>
                </a:solidFill>
                <a:latin typeface="Times New Roman" pitchFamily="18" charset="0"/>
                <a:cs typeface="Times New Roman" pitchFamily="18" charset="0"/>
              </a:rPr>
              <a:t>, R. Werner, M. Berthold and B. </a:t>
            </a:r>
            <a:r>
              <a:rPr lang="en-US" sz="1600" dirty="0" err="1" smtClean="0">
                <a:solidFill>
                  <a:srgbClr val="FFFFCC"/>
                </a:solidFill>
                <a:latin typeface="Times New Roman" pitchFamily="18" charset="0"/>
                <a:cs typeface="Times New Roman" pitchFamily="18" charset="0"/>
              </a:rPr>
              <a:t>Orsier</a:t>
            </a:r>
            <a:r>
              <a:rPr lang="en-US" sz="1600" dirty="0" smtClean="0">
                <a:solidFill>
                  <a:srgbClr val="FFFFCC"/>
                </a:solidFill>
                <a:latin typeface="Times New Roman" pitchFamily="18" charset="0"/>
                <a:cs typeface="Times New Roman" pitchFamily="18" charset="0"/>
              </a:rPr>
              <a:t>, “SNNS - Stuttgart Neural Network Simulator, version 4.2”, University of Stuttgart, Institute for Parallel and Distributed High Performance Systems; and University of </a:t>
            </a:r>
            <a:r>
              <a:rPr lang="en-US" sz="1600" dirty="0" err="1" smtClean="0">
                <a:solidFill>
                  <a:srgbClr val="FFFFCC"/>
                </a:solidFill>
                <a:latin typeface="Times New Roman" pitchFamily="18" charset="0"/>
                <a:cs typeface="Times New Roman" pitchFamily="18" charset="0"/>
              </a:rPr>
              <a:t>Tübingen</a:t>
            </a:r>
            <a:r>
              <a:rPr lang="en-US" sz="1600" dirty="0" smtClean="0">
                <a:solidFill>
                  <a:srgbClr val="FFFFCC"/>
                </a:solidFill>
                <a:latin typeface="Times New Roman" pitchFamily="18" charset="0"/>
                <a:cs typeface="Times New Roman" pitchFamily="18" charset="0"/>
              </a:rPr>
              <a:t>, </a:t>
            </a:r>
            <a:r>
              <a:rPr lang="en-US" sz="1600" dirty="0" err="1" smtClean="0">
                <a:solidFill>
                  <a:srgbClr val="FFFFCC"/>
                </a:solidFill>
                <a:latin typeface="Times New Roman" pitchFamily="18" charset="0"/>
                <a:cs typeface="Times New Roman" pitchFamily="18" charset="0"/>
              </a:rPr>
              <a:t>Wilhem</a:t>
            </a:r>
            <a:r>
              <a:rPr lang="en-US" sz="1600" dirty="0" smtClean="0">
                <a:solidFill>
                  <a:srgbClr val="FFFFCC"/>
                </a:solidFill>
                <a:latin typeface="Times New Roman" pitchFamily="18" charset="0"/>
                <a:cs typeface="Times New Roman" pitchFamily="18" charset="0"/>
              </a:rPr>
              <a:t>-</a:t>
            </a:r>
            <a:r>
              <a:rPr lang="en-US" sz="1600" dirty="0" err="1" smtClean="0">
                <a:solidFill>
                  <a:srgbClr val="FFFFCC"/>
                </a:solidFill>
                <a:latin typeface="Times New Roman" pitchFamily="18" charset="0"/>
                <a:cs typeface="Times New Roman" pitchFamily="18" charset="0"/>
              </a:rPr>
              <a:t>Schickard</a:t>
            </a:r>
            <a:r>
              <a:rPr lang="en-US" sz="1600" dirty="0" smtClean="0">
                <a:solidFill>
                  <a:srgbClr val="FFFFCC"/>
                </a:solidFill>
                <a:latin typeface="Times New Roman" pitchFamily="18" charset="0"/>
                <a:cs typeface="Times New Roman" pitchFamily="18" charset="0"/>
              </a:rPr>
              <a:t>-Institute for Computer Science, (1998).</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28)	J. </a:t>
            </a:r>
            <a:r>
              <a:rPr lang="en-US" sz="1600" dirty="0" err="1" smtClean="0">
                <a:solidFill>
                  <a:srgbClr val="FFFFCC"/>
                </a:solidFill>
                <a:latin typeface="Times New Roman" pitchFamily="18" charset="0"/>
                <a:cs typeface="Times New Roman" pitchFamily="18" charset="0"/>
              </a:rPr>
              <a:t>Damgov</a:t>
            </a:r>
            <a:r>
              <a:rPr lang="en-US" sz="1600" dirty="0" smtClean="0">
                <a:solidFill>
                  <a:srgbClr val="FFFFCC"/>
                </a:solidFill>
                <a:latin typeface="Times New Roman" pitchFamily="18" charset="0"/>
                <a:cs typeface="Times New Roman" pitchFamily="18" charset="0"/>
              </a:rPr>
              <a:t> and L. </a:t>
            </a:r>
            <a:r>
              <a:rPr lang="en-US" sz="1600" dirty="0" err="1" smtClean="0">
                <a:solidFill>
                  <a:srgbClr val="FFFFCC"/>
                </a:solidFill>
                <a:latin typeface="Times New Roman" pitchFamily="18" charset="0"/>
                <a:cs typeface="Times New Roman" pitchFamily="18" charset="0"/>
              </a:rPr>
              <a:t>Litov</a:t>
            </a:r>
            <a:r>
              <a:rPr lang="en-US" sz="1600" dirty="0" smtClean="0">
                <a:solidFill>
                  <a:srgbClr val="FFFFCC"/>
                </a:solidFill>
                <a:latin typeface="Times New Roman" pitchFamily="18" charset="0"/>
                <a:cs typeface="Times New Roman" pitchFamily="18" charset="0"/>
              </a:rPr>
              <a:t>, </a:t>
            </a:r>
            <a:r>
              <a:rPr lang="en-US" sz="1600" dirty="0" err="1" smtClean="0">
                <a:solidFill>
                  <a:srgbClr val="FFFFCC"/>
                </a:solidFill>
                <a:latin typeface="Times New Roman" pitchFamily="18" charset="0"/>
                <a:cs typeface="Times New Roman" pitchFamily="18" charset="0"/>
              </a:rPr>
              <a:t>Nucl</a:t>
            </a:r>
            <a:r>
              <a:rPr lang="en-US" sz="1600" dirty="0" smtClean="0">
                <a:solidFill>
                  <a:srgbClr val="FFFFCC"/>
                </a:solidFill>
                <a:latin typeface="Times New Roman" pitchFamily="18" charset="0"/>
                <a:cs typeface="Times New Roman" pitchFamily="18" charset="0"/>
              </a:rPr>
              <a:t>. Instr. and Meth. </a:t>
            </a:r>
            <a:r>
              <a:rPr lang="en-US" sz="1600" b="1" dirty="0" smtClean="0">
                <a:solidFill>
                  <a:srgbClr val="FFFFCC"/>
                </a:solidFill>
                <a:latin typeface="Times New Roman" pitchFamily="18" charset="0"/>
                <a:cs typeface="Times New Roman" pitchFamily="18" charset="0"/>
              </a:rPr>
              <a:t>A482</a:t>
            </a:r>
            <a:r>
              <a:rPr lang="en-US" sz="1600" dirty="0" smtClean="0">
                <a:solidFill>
                  <a:srgbClr val="FFFFCC"/>
                </a:solidFill>
                <a:latin typeface="Times New Roman" pitchFamily="18" charset="0"/>
                <a:cs typeface="Times New Roman" pitchFamily="18" charset="0"/>
              </a:rPr>
              <a:t> (2002) 776.</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29)	M. </a:t>
            </a:r>
            <a:r>
              <a:rPr lang="en-US" sz="1600" dirty="0" err="1" smtClean="0">
                <a:solidFill>
                  <a:srgbClr val="FFFFCC"/>
                </a:solidFill>
                <a:latin typeface="Times New Roman" pitchFamily="18" charset="0"/>
                <a:cs typeface="Times New Roman" pitchFamily="18" charset="0"/>
              </a:rPr>
              <a:t>Ambrosio</a:t>
            </a:r>
            <a:r>
              <a:rPr lang="en-US" sz="1600" dirty="0" smtClean="0">
                <a:solidFill>
                  <a:srgbClr val="FFFFCC"/>
                </a:solidFill>
                <a:latin typeface="Times New Roman" pitchFamily="18" charset="0"/>
                <a:cs typeface="Times New Roman" pitchFamily="18" charset="0"/>
              </a:rPr>
              <a:t>, et al., (The MACRO Collaboration), </a:t>
            </a:r>
            <a:r>
              <a:rPr lang="en-US" sz="1600" dirty="0" err="1" smtClean="0">
                <a:solidFill>
                  <a:srgbClr val="FFFFCC"/>
                </a:solidFill>
                <a:latin typeface="Times New Roman" pitchFamily="18" charset="0"/>
                <a:cs typeface="Times New Roman" pitchFamily="18" charset="0"/>
              </a:rPr>
              <a:t>Nucl</a:t>
            </a:r>
            <a:r>
              <a:rPr lang="en-US" sz="1600" dirty="0" smtClean="0">
                <a:solidFill>
                  <a:srgbClr val="FFFFCC"/>
                </a:solidFill>
                <a:latin typeface="Times New Roman" pitchFamily="18" charset="0"/>
                <a:cs typeface="Times New Roman" pitchFamily="18" charset="0"/>
              </a:rPr>
              <a:t>. Instr. and Meth. </a:t>
            </a:r>
            <a:r>
              <a:rPr lang="en-US" sz="1600" b="1" dirty="0" smtClean="0">
                <a:solidFill>
                  <a:srgbClr val="FFFFCC"/>
                </a:solidFill>
                <a:latin typeface="Times New Roman" pitchFamily="18" charset="0"/>
                <a:cs typeface="Times New Roman" pitchFamily="18" charset="0"/>
              </a:rPr>
              <a:t>A492</a:t>
            </a:r>
            <a:r>
              <a:rPr lang="en-US" sz="1600" dirty="0" smtClean="0">
                <a:solidFill>
                  <a:srgbClr val="FFFFCC"/>
                </a:solidFill>
                <a:latin typeface="Times New Roman" pitchFamily="18" charset="0"/>
                <a:cs typeface="Times New Roman" pitchFamily="18" charset="0"/>
              </a:rPr>
              <a:t> (2002) 376.</a:t>
            </a:r>
            <a:endParaRPr lang="es-ES" sz="1600" dirty="0" smtClean="0">
              <a:solidFill>
                <a:srgbClr val="FFFFCC"/>
              </a:solidFill>
              <a:latin typeface="Times New Roman" pitchFamily="18" charset="0"/>
              <a:cs typeface="Times New Roman" pitchFamily="18" charset="0"/>
            </a:endParaRPr>
          </a:p>
          <a:p>
            <a:pPr marL="450850" lvl="0" indent="-450850" algn="just"/>
            <a:r>
              <a:rPr lang="en-US" sz="1600" dirty="0" smtClean="0">
                <a:solidFill>
                  <a:srgbClr val="FFFFCC"/>
                </a:solidFill>
                <a:latin typeface="Times New Roman" pitchFamily="18" charset="0"/>
                <a:cs typeface="Times New Roman" pitchFamily="18" charset="0"/>
              </a:rPr>
              <a:t>30)	R. Hecht-Nielsen, </a:t>
            </a:r>
            <a:r>
              <a:rPr lang="en-US" sz="1600" dirty="0" err="1" smtClean="0">
                <a:solidFill>
                  <a:srgbClr val="FFFFCC"/>
                </a:solidFill>
                <a:latin typeface="Times New Roman" pitchFamily="18" charset="0"/>
                <a:cs typeface="Times New Roman" pitchFamily="18" charset="0"/>
              </a:rPr>
              <a:t>Neurocomputing</a:t>
            </a:r>
            <a:r>
              <a:rPr lang="en-US" sz="1600" dirty="0" smtClean="0">
                <a:solidFill>
                  <a:srgbClr val="FFFFCC"/>
                </a:solidFill>
                <a:latin typeface="Times New Roman" pitchFamily="18" charset="0"/>
                <a:cs typeface="Times New Roman" pitchFamily="18" charset="0"/>
              </a:rPr>
              <a:t>, Addison-Wesley Publishing Company, (1990).</a:t>
            </a:r>
            <a:endParaRPr lang="es-ES" sz="1600" dirty="0" smtClean="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857232"/>
            <a:ext cx="9144000" cy="1200329"/>
          </a:xfrm>
          <a:prstGeom prst="rect">
            <a:avLst/>
          </a:prstGeom>
          <a:solidFill>
            <a:srgbClr val="125A23"/>
          </a:solidFill>
        </p:spPr>
        <p:txBody>
          <a:bodyPr wrap="square">
            <a:spAutoFit/>
          </a:bodyPr>
          <a:lstStyle/>
          <a:p>
            <a:pPr algn="just"/>
            <a:r>
              <a:rPr lang="en-US" sz="2400" dirty="0" smtClean="0">
                <a:solidFill>
                  <a:srgbClr val="FFFFCC"/>
                </a:solidFill>
                <a:latin typeface="Times New Roman"/>
                <a:ea typeface="Calibri"/>
              </a:rPr>
              <a:t>This contribution is on the effect of overfitting for noise component sizes equal to 3%, 4%, 7% and 8%, and comparing the results with the 6 cases studied in [8] corresponding to 1%, 2%, 5%, 6%, 9% and 10%.</a:t>
            </a:r>
            <a:endParaRPr lang="es-ES" sz="2400" dirty="0">
              <a:solidFill>
                <a:srgbClr val="FFFFCC"/>
              </a:solidFill>
            </a:endParaRPr>
          </a:p>
        </p:txBody>
      </p:sp>
      <p:sp>
        <p:nvSpPr>
          <p:cNvPr id="4" name="3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7</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 y="357172"/>
            <a:ext cx="54197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14300" algn="l"/>
              </a:tabLst>
            </a:pPr>
            <a:r>
              <a:rPr kumimoji="0" lang="en-US" sz="2400" b="1" i="0" u="none" strike="noStrike" cap="none" normalizeH="0" baseline="0" dirty="0" smtClean="0">
                <a:ln>
                  <a:noFill/>
                </a:ln>
                <a:solidFill>
                  <a:srgbClr val="FFFFCC"/>
                </a:solidFill>
                <a:effectLst/>
                <a:latin typeface="Times New Roman" pitchFamily="18" charset="0"/>
                <a:ea typeface="Calibri" pitchFamily="34" charset="0"/>
                <a:cs typeface="Times New Roman" pitchFamily="18" charset="0"/>
              </a:rPr>
              <a:t>2.  DPSA and Bragg curve spectroscopy </a:t>
            </a:r>
            <a:endParaRPr kumimoji="0" lang="es-ES" sz="2400" b="0" i="0" u="none" strike="noStrike" cap="none" normalizeH="0" baseline="0" dirty="0" smtClean="0">
              <a:ln>
                <a:noFill/>
              </a:ln>
              <a:solidFill>
                <a:srgbClr val="FFFFCC"/>
              </a:solidFill>
              <a:effectLst/>
              <a:latin typeface="Times New Roman" pitchFamily="18" charset="0"/>
              <a:cs typeface="Times New Roman" pitchFamily="18" charset="0"/>
            </a:endParaRPr>
          </a:p>
        </p:txBody>
      </p:sp>
      <p:sp>
        <p:nvSpPr>
          <p:cNvPr id="5" name="4 Marcador de número de diapositiva"/>
          <p:cNvSpPr>
            <a:spLocks noGrp="1"/>
          </p:cNvSpPr>
          <p:nvPr>
            <p:ph type="sldNum" sz="quarter" idx="12"/>
          </p:nvPr>
        </p:nvSpPr>
        <p:spPr/>
        <p:txBody>
          <a:bodyPr/>
          <a:lstStyle/>
          <a:p>
            <a:fld id="{67A56C92-EF0B-4F99-9DF2-D11E61E38F24}" type="slidenum">
              <a:rPr lang="es-ES" smtClean="0">
                <a:solidFill>
                  <a:srgbClr val="00CC00"/>
                </a:solidFill>
              </a:rPr>
              <a:pPr/>
              <a:t>8</a:t>
            </a:fld>
            <a:endParaRPr lang="es-ES" dirty="0">
              <a:solidFill>
                <a:srgbClr val="00CC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 y="5546731"/>
            <a:ext cx="9144000" cy="1311275"/>
          </a:xfrm>
          <a:prstGeom prst="rect">
            <a:avLst/>
          </a:prstGeom>
          <a:solidFill>
            <a:srgbClr val="125A23"/>
          </a:solidFill>
          <a:ln w="9525">
            <a:noFill/>
            <a:miter lim="800000"/>
            <a:headEnd/>
            <a:tailEnd/>
          </a:ln>
          <a:effectLst/>
        </p:spPr>
        <p:txBody>
          <a:bodyPr wrap="square">
            <a:spAutoFit/>
          </a:bodyPr>
          <a:lstStyle/>
          <a:p>
            <a:pPr algn="just">
              <a:spcBef>
                <a:spcPct val="50000"/>
              </a:spcBef>
            </a:pPr>
            <a:r>
              <a:rPr lang="en-US" sz="2000" u="none" dirty="0">
                <a:solidFill>
                  <a:srgbClr val="FFFFCC"/>
                </a:solidFill>
                <a:latin typeface="Times New Roman" pitchFamily="18" charset="0"/>
                <a:cs typeface="Times New Roman" pitchFamily="18" charset="0"/>
              </a:rPr>
              <a:t>Fig. </a:t>
            </a:r>
            <a:r>
              <a:rPr lang="en-US" sz="2000" u="none" dirty="0" smtClean="0">
                <a:solidFill>
                  <a:srgbClr val="FFFFCC"/>
                </a:solidFill>
                <a:latin typeface="Times New Roman" pitchFamily="18" charset="0"/>
                <a:cs typeface="Times New Roman" pitchFamily="18" charset="0"/>
              </a:rPr>
              <a:t>1. </a:t>
            </a:r>
            <a:r>
              <a:rPr lang="en-US" sz="2000" u="none" dirty="0">
                <a:solidFill>
                  <a:srgbClr val="FFFFCC"/>
                </a:solidFill>
                <a:latin typeface="Times New Roman" pitchFamily="18" charset="0"/>
                <a:cs typeface="Times New Roman" pitchFamily="18" charset="0"/>
              </a:rPr>
              <a:t>Plot of an ideal synthetic BC (solid line) together with a simulated synthetic experimental BC (dots</a:t>
            </a:r>
            <a:r>
              <a:rPr lang="en-US" sz="2000" u="none" dirty="0" smtClean="0">
                <a:solidFill>
                  <a:srgbClr val="FFFFCC"/>
                </a:solidFill>
                <a:latin typeface="Times New Roman" pitchFamily="18" charset="0"/>
                <a:cs typeface="Times New Roman" pitchFamily="18" charset="0"/>
              </a:rPr>
              <a:t>), </a:t>
            </a:r>
            <a:r>
              <a:rPr lang="en-US" sz="2000" u="none" dirty="0">
                <a:solidFill>
                  <a:srgbClr val="FFFFCC"/>
                </a:solidFill>
                <a:latin typeface="Times New Roman" pitchFamily="18" charset="0"/>
                <a:cs typeface="Times New Roman" pitchFamily="18" charset="0"/>
              </a:rPr>
              <a:t>including a fast changing component that takes into account any possible </a:t>
            </a:r>
            <a:r>
              <a:rPr lang="en-US" sz="2000" dirty="0" smtClean="0">
                <a:solidFill>
                  <a:srgbClr val="FFFFCC"/>
                </a:solidFill>
                <a:latin typeface="Times New Roman" pitchFamily="18" charset="0"/>
                <a:cs typeface="Times New Roman" pitchFamily="18" charset="0"/>
              </a:rPr>
              <a:t>source</a:t>
            </a:r>
            <a:r>
              <a:rPr lang="en-US" sz="2000" u="none" dirty="0" smtClean="0">
                <a:solidFill>
                  <a:srgbClr val="FFFFCC"/>
                </a:solidFill>
                <a:latin typeface="Times New Roman" pitchFamily="18" charset="0"/>
                <a:cs typeface="Times New Roman" pitchFamily="18" charset="0"/>
              </a:rPr>
              <a:t> </a:t>
            </a:r>
            <a:r>
              <a:rPr lang="en-US" sz="2000" u="none" dirty="0">
                <a:solidFill>
                  <a:srgbClr val="FFFFCC"/>
                </a:solidFill>
                <a:latin typeface="Times New Roman" pitchFamily="18" charset="0"/>
                <a:cs typeface="Times New Roman" pitchFamily="18" charset="0"/>
              </a:rPr>
              <a:t>of experimental </a:t>
            </a:r>
            <a:r>
              <a:rPr lang="en-US" sz="2000" u="none" dirty="0" smtClean="0">
                <a:solidFill>
                  <a:srgbClr val="FFFFCC"/>
                </a:solidFill>
                <a:latin typeface="Times New Roman" pitchFamily="18" charset="0"/>
                <a:cs typeface="Times New Roman" pitchFamily="18" charset="0"/>
              </a:rPr>
              <a:t>noise (9%). </a:t>
            </a:r>
            <a:r>
              <a:rPr lang="en-US" sz="2000" u="none" dirty="0">
                <a:solidFill>
                  <a:srgbClr val="FFFFCC"/>
                </a:solidFill>
                <a:latin typeface="Times New Roman" pitchFamily="18" charset="0"/>
                <a:cs typeface="Times New Roman" pitchFamily="18" charset="0"/>
              </a:rPr>
              <a:t>The training  </a:t>
            </a:r>
            <a:r>
              <a:rPr lang="en-US" sz="2000" u="none" dirty="0" smtClean="0">
                <a:solidFill>
                  <a:srgbClr val="FFFFCC"/>
                </a:solidFill>
                <a:latin typeface="Times New Roman" pitchFamily="18" charset="0"/>
                <a:cs typeface="Times New Roman" pitchFamily="18" charset="0"/>
              </a:rPr>
              <a:t>D</a:t>
            </a:r>
            <a:r>
              <a:rPr lang="en-US" sz="2000" u="none" baseline="30000" dirty="0" smtClean="0">
                <a:solidFill>
                  <a:srgbClr val="FFFFCC"/>
                </a:solidFill>
                <a:latin typeface="Times New Roman" pitchFamily="18" charset="0"/>
                <a:cs typeface="Times New Roman" pitchFamily="18" charset="0"/>
              </a:rPr>
              <a:t>T</a:t>
            </a:r>
            <a:r>
              <a:rPr lang="en-US" sz="2000" u="none" dirty="0" smtClean="0">
                <a:solidFill>
                  <a:srgbClr val="FFFFCC"/>
                </a:solidFill>
                <a:latin typeface="Times New Roman" pitchFamily="18" charset="0"/>
                <a:cs typeface="Times New Roman" pitchFamily="18" charset="0"/>
              </a:rPr>
              <a:t> and </a:t>
            </a:r>
            <a:r>
              <a:rPr lang="en-US" sz="2000" u="none" dirty="0">
                <a:solidFill>
                  <a:srgbClr val="FFFFCC"/>
                </a:solidFill>
                <a:latin typeface="Times New Roman" pitchFamily="18" charset="0"/>
                <a:cs typeface="Times New Roman" pitchFamily="18" charset="0"/>
              </a:rPr>
              <a:t>validation </a:t>
            </a:r>
            <a:r>
              <a:rPr lang="en-US" sz="2000" u="none" dirty="0" smtClean="0">
                <a:solidFill>
                  <a:srgbClr val="FFFFCC"/>
                </a:solidFill>
                <a:latin typeface="Times New Roman" pitchFamily="18" charset="0"/>
                <a:cs typeface="Times New Roman" pitchFamily="18" charset="0"/>
              </a:rPr>
              <a:t>D</a:t>
            </a:r>
            <a:r>
              <a:rPr lang="en-US" sz="2000" u="none" baseline="30000" dirty="0" smtClean="0">
                <a:solidFill>
                  <a:srgbClr val="FFFFCC"/>
                </a:solidFill>
                <a:latin typeface="Times New Roman" pitchFamily="18" charset="0"/>
                <a:cs typeface="Times New Roman" pitchFamily="18" charset="0"/>
              </a:rPr>
              <a:t>V</a:t>
            </a:r>
            <a:r>
              <a:rPr lang="en-US" sz="2000" u="none" dirty="0" smtClean="0">
                <a:solidFill>
                  <a:srgbClr val="FFFFCC"/>
                </a:solidFill>
                <a:latin typeface="Times New Roman" pitchFamily="18" charset="0"/>
                <a:cs typeface="Times New Roman" pitchFamily="18" charset="0"/>
              </a:rPr>
              <a:t> data </a:t>
            </a:r>
            <a:r>
              <a:rPr lang="en-US" sz="2000" u="none" dirty="0">
                <a:solidFill>
                  <a:srgbClr val="FFFFCC"/>
                </a:solidFill>
                <a:latin typeface="Times New Roman" pitchFamily="18" charset="0"/>
                <a:cs typeface="Times New Roman" pitchFamily="18" charset="0"/>
              </a:rPr>
              <a:t>sets were built using BCs of a length consisting of at least 41 bins (cyan range).</a:t>
            </a:r>
          </a:p>
        </p:txBody>
      </p:sp>
      <p:pic>
        <p:nvPicPr>
          <p:cNvPr id="2" name="2 Imagen" descr="fig_1c.bmp"/>
          <p:cNvPicPr preferRelativeResize="0">
            <a:picLocks/>
          </p:cNvPicPr>
          <p:nvPr/>
        </p:nvPicPr>
        <p:blipFill>
          <a:blip r:embed="rId2" cstate="print"/>
          <a:stretch>
            <a:fillRect/>
          </a:stretch>
        </p:blipFill>
        <p:spPr>
          <a:xfrm>
            <a:off x="885853" y="214296"/>
            <a:ext cx="7329485" cy="5302745"/>
          </a:xfrm>
          <a:prstGeom prst="rect">
            <a:avLst/>
          </a:prstGeom>
        </p:spPr>
      </p:pic>
      <p:sp>
        <p:nvSpPr>
          <p:cNvPr id="7" name="6 Marcador de número de diapositiva"/>
          <p:cNvSpPr>
            <a:spLocks noGrp="1"/>
          </p:cNvSpPr>
          <p:nvPr>
            <p:ph type="sldNum" sz="quarter" idx="12"/>
          </p:nvPr>
        </p:nvSpPr>
        <p:spPr>
          <a:xfrm>
            <a:off x="6581804" y="6524650"/>
            <a:ext cx="2133600" cy="476250"/>
          </a:xfrm>
        </p:spPr>
        <p:txBody>
          <a:bodyPr/>
          <a:lstStyle/>
          <a:p>
            <a:fld id="{67A56C92-EF0B-4F99-9DF2-D11E61E38F24}" type="slidenum">
              <a:rPr lang="es-ES" smtClean="0">
                <a:solidFill>
                  <a:srgbClr val="00CC00"/>
                </a:solidFill>
              </a:rPr>
              <a:pPr/>
              <a:t>9</a:t>
            </a:fld>
            <a:endParaRPr lang="es-ES" dirty="0">
              <a:solidFill>
                <a:srgbClr val="00CC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rgbClr val="FFFF99"/>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8184</TotalTime>
  <Words>3728</Words>
  <Application>Microsoft Office PowerPoint</Application>
  <PresentationFormat>On-screen Show (4:3)</PresentationFormat>
  <Paragraphs>413</Paragraphs>
  <Slides>68</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68</vt:i4>
      </vt:variant>
    </vt:vector>
  </HeadingPairs>
  <TitlesOfParts>
    <vt:vector size="74" baseType="lpstr">
      <vt:lpstr>Tema de Office</vt:lpstr>
      <vt:lpstr>Diseño predeterminado</vt:lpstr>
      <vt:lpstr>1_Diseño predeterminado</vt:lpstr>
      <vt:lpstr>2_Diseño predeterminado</vt:lpstr>
      <vt:lpstr>3_Diseño predeterminado</vt:lpstr>
      <vt:lpstr>Equation</vt:lpstr>
      <vt:lpstr>effect of signal noise on the learning capability of an artificial neural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 mia Cantone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signal noise on the learning capability of an artificial neural network</dc:title>
  <dc:creator>Juan Jaime Vega Castro</dc:creator>
  <cp:lastModifiedBy>Juan Jaime Vega Castro</cp:lastModifiedBy>
  <cp:revision>831</cp:revision>
  <dcterms:created xsi:type="dcterms:W3CDTF">2008-05-31T01:19:50Z</dcterms:created>
  <dcterms:modified xsi:type="dcterms:W3CDTF">2016-04-21T00:25:53Z</dcterms:modified>
</cp:coreProperties>
</file>