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96" r:id="rId4"/>
    <p:sldId id="261" r:id="rId5"/>
    <p:sldId id="267" r:id="rId6"/>
    <p:sldId id="262" r:id="rId7"/>
    <p:sldId id="265" r:id="rId8"/>
    <p:sldId id="268" r:id="rId9"/>
    <p:sldId id="269" r:id="rId10"/>
    <p:sldId id="288" r:id="rId11"/>
    <p:sldId id="289" r:id="rId12"/>
    <p:sldId id="290" r:id="rId13"/>
    <p:sldId id="291" r:id="rId14"/>
    <p:sldId id="298"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MASTER\TESIS\UNAM%20new\resultados\Revistas%20mexicanas%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'tabla de wos y scopus'!$C$2</c:f>
              <c:strCache>
                <c:ptCount val="1"/>
                <c:pt idx="0">
                  <c:v>Journal Metrics</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'tabla de wos y scopus'!$B$3:$B$13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'tabla de wos y scopus'!$C$3:$C$13</c:f>
              <c:numCache>
                <c:formatCode>General</c:formatCode>
                <c:ptCount val="11"/>
                <c:pt idx="0">
                  <c:v>49</c:v>
                </c:pt>
                <c:pt idx="1">
                  <c:v>47</c:v>
                </c:pt>
                <c:pt idx="2">
                  <c:v>52</c:v>
                </c:pt>
                <c:pt idx="3">
                  <c:v>55</c:v>
                </c:pt>
                <c:pt idx="4">
                  <c:v>78</c:v>
                </c:pt>
                <c:pt idx="5">
                  <c:v>90</c:v>
                </c:pt>
                <c:pt idx="6">
                  <c:v>93</c:v>
                </c:pt>
                <c:pt idx="7">
                  <c:v>94</c:v>
                </c:pt>
                <c:pt idx="8">
                  <c:v>91</c:v>
                </c:pt>
                <c:pt idx="9">
                  <c:v>134</c:v>
                </c:pt>
                <c:pt idx="10">
                  <c:v>139</c:v>
                </c:pt>
              </c:numCache>
            </c:numRef>
          </c:val>
          <c:extLst>
            <c:ext xmlns:c16="http://schemas.microsoft.com/office/drawing/2014/chart" uri="{C3380CC4-5D6E-409C-BE32-E72D297353CC}">
              <c16:uniqueId val="{00000000-50BF-402A-91F6-7C0AF8CB0ABE}"/>
            </c:ext>
          </c:extLst>
        </c:ser>
        <c:ser>
          <c:idx val="1"/>
          <c:order val="1"/>
          <c:tx>
            <c:strRef>
              <c:f>'tabla de wos y scopus'!$D$2</c:f>
              <c:strCache>
                <c:ptCount val="1"/>
                <c:pt idx="0">
                  <c:v>JCR</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'tabla de wos y scopus'!$B$3:$B$13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'tabla de wos y scopus'!$D$3:$D$13</c:f>
              <c:numCache>
                <c:formatCode>General</c:formatCode>
                <c:ptCount val="11"/>
                <c:pt idx="0">
                  <c:v>13</c:v>
                </c:pt>
                <c:pt idx="1">
                  <c:v>14</c:v>
                </c:pt>
                <c:pt idx="2">
                  <c:v>17</c:v>
                </c:pt>
                <c:pt idx="3">
                  <c:v>18</c:v>
                </c:pt>
                <c:pt idx="4">
                  <c:v>33</c:v>
                </c:pt>
                <c:pt idx="5">
                  <c:v>40</c:v>
                </c:pt>
                <c:pt idx="6">
                  <c:v>40</c:v>
                </c:pt>
                <c:pt idx="7">
                  <c:v>39</c:v>
                </c:pt>
                <c:pt idx="8">
                  <c:v>40</c:v>
                </c:pt>
                <c:pt idx="9">
                  <c:v>39</c:v>
                </c:pt>
                <c:pt idx="10">
                  <c:v>39</c:v>
                </c:pt>
              </c:numCache>
            </c:numRef>
          </c:val>
          <c:extLst>
            <c:ext xmlns:c16="http://schemas.microsoft.com/office/drawing/2014/chart" uri="{C3380CC4-5D6E-409C-BE32-E72D297353CC}">
              <c16:uniqueId val="{00000001-50BF-402A-91F6-7C0AF8CB0ABE}"/>
            </c:ext>
          </c:extLst>
        </c:ser>
        <c:dLbls>
          <c:showLegendKey val="0"/>
          <c:showVal val="0"/>
          <c:showCatName val="0"/>
          <c:showSerName val="0"/>
          <c:showPercent val="0"/>
          <c:showBubbleSize val="0"/>
        </c:dLbls>
        <c:gapWidth val="219"/>
        <c:overlap val="-27"/>
        <c:axId val="493174968"/>
        <c:axId val="493175624"/>
      </c:barChart>
      <c:catAx>
        <c:axId val="49317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93175624"/>
        <c:crosses val="autoZero"/>
        <c:auto val="1"/>
        <c:lblAlgn val="ctr"/>
        <c:lblOffset val="100"/>
        <c:noMultiLvlLbl val="0"/>
      </c:catAx>
      <c:valAx>
        <c:axId val="49317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9317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EBFD85B0-EED1-441B-A90A-E92FC109A2E3}" type="datetimeFigureOut">
              <a:rPr lang="es-MX" smtClean="0"/>
              <a:t>27/10/2016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40291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EBFD85B0-EED1-441B-A90A-E92FC109A2E3}" type="datetimeFigureOut">
              <a:rPr lang="es-MX" smtClean="0"/>
              <a:t>27/10/2016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155355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EBFD85B0-EED1-441B-A90A-E92FC109A2E3}" type="datetimeFigureOut">
              <a:rPr lang="es-MX" smtClean="0"/>
              <a:t>27/10/2016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158524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EBFD85B0-EED1-441B-A90A-E92FC109A2E3}" type="datetimeFigureOut">
              <a:rPr lang="es-MX" smtClean="0"/>
              <a:t>27/10/2016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403784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D85B0-EED1-441B-A90A-E92FC109A2E3}" type="datetimeFigureOut">
              <a:rPr lang="es-MX" smtClean="0"/>
              <a:t>27/10/2016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143972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EBFD85B0-EED1-441B-A90A-E92FC109A2E3}" type="datetimeFigureOut">
              <a:rPr lang="es-MX" smtClean="0"/>
              <a:t>27/10/2016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41067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EBFD85B0-EED1-441B-A90A-E92FC109A2E3}" type="datetimeFigureOut">
              <a:rPr lang="es-MX" smtClean="0"/>
              <a:t>27/10/2016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67858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EBFD85B0-EED1-441B-A90A-E92FC109A2E3}" type="datetimeFigureOut">
              <a:rPr lang="es-MX" smtClean="0"/>
              <a:t>27/10/2016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30394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D85B0-EED1-441B-A90A-E92FC109A2E3}" type="datetimeFigureOut">
              <a:rPr lang="es-MX" smtClean="0"/>
              <a:t>27/10/2016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107960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D85B0-EED1-441B-A90A-E92FC109A2E3}" type="datetimeFigureOut">
              <a:rPr lang="es-MX" smtClean="0"/>
              <a:t>27/10/2016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33539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D85B0-EED1-441B-A90A-E92FC109A2E3}" type="datetimeFigureOut">
              <a:rPr lang="es-MX" smtClean="0"/>
              <a:t>27/10/2016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ACEC09-44A5-4B76-B641-A1A6560DAC5A}" type="slidenum">
              <a:rPr lang="es-MX" smtClean="0"/>
              <a:t>‹#›</a:t>
            </a:fld>
            <a:endParaRPr lang="es-MX"/>
          </a:p>
        </p:txBody>
      </p:sp>
    </p:spTree>
    <p:extLst>
      <p:ext uri="{BB962C8B-B14F-4D97-AF65-F5344CB8AC3E}">
        <p14:creationId xmlns:p14="http://schemas.microsoft.com/office/powerpoint/2010/main" val="357288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D85B0-EED1-441B-A90A-E92FC109A2E3}" type="datetimeFigureOut">
              <a:rPr lang="es-MX" smtClean="0"/>
              <a:t>27/10/2016</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EC09-44A5-4B76-B641-A1A6560DAC5A}" type="slidenum">
              <a:rPr lang="es-MX" smtClean="0"/>
              <a:t>‹#›</a:t>
            </a:fld>
            <a:endParaRPr lang="es-MX"/>
          </a:p>
        </p:txBody>
      </p:sp>
    </p:spTree>
    <p:extLst>
      <p:ext uri="{BB962C8B-B14F-4D97-AF65-F5344CB8AC3E}">
        <p14:creationId xmlns:p14="http://schemas.microsoft.com/office/powerpoint/2010/main" val="4271881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g"/><Relationship Id="rId11" Type="http://schemas.openxmlformats.org/officeDocument/2006/relationships/image" Target="../media/image11.gif"/><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4157"/>
            <a:ext cx="9144000" cy="2807598"/>
          </a:xfrm>
        </p:spPr>
        <p:txBody>
          <a:bodyPr>
            <a:noAutofit/>
          </a:bodyPr>
          <a:lstStyle/>
          <a:p>
            <a:r>
              <a:rPr lang="es-MX" sz="1800" b="1" dirty="0"/>
              <a:t>UNIVERSIDAD NACIONAL AUTÓNOMA DE MÉXICO</a:t>
            </a:r>
            <a:br>
              <a:rPr lang="es-MX" sz="1800" dirty="0"/>
            </a:br>
            <a:r>
              <a:rPr lang="es-MX" sz="1800" b="1" dirty="0"/>
              <a:t> </a:t>
            </a:r>
            <a:br>
              <a:rPr lang="es-MX" sz="1800" dirty="0"/>
            </a:br>
            <a:r>
              <a:rPr lang="es-MX" sz="1800" b="1" dirty="0"/>
              <a:t>POSGRADO EN BIBLIOTECOLOGÍA Y ESTUDIOS DE LA INFORMACIÓN</a:t>
            </a:r>
            <a:br>
              <a:rPr lang="es-MX" sz="1800" dirty="0"/>
            </a:br>
            <a:r>
              <a:rPr lang="es-MX" sz="1800" b="1" dirty="0"/>
              <a:t>FACULTAD DE FILOSOFÍA Y LETRAS</a:t>
            </a:r>
            <a:br>
              <a:rPr lang="es-MX" sz="1800" dirty="0"/>
            </a:br>
            <a:r>
              <a:rPr lang="es-MX" sz="1800" b="1" dirty="0"/>
              <a:t>INSTITUTO DE INVESTIGACIONES BIBLIOTECOLÓGICAS Y DE LA INFORMACIÓN</a:t>
            </a:r>
            <a:br>
              <a:rPr lang="es-MX" sz="1800" dirty="0"/>
            </a:br>
            <a:r>
              <a:rPr lang="es-MX" sz="1800" b="1" dirty="0"/>
              <a:t> </a:t>
            </a:r>
            <a:br>
              <a:rPr lang="es-MX" sz="1800" dirty="0"/>
            </a:br>
            <a:r>
              <a:rPr lang="es-MX" sz="1800" b="1" dirty="0"/>
              <a:t> </a:t>
            </a:r>
            <a:br>
              <a:rPr lang="es-MX" sz="1800" dirty="0"/>
            </a:br>
            <a:r>
              <a:rPr lang="es-MX" sz="1800" b="1" i="1" dirty="0"/>
              <a:t>Análisis de la producción científica de México en el Web of </a:t>
            </a:r>
            <a:r>
              <a:rPr lang="es-MX" sz="1800" b="1" i="1" dirty="0" err="1"/>
              <a:t>Science</a:t>
            </a:r>
            <a:r>
              <a:rPr lang="es-MX" sz="1800" b="1" i="1" dirty="0"/>
              <a:t>, durante el período 2005-2015, utilizando inteligencia computacional.</a:t>
            </a:r>
            <a:br>
              <a:rPr lang="es-MX" sz="1800" dirty="0"/>
            </a:br>
            <a:endParaRPr lang="es-MX" sz="1800" dirty="0"/>
          </a:p>
        </p:txBody>
      </p:sp>
      <p:sp>
        <p:nvSpPr>
          <p:cNvPr id="3" name="Subtitle 2"/>
          <p:cNvSpPr>
            <a:spLocks noGrp="1"/>
          </p:cNvSpPr>
          <p:nvPr>
            <p:ph type="subTitle" idx="1"/>
          </p:nvPr>
        </p:nvSpPr>
        <p:spPr>
          <a:xfrm>
            <a:off x="1524000" y="4585044"/>
            <a:ext cx="9144000" cy="1666461"/>
          </a:xfrm>
        </p:spPr>
        <p:txBody>
          <a:bodyPr>
            <a:normAutofit/>
          </a:bodyPr>
          <a:lstStyle/>
          <a:p>
            <a:r>
              <a:rPr lang="es-MX" sz="1800" b="1" i="1" dirty="0">
                <a:latin typeface="+mj-lt"/>
              </a:rPr>
              <a:t>Lic. Ibis </a:t>
            </a:r>
            <a:r>
              <a:rPr lang="es-MX" sz="1800" b="1" i="1" dirty="0" err="1">
                <a:latin typeface="+mj-lt"/>
              </a:rPr>
              <a:t>Anette</a:t>
            </a:r>
            <a:r>
              <a:rPr lang="es-MX" sz="1800" b="1" i="1" dirty="0">
                <a:latin typeface="+mj-lt"/>
              </a:rPr>
              <a:t> Lozano Díaz</a:t>
            </a:r>
            <a:endParaRPr lang="es-MX" sz="1800" dirty="0">
              <a:latin typeface="+mj-lt"/>
            </a:endParaRPr>
          </a:p>
          <a:p>
            <a:r>
              <a:rPr lang="es-MX" sz="1800" b="1" i="1" dirty="0">
                <a:latin typeface="+mj-lt"/>
              </a:rPr>
              <a:t> </a:t>
            </a:r>
            <a:endParaRPr lang="es-MX" sz="1800" dirty="0">
              <a:latin typeface="+mj-lt"/>
            </a:endParaRPr>
          </a:p>
          <a:p>
            <a:r>
              <a:rPr lang="es-MX" sz="1800" b="1" dirty="0">
                <a:latin typeface="+mj-lt"/>
              </a:rPr>
              <a:t>ASESOR: DR. Humberto A. Carrillo Calvet</a:t>
            </a:r>
            <a:endParaRPr lang="es-MX" sz="1800" dirty="0">
              <a:latin typeface="+mj-lt"/>
            </a:endParaRPr>
          </a:p>
          <a:p>
            <a:r>
              <a:rPr lang="es-MX" sz="1800" b="1" i="1" dirty="0">
                <a:latin typeface="+mj-lt"/>
              </a:rPr>
              <a:t>Facultad de Ciencias y Centro de Ciencias de la Complejidad </a:t>
            </a:r>
            <a:endParaRPr lang="es-MX" sz="1800" dirty="0">
              <a:latin typeface="+mj-lt"/>
            </a:endParaRPr>
          </a:p>
          <a:p>
            <a:endParaRPr lang="es-MX"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121" y="145773"/>
            <a:ext cx="1335157" cy="1537634"/>
          </a:xfrm>
          <a:prstGeom prst="rect">
            <a:avLst/>
          </a:prstGeom>
        </p:spPr>
      </p:pic>
    </p:spTree>
    <p:extLst>
      <p:ext uri="{BB962C8B-B14F-4D97-AF65-F5344CB8AC3E}">
        <p14:creationId xmlns:p14="http://schemas.microsoft.com/office/powerpoint/2010/main" val="10166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04" y="201917"/>
            <a:ext cx="11277600" cy="646331"/>
          </a:xfrm>
          <a:prstGeom prst="rect">
            <a:avLst/>
          </a:prstGeom>
        </p:spPr>
        <p:txBody>
          <a:bodyPr wrap="square">
            <a:spAutoFit/>
          </a:bodyPr>
          <a:lstStyle/>
          <a:p>
            <a:pPr lvl="0" algn="just">
              <a:spcAft>
                <a:spcPts val="0"/>
              </a:spcAft>
            </a:pPr>
            <a:r>
              <a:rPr lang="es-MX" b="1" dirty="0">
                <a:latin typeface="+mj-lt"/>
                <a:ea typeface="Calibri" panose="020F0502020204030204" pitchFamily="34" charset="0"/>
                <a:cs typeface="Times New Roman" panose="02020603050405020304" pitchFamily="18" charset="0"/>
              </a:rPr>
              <a:t>Análisis de los mapas de componentes, interpretación de los resultados y Visualización de la agrupación de los países en </a:t>
            </a:r>
            <a:r>
              <a:rPr lang="es-MX" b="1" dirty="0" err="1">
                <a:latin typeface="+mj-lt"/>
                <a:ea typeface="Calibri" panose="020F0502020204030204" pitchFamily="34" charset="0"/>
                <a:cs typeface="Times New Roman" panose="02020603050405020304" pitchFamily="18" charset="0"/>
              </a:rPr>
              <a:t>clusters</a:t>
            </a:r>
            <a:r>
              <a:rPr lang="es-MX" b="1" dirty="0">
                <a:latin typeface="+mj-lt"/>
                <a:ea typeface="Calibri" panose="020F0502020204030204" pitchFamily="34" charset="0"/>
                <a:cs typeface="Times New Roman" panose="02020603050405020304" pitchFamily="18" charset="0"/>
              </a:rPr>
              <a:t> </a:t>
            </a:r>
            <a:endParaRPr lang="es-MX" sz="1600" b="1" dirty="0">
              <a:effectLst/>
              <a:latin typeface="+mj-lt"/>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25" y="1007274"/>
            <a:ext cx="11542645" cy="5459787"/>
          </a:xfrm>
          <a:prstGeom prst="rect">
            <a:avLst/>
          </a:prstGeom>
          <a:noFill/>
          <a:ln>
            <a:noFill/>
          </a:ln>
        </p:spPr>
      </p:pic>
      <p:sp>
        <p:nvSpPr>
          <p:cNvPr id="4" name="Rectangle 3"/>
          <p:cNvSpPr/>
          <p:nvPr/>
        </p:nvSpPr>
        <p:spPr>
          <a:xfrm>
            <a:off x="748747" y="6143895"/>
            <a:ext cx="10972800" cy="646331"/>
          </a:xfrm>
          <a:prstGeom prst="rect">
            <a:avLst/>
          </a:prstGeom>
        </p:spPr>
        <p:txBody>
          <a:bodyPr wrap="square">
            <a:spAutoFit/>
          </a:bodyPr>
          <a:lstStyle/>
          <a:p>
            <a:r>
              <a:rPr lang="es-ES" b="1" dirty="0" err="1">
                <a:latin typeface="+mj-lt"/>
                <a:ea typeface="Calibri" panose="020F0502020204030204" pitchFamily="34" charset="0"/>
              </a:rPr>
              <a:t>Cluster</a:t>
            </a:r>
            <a:r>
              <a:rPr lang="es-ES" b="1" dirty="0">
                <a:latin typeface="+mj-lt"/>
                <a:ea typeface="Calibri" panose="020F0502020204030204" pitchFamily="34" charset="0"/>
              </a:rPr>
              <a:t> </a:t>
            </a:r>
            <a:r>
              <a:rPr lang="es-MX" b="1" dirty="0">
                <a:latin typeface="+mj-lt"/>
                <a:ea typeface="Calibri" panose="020F0502020204030204" pitchFamily="34" charset="0"/>
              </a:rPr>
              <a:t>identificado con la técnica </a:t>
            </a:r>
            <a:r>
              <a:rPr lang="es-MX" b="1" dirty="0" err="1">
                <a:latin typeface="+mj-lt"/>
                <a:ea typeface="Calibri" panose="020F0502020204030204" pitchFamily="34" charset="0"/>
              </a:rPr>
              <a:t>Self</a:t>
            </a:r>
            <a:r>
              <a:rPr lang="es-MX" b="1" dirty="0">
                <a:latin typeface="+mj-lt"/>
                <a:ea typeface="Calibri" panose="020F0502020204030204" pitchFamily="34" charset="0"/>
              </a:rPr>
              <a:t> </a:t>
            </a:r>
            <a:r>
              <a:rPr lang="es-MX" b="1" dirty="0" err="1">
                <a:latin typeface="+mj-lt"/>
                <a:ea typeface="Calibri" panose="020F0502020204030204" pitchFamily="34" charset="0"/>
              </a:rPr>
              <a:t>Organized</a:t>
            </a:r>
            <a:r>
              <a:rPr lang="es-MX" b="1" dirty="0">
                <a:latin typeface="+mj-lt"/>
                <a:ea typeface="Calibri" panose="020F0502020204030204" pitchFamily="34" charset="0"/>
              </a:rPr>
              <a:t> </a:t>
            </a:r>
            <a:r>
              <a:rPr lang="es-ES" b="1" dirty="0" err="1">
                <a:latin typeface="+mj-lt"/>
                <a:ea typeface="Calibri" panose="020F0502020204030204" pitchFamily="34" charset="0"/>
              </a:rPr>
              <a:t>Maps</a:t>
            </a:r>
            <a:r>
              <a:rPr lang="es-ES" b="1" dirty="0">
                <a:latin typeface="+mj-lt"/>
                <a:ea typeface="Calibri" panose="020F0502020204030204" pitchFamily="34" charset="0"/>
              </a:rPr>
              <a:t> para 70 países que tienen perfiles similares a México, HCP y Hot como indicadores de tamaño dependiente </a:t>
            </a:r>
            <a:endParaRPr lang="es-MX" b="1" dirty="0">
              <a:latin typeface="+mj-lt"/>
            </a:endParaRPr>
          </a:p>
        </p:txBody>
      </p:sp>
      <p:sp>
        <p:nvSpPr>
          <p:cNvPr id="5" name="Rectangle 4"/>
          <p:cNvSpPr/>
          <p:nvPr/>
        </p:nvSpPr>
        <p:spPr>
          <a:xfrm>
            <a:off x="7536977" y="668720"/>
            <a:ext cx="4469493" cy="338554"/>
          </a:xfrm>
          <a:prstGeom prst="rect">
            <a:avLst/>
          </a:prstGeom>
        </p:spPr>
        <p:txBody>
          <a:bodyPr wrap="none">
            <a:spAutoFit/>
          </a:bodyPr>
          <a:lstStyle/>
          <a:p>
            <a:r>
              <a:rPr lang="es-ES" sz="1600" b="1" dirty="0">
                <a:ea typeface="Calibri" panose="020F0502020204030204" pitchFamily="34" charset="0"/>
              </a:rPr>
              <a:t>China : SDI= 1.21; HCP= 15,863; Hot= 574; NI= 0.74</a:t>
            </a:r>
            <a:endParaRPr lang="es-MX" sz="1600" b="1" dirty="0"/>
          </a:p>
        </p:txBody>
      </p:sp>
    </p:spTree>
    <p:extLst>
      <p:ext uri="{BB962C8B-B14F-4D97-AF65-F5344CB8AC3E}">
        <p14:creationId xmlns:p14="http://schemas.microsoft.com/office/powerpoint/2010/main" val="29842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8" y="245048"/>
            <a:ext cx="6851374" cy="421654"/>
          </a:xfrm>
          <a:prstGeom prst="rect">
            <a:avLst/>
          </a:prstGeom>
        </p:spPr>
        <p:txBody>
          <a:bodyPr wrap="square">
            <a:spAutoFit/>
          </a:bodyPr>
          <a:lstStyle/>
          <a:p>
            <a:pPr lvl="0">
              <a:lnSpc>
                <a:spcPct val="107000"/>
              </a:lnSpc>
              <a:spcAft>
                <a:spcPts val="800"/>
              </a:spcAft>
            </a:pPr>
            <a:r>
              <a:rPr lang="es-MX" sz="2000" b="1" dirty="0">
                <a:latin typeface="+mj-lt"/>
                <a:ea typeface="Calibri" panose="020F0502020204030204" pitchFamily="34" charset="0"/>
                <a:cs typeface="Times New Roman" panose="02020603050405020304" pitchFamily="18" charset="0"/>
              </a:rPr>
              <a:t>Análisis usando indicadores independientes del tamaño</a:t>
            </a:r>
            <a:endParaRPr lang="es-MX" sz="2000" b="1" dirty="0">
              <a:effectLst/>
              <a:latin typeface="+mj-lt"/>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1" y="861391"/>
            <a:ext cx="11516140" cy="5171831"/>
          </a:xfrm>
          <a:prstGeom prst="rect">
            <a:avLst/>
          </a:prstGeom>
          <a:noFill/>
          <a:ln>
            <a:noFill/>
          </a:ln>
        </p:spPr>
      </p:pic>
      <p:sp>
        <p:nvSpPr>
          <p:cNvPr id="4" name="Rectangle 3"/>
          <p:cNvSpPr/>
          <p:nvPr/>
        </p:nvSpPr>
        <p:spPr>
          <a:xfrm>
            <a:off x="596348" y="6033222"/>
            <a:ext cx="10893287" cy="646331"/>
          </a:xfrm>
          <a:prstGeom prst="rect">
            <a:avLst/>
          </a:prstGeom>
        </p:spPr>
        <p:txBody>
          <a:bodyPr wrap="square">
            <a:spAutoFit/>
          </a:bodyPr>
          <a:lstStyle/>
          <a:p>
            <a:r>
              <a:rPr lang="es-MX" b="1" dirty="0" err="1">
                <a:latin typeface="+mj-lt"/>
                <a:ea typeface="Calibri" panose="020F0502020204030204" pitchFamily="34" charset="0"/>
              </a:rPr>
              <a:t>Clusters</a:t>
            </a:r>
            <a:r>
              <a:rPr lang="es-MX" b="1" dirty="0">
                <a:latin typeface="+mj-lt"/>
                <a:ea typeface="Calibri" panose="020F0502020204030204" pitchFamily="34" charset="0"/>
              </a:rPr>
              <a:t> identificados con la técnica </a:t>
            </a:r>
            <a:r>
              <a:rPr lang="es-MX" b="1" dirty="0" err="1">
                <a:latin typeface="+mj-lt"/>
                <a:ea typeface="Calibri" panose="020F0502020204030204" pitchFamily="34" charset="0"/>
              </a:rPr>
              <a:t>Self</a:t>
            </a:r>
            <a:r>
              <a:rPr lang="es-MX" b="1" dirty="0">
                <a:latin typeface="+mj-lt"/>
                <a:ea typeface="Calibri" panose="020F0502020204030204" pitchFamily="34" charset="0"/>
              </a:rPr>
              <a:t> </a:t>
            </a:r>
            <a:r>
              <a:rPr lang="es-MX" b="1" dirty="0" err="1">
                <a:latin typeface="+mj-lt"/>
                <a:ea typeface="Calibri" panose="020F0502020204030204" pitchFamily="34" charset="0"/>
              </a:rPr>
              <a:t>Organized</a:t>
            </a:r>
            <a:r>
              <a:rPr lang="es-MX" b="1" dirty="0">
                <a:latin typeface="+mj-lt"/>
                <a:ea typeface="Calibri" panose="020F0502020204030204" pitchFamily="34" charset="0"/>
              </a:rPr>
              <a:t> </a:t>
            </a:r>
            <a:r>
              <a:rPr lang="es-ES" b="1" dirty="0" err="1">
                <a:latin typeface="+mj-lt"/>
                <a:ea typeface="Calibri" panose="020F0502020204030204" pitchFamily="34" charset="0"/>
              </a:rPr>
              <a:t>Maps</a:t>
            </a:r>
            <a:r>
              <a:rPr lang="es-ES" b="1" dirty="0">
                <a:latin typeface="+mj-lt"/>
                <a:ea typeface="Calibri" panose="020F0502020204030204" pitchFamily="34" charset="0"/>
              </a:rPr>
              <a:t> para 70 países que tienen perfiles similares a México, HCP y Hot como indicadores de tamaño independiente</a:t>
            </a:r>
            <a:endParaRPr lang="es-MX" b="1" dirty="0">
              <a:latin typeface="+mj-lt"/>
            </a:endParaRPr>
          </a:p>
        </p:txBody>
      </p:sp>
    </p:spTree>
    <p:extLst>
      <p:ext uri="{BB962C8B-B14F-4D97-AF65-F5344CB8AC3E}">
        <p14:creationId xmlns:p14="http://schemas.microsoft.com/office/powerpoint/2010/main" val="330775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301" y="517957"/>
            <a:ext cx="4599316" cy="487506"/>
          </a:xfrm>
          <a:prstGeom prst="rect">
            <a:avLst/>
          </a:prstGeom>
        </p:spPr>
        <p:txBody>
          <a:bodyPr wrap="square">
            <a:spAutoFit/>
          </a:bodyPr>
          <a:lstStyle/>
          <a:p>
            <a:pPr>
              <a:lnSpc>
                <a:spcPct val="107000"/>
              </a:lnSpc>
              <a:spcBef>
                <a:spcPts val="1200"/>
              </a:spcBef>
              <a:spcAft>
                <a:spcPts val="0"/>
              </a:spcAft>
            </a:pPr>
            <a:r>
              <a:rPr lang="es-MX" sz="2400" b="1" kern="0" dirty="0">
                <a:latin typeface="+mj-lt"/>
                <a:ea typeface="Times New Roman" panose="02020603050405020304" pitchFamily="18" charset="0"/>
                <a:cs typeface="Times New Roman" panose="02020603050405020304" pitchFamily="18" charset="0"/>
              </a:rPr>
              <a:t>Consideraciones finales</a:t>
            </a:r>
            <a:endParaRPr lang="es-MX" sz="2400" b="1" kern="0" dirty="0">
              <a:effectLst/>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688300" y="1159062"/>
            <a:ext cx="11026621" cy="5355312"/>
          </a:xfrm>
          <a:prstGeom prst="rect">
            <a:avLst/>
          </a:prstGeom>
        </p:spPr>
        <p:txBody>
          <a:bodyPr wrap="square">
            <a:spAutoFit/>
          </a:bodyPr>
          <a:lstStyle/>
          <a:p>
            <a:r>
              <a:rPr lang="es-MX" dirty="0">
                <a:solidFill>
                  <a:srgbClr val="000000"/>
                </a:solidFill>
                <a:ea typeface="Calibri" panose="020F0502020204030204" pitchFamily="34" charset="0"/>
              </a:rPr>
              <a:t>La investigación cumplió con los objetivos trazados, al emplear técnicas de inteligencia computacional para analizar la producción científica mexicana en el Web of </a:t>
            </a:r>
            <a:r>
              <a:rPr lang="es-MX" dirty="0" err="1">
                <a:solidFill>
                  <a:srgbClr val="000000"/>
                </a:solidFill>
                <a:ea typeface="Calibri" panose="020F0502020204030204" pitchFamily="34" charset="0"/>
              </a:rPr>
              <a:t>Science</a:t>
            </a:r>
            <a:r>
              <a:rPr lang="es-MX" dirty="0">
                <a:solidFill>
                  <a:srgbClr val="000000"/>
                </a:solidFill>
                <a:ea typeface="Calibri" panose="020F0502020204030204" pitchFamily="34" charset="0"/>
              </a:rPr>
              <a:t> y el desempeño de las revistas mexicanas </a:t>
            </a:r>
          </a:p>
          <a:p>
            <a:endParaRPr lang="es-MX" dirty="0">
              <a:solidFill>
                <a:srgbClr val="000000"/>
              </a:solidFill>
            </a:endParaRPr>
          </a:p>
          <a:p>
            <a:r>
              <a:rPr lang="es-MX" dirty="0"/>
              <a:t>Se empleó </a:t>
            </a:r>
            <a:r>
              <a:rPr lang="es-MX" dirty="0" err="1"/>
              <a:t>ViBlioSOM</a:t>
            </a:r>
            <a:r>
              <a:rPr lang="es-MX" dirty="0"/>
              <a:t> como metodología integradora de varias disciplinas, que permitió obtener una serie de cartografías o mapas de conocimiento que ayudaron a entender la información que aparece en las grandes matrices de indicadores </a:t>
            </a:r>
            <a:r>
              <a:rPr lang="es-MX" dirty="0" err="1"/>
              <a:t>cienciométricos</a:t>
            </a:r>
            <a:r>
              <a:rPr lang="es-MX" dirty="0"/>
              <a:t> sobre la ciencia mexicana</a:t>
            </a:r>
          </a:p>
          <a:p>
            <a:endParaRPr lang="es-MX" dirty="0"/>
          </a:p>
          <a:p>
            <a:r>
              <a:rPr lang="es-ES" dirty="0"/>
              <a:t>La caracterización y análisis de las revistas mexicanas a través del cómputo de: Factor de Impacto, </a:t>
            </a:r>
            <a:r>
              <a:rPr lang="es-ES" dirty="0" err="1"/>
              <a:t>Eigenfactor</a:t>
            </a:r>
            <a:r>
              <a:rPr lang="es-ES" dirty="0"/>
              <a:t> Score, </a:t>
            </a:r>
            <a:r>
              <a:rPr lang="es-ES" dirty="0" err="1"/>
              <a:t>Source</a:t>
            </a:r>
            <a:r>
              <a:rPr lang="es-ES" dirty="0"/>
              <a:t> </a:t>
            </a:r>
            <a:r>
              <a:rPr lang="es-ES" dirty="0" err="1"/>
              <a:t>Normalized</a:t>
            </a:r>
            <a:r>
              <a:rPr lang="es-ES" dirty="0"/>
              <a:t> </a:t>
            </a:r>
            <a:r>
              <a:rPr lang="es-ES" dirty="0" err="1"/>
              <a:t>Impact</a:t>
            </a:r>
            <a:r>
              <a:rPr lang="es-ES" dirty="0"/>
              <a:t> per </a:t>
            </a:r>
            <a:r>
              <a:rPr lang="es-ES" dirty="0" err="1"/>
              <a:t>Paper</a:t>
            </a:r>
            <a:r>
              <a:rPr lang="es-ES" dirty="0"/>
              <a:t>, y </a:t>
            </a:r>
            <a:r>
              <a:rPr lang="es-ES" dirty="0" err="1"/>
              <a:t>SCImago</a:t>
            </a:r>
            <a:r>
              <a:rPr lang="es-ES" dirty="0"/>
              <a:t> </a:t>
            </a:r>
            <a:r>
              <a:rPr lang="es-ES" dirty="0" err="1"/>
              <a:t>Journal</a:t>
            </a:r>
            <a:r>
              <a:rPr lang="es-ES" dirty="0"/>
              <a:t> Rank mostró que todavía hay diferencias que proporcionan visiones complementarias, las cuales podrían ser útiles en la validación de una publicación</a:t>
            </a:r>
          </a:p>
          <a:p>
            <a:endParaRPr lang="es-ES" dirty="0"/>
          </a:p>
          <a:p>
            <a:r>
              <a:rPr lang="es-ES" dirty="0"/>
              <a:t>El estudio de la producción científica mexicana en Web of </a:t>
            </a:r>
            <a:r>
              <a:rPr lang="es-ES" dirty="0" err="1"/>
              <a:t>Science</a:t>
            </a:r>
            <a:r>
              <a:rPr lang="es-ES" dirty="0"/>
              <a:t> y </a:t>
            </a:r>
            <a:r>
              <a:rPr lang="es-ES" dirty="0" err="1"/>
              <a:t>Scopus</a:t>
            </a:r>
            <a:r>
              <a:rPr lang="es-ES" dirty="0"/>
              <a:t> permitió observar un aumento del volumen de producción de artículos científicos y al mismo tiempo se denota un crecimiento en el número total de miembros del SNI, durante el período 2005-2015</a:t>
            </a:r>
          </a:p>
          <a:p>
            <a:endParaRPr lang="es-MX" dirty="0"/>
          </a:p>
          <a:p>
            <a:endParaRPr lang="es-MX" dirty="0"/>
          </a:p>
          <a:p>
            <a:endParaRPr lang="es-MX" dirty="0"/>
          </a:p>
          <a:p>
            <a:r>
              <a:rPr lang="es-MX" dirty="0"/>
              <a:t> </a:t>
            </a:r>
          </a:p>
          <a:p>
            <a:endParaRPr lang="es-MX" dirty="0"/>
          </a:p>
        </p:txBody>
      </p:sp>
    </p:spTree>
    <p:extLst>
      <p:ext uri="{BB962C8B-B14F-4D97-AF65-F5344CB8AC3E}">
        <p14:creationId xmlns:p14="http://schemas.microsoft.com/office/powerpoint/2010/main" val="139844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61" y="834887"/>
            <a:ext cx="11145078" cy="5078313"/>
          </a:xfrm>
          <a:prstGeom prst="rect">
            <a:avLst/>
          </a:prstGeom>
        </p:spPr>
        <p:txBody>
          <a:bodyPr wrap="square">
            <a:spAutoFit/>
          </a:bodyPr>
          <a:lstStyle/>
          <a:p>
            <a:pPr algn="just"/>
            <a:r>
              <a:rPr lang="es-MX" dirty="0">
                <a:solidFill>
                  <a:srgbClr val="000000"/>
                </a:solidFill>
                <a:ea typeface="Calibri" panose="020F0502020204030204" pitchFamily="34" charset="0"/>
              </a:rPr>
              <a:t>En el análisis comparativo de la producción y excelencia científica de México con países de la región y otros países que no pertenecen a la región latinoamericano, se corroboró que, mantiene un comportamiento estable para los indicadores de productividad y excelencia calculados</a:t>
            </a:r>
          </a:p>
          <a:p>
            <a:pPr algn="just"/>
            <a:endParaRPr lang="es-MX" dirty="0">
              <a:solidFill>
                <a:srgbClr val="000000"/>
              </a:solidFill>
            </a:endParaRPr>
          </a:p>
          <a:p>
            <a:pPr algn="just"/>
            <a:r>
              <a:rPr lang="es-MX" dirty="0"/>
              <a:t>Los campos de investigación con mayor producción e impacto durante el período de estudio, coinciden con las áreas de conocimiento estratégico propuestas por el CONACYT. Áreas como la Física, Medicina Clínica, Química, Ciencias de los animales y plantas, Biología-Bioquímica y Medioambiente/ecología se destacan en este rubro</a:t>
            </a:r>
          </a:p>
          <a:p>
            <a:pPr algn="just"/>
            <a:endParaRPr lang="es-MX" dirty="0"/>
          </a:p>
          <a:p>
            <a:pPr algn="just"/>
            <a:r>
              <a:rPr lang="es-ES" dirty="0"/>
              <a:t>El Índice de desarrollo científico (SDI), es un indicador independiente de tamaño que permitió establecer una comparación entre México y varios países, de tal forma que se propone un nuevo ranking de países</a:t>
            </a:r>
          </a:p>
          <a:p>
            <a:pPr algn="just"/>
            <a:endParaRPr lang="es-ES" dirty="0"/>
          </a:p>
          <a:p>
            <a:pPr algn="just"/>
            <a:r>
              <a:rPr lang="es-ES" dirty="0" err="1"/>
              <a:t>ViBlioSOM</a:t>
            </a:r>
            <a:r>
              <a:rPr lang="es-ES" dirty="0"/>
              <a:t> nos permitió identificar automáticamente diversos perfiles de rendimiento </a:t>
            </a:r>
            <a:r>
              <a:rPr lang="es-ES" dirty="0" err="1"/>
              <a:t>bibliométrico</a:t>
            </a:r>
            <a:r>
              <a:rPr lang="es-ES" dirty="0"/>
              <a:t> en cuanto a la eficiencia, impacto y excelencia para los 70 países; así como, determinar los valores atípicos que se destacan con perfiles peculiares</a:t>
            </a:r>
          </a:p>
          <a:p>
            <a:pPr algn="just"/>
            <a:endParaRPr lang="es-ES" dirty="0"/>
          </a:p>
          <a:p>
            <a:pPr algn="just"/>
            <a:r>
              <a:rPr lang="es-ES" dirty="0"/>
              <a:t>El análisis multifactorial nos permitió mostrar cómo la elección de indicadores dependientes del tamaño produce una caracterización multidimensional del perfil científico, distinta a la que se obtiene al usar indicadores independientes de tamaño</a:t>
            </a:r>
            <a:endParaRPr lang="es-MX" dirty="0"/>
          </a:p>
        </p:txBody>
      </p:sp>
      <p:sp>
        <p:nvSpPr>
          <p:cNvPr id="3" name="Rectangle 2"/>
          <p:cNvSpPr/>
          <p:nvPr/>
        </p:nvSpPr>
        <p:spPr>
          <a:xfrm>
            <a:off x="609599" y="279417"/>
            <a:ext cx="3185487" cy="470000"/>
          </a:xfrm>
          <a:prstGeom prst="rect">
            <a:avLst/>
          </a:prstGeom>
        </p:spPr>
        <p:txBody>
          <a:bodyPr wrap="none">
            <a:spAutoFit/>
          </a:bodyPr>
          <a:lstStyle/>
          <a:p>
            <a:pPr>
              <a:lnSpc>
                <a:spcPct val="107000"/>
              </a:lnSpc>
              <a:spcBef>
                <a:spcPts val="1200"/>
              </a:spcBef>
              <a:spcAft>
                <a:spcPts val="0"/>
              </a:spcAft>
            </a:pPr>
            <a:r>
              <a:rPr lang="es-MX" sz="2400" b="1" kern="0" dirty="0">
                <a:ea typeface="Times New Roman" panose="02020603050405020304" pitchFamily="18" charset="0"/>
                <a:cs typeface="Times New Roman" panose="02020603050405020304" pitchFamily="18" charset="0"/>
              </a:rPr>
              <a:t>Consideraciones finales</a:t>
            </a:r>
          </a:p>
        </p:txBody>
      </p:sp>
    </p:spTree>
    <p:extLst>
      <p:ext uri="{BB962C8B-B14F-4D97-AF65-F5344CB8AC3E}">
        <p14:creationId xmlns:p14="http://schemas.microsoft.com/office/powerpoint/2010/main" val="202862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2372139"/>
            <a:ext cx="6281530" cy="830997"/>
          </a:xfrm>
          <a:prstGeom prst="rect">
            <a:avLst/>
          </a:prstGeom>
          <a:noFill/>
        </p:spPr>
        <p:txBody>
          <a:bodyPr wrap="square" rtlCol="0">
            <a:spAutoFit/>
          </a:bodyPr>
          <a:lstStyle/>
          <a:p>
            <a:r>
              <a:rPr lang="es-MX" sz="4800" b="1" dirty="0"/>
              <a:t>Gracias</a:t>
            </a:r>
          </a:p>
        </p:txBody>
      </p:sp>
    </p:spTree>
    <p:extLst>
      <p:ext uri="{BB962C8B-B14F-4D97-AF65-F5344CB8AC3E}">
        <p14:creationId xmlns:p14="http://schemas.microsoft.com/office/powerpoint/2010/main" val="140925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9" y="272360"/>
            <a:ext cx="10691191" cy="589032"/>
          </a:xfrm>
        </p:spPr>
        <p:txBody>
          <a:bodyPr>
            <a:normAutofit/>
          </a:bodyPr>
          <a:lstStyle/>
          <a:p>
            <a:r>
              <a:rPr lang="es-MX" sz="2800" b="1" dirty="0"/>
              <a:t>Introducción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01" y="1094568"/>
            <a:ext cx="1786101" cy="12643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8" y="2483233"/>
            <a:ext cx="3076575" cy="1485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694" y="1094568"/>
            <a:ext cx="1837690" cy="13835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7866" y="1349758"/>
            <a:ext cx="2438400" cy="1876425"/>
          </a:xfrm>
          <a:prstGeom prst="rect">
            <a:avLst/>
          </a:prstGeom>
        </p:spPr>
      </p:pic>
      <p:sp>
        <p:nvSpPr>
          <p:cNvPr id="8" name="Right Arrow 7"/>
          <p:cNvSpPr/>
          <p:nvPr/>
        </p:nvSpPr>
        <p:spPr>
          <a:xfrm>
            <a:off x="4208280" y="2040835"/>
            <a:ext cx="965910"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p:cNvSpPr txBox="1"/>
          <p:nvPr/>
        </p:nvSpPr>
        <p:spPr>
          <a:xfrm>
            <a:off x="9009413" y="676726"/>
            <a:ext cx="2835965" cy="646331"/>
          </a:xfrm>
          <a:prstGeom prst="rect">
            <a:avLst/>
          </a:prstGeom>
          <a:noFill/>
        </p:spPr>
        <p:txBody>
          <a:bodyPr wrap="square" rtlCol="0">
            <a:spAutoFit/>
          </a:bodyPr>
          <a:lstStyle/>
          <a:p>
            <a:pPr algn="ctr"/>
            <a:r>
              <a:rPr lang="es-MX" b="1" dirty="0"/>
              <a:t>Gran volumen de datos científicos</a:t>
            </a:r>
          </a:p>
        </p:txBody>
      </p:sp>
      <p:sp>
        <p:nvSpPr>
          <p:cNvPr id="10" name="Right Arrow 9"/>
          <p:cNvSpPr/>
          <p:nvPr/>
        </p:nvSpPr>
        <p:spPr>
          <a:xfrm>
            <a:off x="8321267" y="2342614"/>
            <a:ext cx="901148" cy="535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8095" y="2589272"/>
            <a:ext cx="2948609" cy="1135529"/>
          </a:xfrm>
          <a:prstGeom prst="rect">
            <a:avLst/>
          </a:prstGeom>
        </p:spPr>
      </p:pic>
      <p:sp>
        <p:nvSpPr>
          <p:cNvPr id="14" name="TextBox 13"/>
          <p:cNvSpPr txBox="1"/>
          <p:nvPr/>
        </p:nvSpPr>
        <p:spPr>
          <a:xfrm>
            <a:off x="4968396" y="713179"/>
            <a:ext cx="2593447" cy="646331"/>
          </a:xfrm>
          <a:prstGeom prst="rect">
            <a:avLst/>
          </a:prstGeom>
          <a:noFill/>
        </p:spPr>
        <p:txBody>
          <a:bodyPr wrap="square" rtlCol="0">
            <a:spAutoFit/>
          </a:bodyPr>
          <a:lstStyle/>
          <a:p>
            <a:pPr algn="ctr"/>
            <a:r>
              <a:rPr lang="es-MX" b="1" dirty="0"/>
              <a:t>Bases de datos de información científica</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8095" y="1391400"/>
            <a:ext cx="2948609" cy="119787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2107" y="3218734"/>
            <a:ext cx="1855577" cy="101213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2384" y="4883928"/>
            <a:ext cx="2741971" cy="1831637"/>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5241" y="4938950"/>
            <a:ext cx="3788849" cy="1353882"/>
          </a:xfrm>
          <a:prstGeom prst="rect">
            <a:avLst/>
          </a:prstGeom>
        </p:spPr>
      </p:pic>
      <p:sp>
        <p:nvSpPr>
          <p:cNvPr id="20" name="Right Brace 19"/>
          <p:cNvSpPr/>
          <p:nvPr/>
        </p:nvSpPr>
        <p:spPr>
          <a:xfrm rot="5400000">
            <a:off x="5553207" y="-1618154"/>
            <a:ext cx="911242" cy="11673100"/>
          </a:xfrm>
          <a:prstGeom prst="rightBrace">
            <a:avLst>
              <a:gd name="adj1" fmla="val 8333"/>
              <a:gd name="adj2" fmla="val 50281"/>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TextBox 20"/>
          <p:cNvSpPr txBox="1"/>
          <p:nvPr/>
        </p:nvSpPr>
        <p:spPr>
          <a:xfrm>
            <a:off x="4157191" y="4490994"/>
            <a:ext cx="2033997" cy="369332"/>
          </a:xfrm>
          <a:prstGeom prst="rect">
            <a:avLst/>
          </a:prstGeom>
          <a:noFill/>
        </p:spPr>
        <p:txBody>
          <a:bodyPr wrap="square" rtlCol="0">
            <a:spAutoFit/>
          </a:bodyPr>
          <a:lstStyle/>
          <a:p>
            <a:r>
              <a:rPr lang="es-MX" b="1" dirty="0"/>
              <a:t>Minería de Datos</a:t>
            </a:r>
          </a:p>
        </p:txBody>
      </p:sp>
      <p:sp>
        <p:nvSpPr>
          <p:cNvPr id="22" name="TextBox 21"/>
          <p:cNvSpPr txBox="1"/>
          <p:nvPr/>
        </p:nvSpPr>
        <p:spPr>
          <a:xfrm>
            <a:off x="7632237" y="4516319"/>
            <a:ext cx="3257968" cy="369332"/>
          </a:xfrm>
          <a:prstGeom prst="rect">
            <a:avLst/>
          </a:prstGeom>
          <a:noFill/>
        </p:spPr>
        <p:txBody>
          <a:bodyPr wrap="square" rtlCol="0">
            <a:spAutoFit/>
          </a:bodyPr>
          <a:lstStyle/>
          <a:p>
            <a:r>
              <a:rPr lang="es-MX" b="1" dirty="0"/>
              <a:t>Visualización de Información</a:t>
            </a:r>
          </a:p>
        </p:txBody>
      </p:sp>
      <p:pic>
        <p:nvPicPr>
          <p:cNvPr id="23" name="Picture 2" descr="Resultado de imagen para kdd methodolog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889" y="4881422"/>
            <a:ext cx="3445609" cy="180320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85349" y="4437152"/>
            <a:ext cx="2033997" cy="369332"/>
          </a:xfrm>
          <a:prstGeom prst="rect">
            <a:avLst/>
          </a:prstGeom>
          <a:noFill/>
        </p:spPr>
        <p:txBody>
          <a:bodyPr wrap="square" rtlCol="0">
            <a:spAutoFit/>
          </a:bodyPr>
          <a:lstStyle/>
          <a:p>
            <a:r>
              <a:rPr lang="es-MX" b="1" dirty="0"/>
              <a:t>KDD</a:t>
            </a:r>
          </a:p>
        </p:txBody>
      </p:sp>
    </p:spTree>
    <p:extLst>
      <p:ext uri="{BB962C8B-B14F-4D97-AF65-F5344CB8AC3E}">
        <p14:creationId xmlns:p14="http://schemas.microsoft.com/office/powerpoint/2010/main" val="126909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401199"/>
            <a:ext cx="11416748" cy="749784"/>
          </a:xfrm>
        </p:spPr>
        <p:txBody>
          <a:bodyPr>
            <a:normAutofit/>
          </a:bodyPr>
          <a:lstStyle/>
          <a:p>
            <a:r>
              <a:rPr lang="es-MX" sz="2800" b="1" dirty="0"/>
              <a:t>Metodología </a:t>
            </a:r>
            <a:r>
              <a:rPr lang="es-MX" sz="2800" b="1" dirty="0" err="1"/>
              <a:t>ViBlioSOM</a:t>
            </a:r>
            <a:r>
              <a:rPr lang="es-MX" sz="2800" b="1" dirty="0"/>
              <a:t>: Visualización </a:t>
            </a:r>
            <a:r>
              <a:rPr lang="es-MX" sz="2800" b="1" dirty="0" err="1"/>
              <a:t>Bibliométrica</a:t>
            </a:r>
            <a:r>
              <a:rPr lang="es-MX" sz="2800" b="1" dirty="0"/>
              <a:t> con el Algoritmo SOM</a:t>
            </a:r>
          </a:p>
        </p:txBody>
      </p:sp>
      <p:pic>
        <p:nvPicPr>
          <p:cNvPr id="4" name="Picture 3"/>
          <p:cNvPicPr>
            <a:picLocks noChangeAspect="1"/>
          </p:cNvPicPr>
          <p:nvPr/>
        </p:nvPicPr>
        <p:blipFill>
          <a:blip r:embed="rId2"/>
          <a:stretch>
            <a:fillRect/>
          </a:stretch>
        </p:blipFill>
        <p:spPr>
          <a:xfrm>
            <a:off x="458933" y="1378755"/>
            <a:ext cx="8918713" cy="5117294"/>
          </a:xfrm>
          <a:prstGeom prst="rect">
            <a:avLst/>
          </a:prstGeom>
        </p:spPr>
      </p:pic>
      <p:pic>
        <p:nvPicPr>
          <p:cNvPr id="5" name="Picture 4"/>
          <p:cNvPicPr>
            <a:picLocks noChangeAspect="1"/>
          </p:cNvPicPr>
          <p:nvPr/>
        </p:nvPicPr>
        <p:blipFill>
          <a:blip r:embed="rId3"/>
          <a:stretch>
            <a:fillRect/>
          </a:stretch>
        </p:blipFill>
        <p:spPr>
          <a:xfrm>
            <a:off x="753600" y="5812734"/>
            <a:ext cx="488081" cy="455543"/>
          </a:xfrm>
          <a:prstGeom prst="rect">
            <a:avLst/>
          </a:prstGeom>
        </p:spPr>
      </p:pic>
      <p:pic>
        <p:nvPicPr>
          <p:cNvPr id="6" name="Picture 5"/>
          <p:cNvPicPr>
            <a:picLocks noChangeAspect="1"/>
          </p:cNvPicPr>
          <p:nvPr/>
        </p:nvPicPr>
        <p:blipFill>
          <a:blip r:embed="rId4"/>
          <a:stretch>
            <a:fillRect/>
          </a:stretch>
        </p:blipFill>
        <p:spPr>
          <a:xfrm>
            <a:off x="1323264" y="5726594"/>
            <a:ext cx="562543" cy="172279"/>
          </a:xfrm>
          <a:prstGeom prst="rect">
            <a:avLst/>
          </a:prstGeom>
        </p:spPr>
      </p:pic>
      <p:sp>
        <p:nvSpPr>
          <p:cNvPr id="9" name="AutoShape 2" descr="Resultado de imagen para exce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7062" y="2540125"/>
            <a:ext cx="1754047" cy="1777750"/>
          </a:xfrm>
          <a:prstGeom prst="rect">
            <a:avLst/>
          </a:prstGeom>
        </p:spPr>
      </p:pic>
      <p:sp>
        <p:nvSpPr>
          <p:cNvPr id="12" name="TextBox 11"/>
          <p:cNvSpPr txBox="1"/>
          <p:nvPr/>
        </p:nvSpPr>
        <p:spPr>
          <a:xfrm>
            <a:off x="9428922" y="2114312"/>
            <a:ext cx="1861930" cy="369332"/>
          </a:xfrm>
          <a:prstGeom prst="rect">
            <a:avLst/>
          </a:prstGeom>
          <a:noFill/>
        </p:spPr>
        <p:txBody>
          <a:bodyPr wrap="square" rtlCol="0">
            <a:spAutoFit/>
          </a:bodyPr>
          <a:lstStyle/>
          <a:p>
            <a:r>
              <a:rPr lang="es-MX" b="1" dirty="0" err="1"/>
              <a:t>ViBlioSOM</a:t>
            </a:r>
            <a:endParaRPr lang="es-MX" b="1" dirty="0"/>
          </a:p>
        </p:txBody>
      </p:sp>
    </p:spTree>
    <p:extLst>
      <p:ext uri="{BB962C8B-B14F-4D97-AF65-F5344CB8AC3E}">
        <p14:creationId xmlns:p14="http://schemas.microsoft.com/office/powerpoint/2010/main" val="204852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4" y="222251"/>
            <a:ext cx="10510837" cy="706438"/>
          </a:xfrm>
        </p:spPr>
        <p:txBody>
          <a:bodyPr>
            <a:normAutofit/>
          </a:bodyPr>
          <a:lstStyle/>
          <a:p>
            <a:r>
              <a:rPr lang="es-MX" sz="2800" b="1" dirty="0"/>
              <a:t>Batería de indicadores</a:t>
            </a:r>
          </a:p>
        </p:txBody>
      </p:sp>
      <p:sp>
        <p:nvSpPr>
          <p:cNvPr id="3" name="Rectangle 2"/>
          <p:cNvSpPr/>
          <p:nvPr/>
        </p:nvSpPr>
        <p:spPr>
          <a:xfrm>
            <a:off x="214313" y="928689"/>
            <a:ext cx="11830050" cy="5221942"/>
          </a:xfrm>
          <a:prstGeom prst="rect">
            <a:avLst/>
          </a:prstGeom>
        </p:spPr>
        <p:txBody>
          <a:bodyPr wrap="square">
            <a:spAutoFit/>
          </a:bodyPr>
          <a:lstStyle/>
          <a:p>
            <a:pPr algn="just">
              <a:lnSpc>
                <a:spcPct val="150000"/>
              </a:lnSpc>
              <a:spcAft>
                <a:spcPts val="800"/>
              </a:spcAft>
            </a:pPr>
            <a:r>
              <a:rPr lang="es-MX" sz="2000" b="1" dirty="0">
                <a:latin typeface="+mj-lt"/>
                <a:ea typeface="Calibri" panose="020F0502020204030204" pitchFamily="34" charset="0"/>
                <a:cs typeface="Times New Roman" panose="02020603050405020304" pitchFamily="18" charset="0"/>
              </a:rPr>
              <a:t>Indicadores de producción/eficiencia</a:t>
            </a:r>
          </a:p>
          <a:p>
            <a:pPr marL="285750" indent="-285750" algn="just">
              <a:lnSpc>
                <a:spcPct val="150000"/>
              </a:lnSpc>
              <a:spcAft>
                <a:spcPts val="800"/>
              </a:spcAft>
              <a:buFont typeface="Arial" panose="020B0604020202020204" pitchFamily="34" charset="0"/>
              <a:buChar char="•"/>
            </a:pPr>
            <a:r>
              <a:rPr lang="es-MX" sz="2000" dirty="0" err="1">
                <a:ea typeface="Calibri" panose="020F0502020204030204" pitchFamily="34" charset="0"/>
                <a:cs typeface="Times New Roman" panose="02020603050405020304" pitchFamily="18" charset="0"/>
              </a:rPr>
              <a:t>Ndoc</a:t>
            </a:r>
            <a:r>
              <a:rPr lang="es-MX" sz="2000" dirty="0">
                <a:ea typeface="Calibri" panose="020F0502020204030204" pitchFamily="34" charset="0"/>
                <a:cs typeface="Times New Roman" panose="02020603050405020304" pitchFamily="18" charset="0"/>
              </a:rPr>
              <a:t> :Total de artículos publicados por: años, áreas de investigación, países, revistas</a:t>
            </a:r>
          </a:p>
          <a:p>
            <a:pPr marL="285750" indent="-285750" algn="just">
              <a:lnSpc>
                <a:spcPct val="150000"/>
              </a:lnSpc>
              <a:spcAft>
                <a:spcPts val="800"/>
              </a:spcAft>
              <a:buFont typeface="Arial" panose="020B0604020202020204" pitchFamily="34" charset="0"/>
              <a:buChar char="•"/>
            </a:pPr>
            <a:r>
              <a:rPr lang="es-MX" sz="2000" dirty="0">
                <a:ea typeface="Calibri" panose="020F0502020204030204" pitchFamily="34" charset="0"/>
                <a:cs typeface="Times New Roman" panose="02020603050405020304" pitchFamily="18" charset="0"/>
              </a:rPr>
              <a:t>%</a:t>
            </a:r>
            <a:r>
              <a:rPr lang="es-MX" sz="2000" dirty="0" err="1">
                <a:ea typeface="Calibri" panose="020F0502020204030204" pitchFamily="34" charset="0"/>
                <a:cs typeface="Times New Roman" panose="02020603050405020304" pitchFamily="18" charset="0"/>
              </a:rPr>
              <a:t>Ndoc</a:t>
            </a:r>
            <a:r>
              <a:rPr lang="es-MX" sz="2000" dirty="0">
                <a:ea typeface="Calibri" panose="020F0502020204030204" pitchFamily="34" charset="0"/>
                <a:cs typeface="Times New Roman" panose="02020603050405020304" pitchFamily="18" charset="0"/>
              </a:rPr>
              <a:t>: Porcentaje del total de artículos publicados por: años, áreas de investigación, países, revistas</a:t>
            </a:r>
          </a:p>
          <a:p>
            <a:pPr marL="285750" lvl="0" indent="-285750" algn="just">
              <a:lnSpc>
                <a:spcPct val="150000"/>
              </a:lnSpc>
              <a:spcAft>
                <a:spcPts val="800"/>
              </a:spcAft>
              <a:buFont typeface="Arial" panose="020B0604020202020204" pitchFamily="34" charset="0"/>
              <a:buChar char="•"/>
            </a:pPr>
            <a:r>
              <a:rPr lang="es-MX" sz="2000" dirty="0">
                <a:ea typeface="Calibri" panose="020F0502020204030204" pitchFamily="34" charset="0"/>
                <a:cs typeface="Times New Roman" panose="02020603050405020304" pitchFamily="18" charset="0"/>
              </a:rPr>
              <a:t>%</a:t>
            </a:r>
            <a:r>
              <a:rPr lang="es-MX" sz="2000" dirty="0" err="1">
                <a:ea typeface="Calibri" panose="020F0502020204030204" pitchFamily="34" charset="0"/>
                <a:cs typeface="Times New Roman" panose="02020603050405020304" pitchFamily="18" charset="0"/>
              </a:rPr>
              <a:t>Ndoc</a:t>
            </a:r>
            <a:r>
              <a:rPr lang="es-MX" sz="2000" dirty="0">
                <a:ea typeface="Calibri" panose="020F0502020204030204" pitchFamily="34" charset="0"/>
                <a:cs typeface="Times New Roman" panose="02020603050405020304" pitchFamily="18" charset="0"/>
              </a:rPr>
              <a:t>: Índice de productividad nacional (</a:t>
            </a:r>
            <a:r>
              <a:rPr lang="es-MX" sz="2000" dirty="0" err="1">
                <a:ea typeface="Calibri" panose="020F0502020204030204" pitchFamily="34" charset="0"/>
                <a:cs typeface="Times New Roman" panose="02020603050405020304" pitchFamily="18" charset="0"/>
              </a:rPr>
              <a:t>National</a:t>
            </a:r>
            <a:r>
              <a:rPr lang="es-MX" sz="2000" dirty="0">
                <a:ea typeface="Calibri" panose="020F0502020204030204" pitchFamily="34" charset="0"/>
                <a:cs typeface="Times New Roman" panose="02020603050405020304" pitchFamily="18" charset="0"/>
              </a:rPr>
              <a:t> </a:t>
            </a:r>
            <a:r>
              <a:rPr lang="es-MX" sz="2000" dirty="0" err="1">
                <a:ea typeface="Calibri" panose="020F0502020204030204" pitchFamily="34" charset="0"/>
                <a:cs typeface="Times New Roman" panose="02020603050405020304" pitchFamily="18" charset="0"/>
              </a:rPr>
              <a:t>Scientific</a:t>
            </a:r>
            <a:r>
              <a:rPr lang="es-MX" sz="2000" dirty="0">
                <a:ea typeface="Calibri" panose="020F0502020204030204" pitchFamily="34" charset="0"/>
                <a:cs typeface="Times New Roman" panose="02020603050405020304" pitchFamily="18" charset="0"/>
              </a:rPr>
              <a:t> </a:t>
            </a:r>
            <a:r>
              <a:rPr lang="es-MX" sz="2000" dirty="0" err="1">
                <a:ea typeface="Calibri" panose="020F0502020204030204" pitchFamily="34" charset="0"/>
                <a:cs typeface="Times New Roman" panose="02020603050405020304" pitchFamily="18" charset="0"/>
              </a:rPr>
              <a:t>Productivity</a:t>
            </a:r>
            <a:r>
              <a:rPr lang="es-MX" sz="2000" dirty="0">
                <a:ea typeface="Calibri" panose="020F0502020204030204" pitchFamily="34" charset="0"/>
                <a:cs typeface="Times New Roman" panose="02020603050405020304" pitchFamily="18" charset="0"/>
              </a:rPr>
              <a:t>): Es el cociente del número de documentos indexados en </a:t>
            </a:r>
            <a:r>
              <a:rPr lang="es-MX" sz="2000" dirty="0" err="1">
                <a:ea typeface="Calibri" panose="020F0502020204030204" pitchFamily="34" charset="0"/>
                <a:cs typeface="Times New Roman" panose="02020603050405020304" pitchFamily="18" charset="0"/>
              </a:rPr>
              <a:t>WoS</a:t>
            </a:r>
            <a:r>
              <a:rPr lang="es-MX" sz="2000" dirty="0">
                <a:ea typeface="Calibri" panose="020F0502020204030204" pitchFamily="34" charset="0"/>
                <a:cs typeface="Times New Roman" panose="02020603050405020304" pitchFamily="18" charset="0"/>
              </a:rPr>
              <a:t> por autores mexicanos, entre el número de investigadores en el Sistema Nacional de Investigadores (SNI)</a:t>
            </a:r>
          </a:p>
          <a:p>
            <a:pPr marL="285750" lvl="0" indent="-285750" algn="just">
              <a:lnSpc>
                <a:spcPct val="150000"/>
              </a:lnSpc>
              <a:spcAft>
                <a:spcPts val="800"/>
              </a:spcAft>
              <a:buFont typeface="Arial" panose="020B0604020202020204" pitchFamily="34" charset="0"/>
              <a:buChar char="•"/>
            </a:pPr>
            <a:r>
              <a:rPr lang="es-MX" sz="2000" dirty="0">
                <a:ea typeface="Calibri" panose="020F0502020204030204" pitchFamily="34" charset="0"/>
                <a:cs typeface="Times New Roman" panose="02020603050405020304" pitchFamily="18" charset="0"/>
              </a:rPr>
              <a:t>SDI: Índice de desarrollo científico (</a:t>
            </a:r>
            <a:r>
              <a:rPr lang="es-MX" sz="2000" dirty="0" err="1">
                <a:ea typeface="Calibri" panose="020F0502020204030204" pitchFamily="34" charset="0"/>
                <a:cs typeface="Times New Roman" panose="02020603050405020304" pitchFamily="18" charset="0"/>
              </a:rPr>
              <a:t>Scientific</a:t>
            </a:r>
            <a:r>
              <a:rPr lang="es-MX" sz="2000" dirty="0">
                <a:ea typeface="Calibri" panose="020F0502020204030204" pitchFamily="34" charset="0"/>
                <a:cs typeface="Times New Roman" panose="02020603050405020304" pitchFamily="18" charset="0"/>
              </a:rPr>
              <a:t> </a:t>
            </a:r>
            <a:r>
              <a:rPr lang="es-MX" sz="2000" dirty="0" err="1">
                <a:ea typeface="Calibri" panose="020F0502020204030204" pitchFamily="34" charset="0"/>
                <a:cs typeface="Times New Roman" panose="02020603050405020304" pitchFamily="18" charset="0"/>
              </a:rPr>
              <a:t>Development</a:t>
            </a:r>
            <a:r>
              <a:rPr lang="es-MX" sz="2000" dirty="0">
                <a:ea typeface="Calibri" panose="020F0502020204030204" pitchFamily="34" charset="0"/>
                <a:cs typeface="Times New Roman" panose="02020603050405020304" pitchFamily="18" charset="0"/>
              </a:rPr>
              <a:t> </a:t>
            </a:r>
            <a:r>
              <a:rPr lang="es-MX" sz="2000" dirty="0" err="1">
                <a:ea typeface="Calibri" panose="020F0502020204030204" pitchFamily="34" charset="0"/>
                <a:cs typeface="Times New Roman" panose="02020603050405020304" pitchFamily="18" charset="0"/>
              </a:rPr>
              <a:t>Index</a:t>
            </a:r>
            <a:r>
              <a:rPr lang="es-MX" sz="2000" dirty="0">
                <a:ea typeface="Calibri" panose="020F0502020204030204" pitchFamily="34" charset="0"/>
                <a:cs typeface="Times New Roman" panose="02020603050405020304" pitchFamily="18" charset="0"/>
              </a:rPr>
              <a:t>): Ratio del número documentos publicados en </a:t>
            </a:r>
            <a:r>
              <a:rPr lang="es-MX" sz="2000" dirty="0" err="1">
                <a:ea typeface="Calibri" panose="020F0502020204030204" pitchFamily="34" charset="0"/>
                <a:cs typeface="Times New Roman" panose="02020603050405020304" pitchFamily="18" charset="0"/>
              </a:rPr>
              <a:t>WoS</a:t>
            </a:r>
            <a:r>
              <a:rPr lang="es-MX" sz="2000" dirty="0">
                <a:ea typeface="Calibri" panose="020F0502020204030204" pitchFamily="34" charset="0"/>
                <a:cs typeface="Times New Roman" panose="02020603050405020304" pitchFamily="18" charset="0"/>
              </a:rPr>
              <a:t> por habitante para cada país. El total de habitantes por cada país fue extraído del Banco de datos procedente del Banco Mundial (Banco Mundial, 2015)</a:t>
            </a:r>
            <a:endParaRPr lang="es-MX" sz="2000" dirty="0">
              <a:latin typeface="+mj-lt"/>
              <a:ea typeface="Calibri" panose="020F0502020204030204" pitchFamily="34" charset="0"/>
              <a:cs typeface="Times New Roman" panose="02020603050405020304" pitchFamily="18" charset="0"/>
            </a:endParaRPr>
          </a:p>
          <a:p>
            <a:pPr indent="450215" algn="just">
              <a:lnSpc>
                <a:spcPct val="150000"/>
              </a:lnSpc>
              <a:spcAft>
                <a:spcPts val="800"/>
              </a:spcAft>
            </a:pPr>
            <a:endParaRPr lang="es-MX"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83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365125"/>
            <a:ext cx="10889974" cy="575779"/>
          </a:xfrm>
        </p:spPr>
        <p:txBody>
          <a:bodyPr>
            <a:normAutofit fontScale="90000"/>
          </a:bodyPr>
          <a:lstStyle/>
          <a:p>
            <a:r>
              <a:rPr lang="es-MX" sz="2800" b="1" dirty="0">
                <a:ea typeface="Calibri" panose="020F0502020204030204" pitchFamily="34" charset="0"/>
                <a:cs typeface="Times New Roman" panose="02020603050405020304" pitchFamily="18" charset="0"/>
              </a:rPr>
              <a:t>Indicadores de influencia/impacto</a:t>
            </a:r>
            <a:br>
              <a:rPr lang="es-MX" sz="2800" b="1" dirty="0">
                <a:ea typeface="Calibri" panose="020F0502020204030204" pitchFamily="34" charset="0"/>
                <a:cs typeface="Times New Roman" panose="02020603050405020304" pitchFamily="18" charset="0"/>
              </a:rPr>
            </a:br>
            <a:endParaRPr lang="es-MX" sz="2800" dirty="0"/>
          </a:p>
        </p:txBody>
      </p:sp>
      <p:sp>
        <p:nvSpPr>
          <p:cNvPr id="3" name="Rectangle 2"/>
          <p:cNvSpPr/>
          <p:nvPr/>
        </p:nvSpPr>
        <p:spPr>
          <a:xfrm>
            <a:off x="104360" y="692770"/>
            <a:ext cx="11849100" cy="6750566"/>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MX" sz="1600" dirty="0" err="1">
                <a:ea typeface="Calibri" panose="020F0502020204030204" pitchFamily="34" charset="0"/>
                <a:cs typeface="Times New Roman" panose="02020603050405020304" pitchFamily="18" charset="0"/>
              </a:rPr>
              <a:t>Citdoc</a:t>
            </a:r>
            <a:r>
              <a:rPr lang="es-MX" sz="1600" dirty="0">
                <a:ea typeface="Calibri" panose="020F0502020204030204" pitchFamily="34" charset="0"/>
                <a:cs typeface="Times New Roman" panose="02020603050405020304" pitchFamily="18" charset="0"/>
              </a:rPr>
              <a:t> : Total de documentos citados: total de artículos que recibieron al menos una cita durante el período analizado.</a:t>
            </a:r>
          </a:p>
          <a:p>
            <a:pPr marL="285750" lvl="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a:t>
            </a:r>
            <a:r>
              <a:rPr lang="es-MX" sz="1600" dirty="0" err="1">
                <a:ea typeface="Calibri" panose="020F0502020204030204" pitchFamily="34" charset="0"/>
                <a:cs typeface="Times New Roman" panose="02020603050405020304" pitchFamily="18" charset="0"/>
              </a:rPr>
              <a:t>Citdoc</a:t>
            </a:r>
            <a:r>
              <a:rPr lang="es-MX" sz="1600" dirty="0">
                <a:ea typeface="Calibri" panose="020F0502020204030204" pitchFamily="34" charset="0"/>
                <a:cs typeface="Times New Roman" panose="02020603050405020304" pitchFamily="18" charset="0"/>
              </a:rPr>
              <a:t>: Proporción de documentos citados: % de artículos citados entre el total de documentos publicados.</a:t>
            </a:r>
          </a:p>
          <a:p>
            <a:pPr marL="285750" lvl="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Citas/</a:t>
            </a:r>
            <a:r>
              <a:rPr lang="es-MX" sz="1600" dirty="0" err="1">
                <a:ea typeface="Calibri" panose="020F0502020204030204" pitchFamily="34" charset="0"/>
                <a:cs typeface="Times New Roman" panose="02020603050405020304" pitchFamily="18" charset="0"/>
              </a:rPr>
              <a:t>doc</a:t>
            </a:r>
            <a:r>
              <a:rPr lang="es-MX" sz="1600" dirty="0">
                <a:ea typeface="Calibri" panose="020F0502020204030204" pitchFamily="34" charset="0"/>
                <a:cs typeface="Times New Roman" panose="02020603050405020304" pitchFamily="18" charset="0"/>
              </a:rPr>
              <a:t>: Relación de citas por documento: número de citas en relación al total de documentos</a:t>
            </a:r>
          </a:p>
          <a:p>
            <a:pPr marL="285750" lvl="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Cita/</a:t>
            </a:r>
            <a:r>
              <a:rPr lang="es-MX" sz="1600" dirty="0" err="1">
                <a:ea typeface="Calibri" panose="020F0502020204030204" pitchFamily="34" charset="0"/>
                <a:cs typeface="Times New Roman" panose="02020603050405020304" pitchFamily="18" charset="0"/>
              </a:rPr>
              <a:t>Ndocxtem</a:t>
            </a:r>
            <a:r>
              <a:rPr lang="es-MX" sz="1600" dirty="0">
                <a:ea typeface="Calibri" panose="020F0502020204030204" pitchFamily="34" charset="0"/>
                <a:cs typeface="Times New Roman" panose="02020603050405020304" pitchFamily="18" charset="0"/>
              </a:rPr>
              <a:t>: Relación eficiencia-eficacia: Relación entre el total de citas recibidas y el número de documentos por temáticas.</a:t>
            </a:r>
          </a:p>
          <a:p>
            <a:pPr marL="285750" lvl="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RI: Impacto relativo es el (número medio de citas que los artículos de un país, publicado en el año (y), e indexados en </a:t>
            </a:r>
            <a:r>
              <a:rPr lang="es-MX" sz="1600" dirty="0" err="1">
                <a:ea typeface="Calibri" panose="020F0502020204030204" pitchFamily="34" charset="0"/>
                <a:cs typeface="Times New Roman" panose="02020603050405020304" pitchFamily="18" charset="0"/>
              </a:rPr>
              <a:t>WoS</a:t>
            </a:r>
            <a:r>
              <a:rPr lang="es-MX" sz="1600" dirty="0">
                <a:ea typeface="Calibri" panose="020F0502020204030204" pitchFamily="34" charset="0"/>
                <a:cs typeface="Times New Roman" panose="02020603050405020304" pitchFamily="18" charset="0"/>
              </a:rPr>
              <a:t>, se han acumulado durante el intervalo de tiempo T) / (número medio de citas que artículos publicados por el mundo entero en el año (y) e indexadas en </a:t>
            </a:r>
            <a:r>
              <a:rPr lang="es-MX" sz="1600" dirty="0" err="1">
                <a:ea typeface="Calibri" panose="020F0502020204030204" pitchFamily="34" charset="0"/>
                <a:cs typeface="Times New Roman" panose="02020603050405020304" pitchFamily="18" charset="0"/>
              </a:rPr>
              <a:t>WoS</a:t>
            </a:r>
            <a:r>
              <a:rPr lang="es-MX" sz="1600" dirty="0">
                <a:ea typeface="Calibri" panose="020F0502020204030204" pitchFamily="34" charset="0"/>
                <a:cs typeface="Times New Roman" panose="02020603050405020304" pitchFamily="18" charset="0"/>
              </a:rPr>
              <a:t>, han acumulado durante T).</a:t>
            </a:r>
          </a:p>
          <a:p>
            <a:pPr marL="285750" lvl="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NI: Impacto Normalizado es </a:t>
            </a:r>
            <a:r>
              <a:rPr lang="es-ES" sz="1600" dirty="0">
                <a:ea typeface="Calibri" panose="020F0502020204030204" pitchFamily="34" charset="0"/>
                <a:cs typeface="Times New Roman" panose="02020603050405020304" pitchFamily="18" charset="0"/>
              </a:rPr>
              <a:t>el cociente del promedio de citas por país por cada una de las 22 áreas de investigación de ESI y el rendimiento medio del mundo. Existen diferencias en las tasas de citas para los diversos campos de investigación y períodos de tiempo, por tanto, el cálculo se realiza por separado.  </a:t>
            </a:r>
          </a:p>
          <a:p>
            <a:pPr marL="285750" indent="-285750" algn="just">
              <a:lnSpc>
                <a:spcPct val="150000"/>
              </a:lnSpc>
              <a:spcAft>
                <a:spcPts val="800"/>
              </a:spcAft>
              <a:buFont typeface="Arial" panose="020B0604020202020204" pitchFamily="34" charset="0"/>
              <a:buChar char="•"/>
            </a:pPr>
            <a:r>
              <a:rPr lang="es-ES" sz="1600" dirty="0">
                <a:ea typeface="Calibri" panose="020F0502020204030204" pitchFamily="34" charset="0"/>
                <a:cs typeface="Times New Roman" panose="02020603050405020304" pitchFamily="18" charset="0"/>
              </a:rPr>
              <a:t> </a:t>
            </a:r>
            <a:r>
              <a:rPr lang="es-MX" sz="1600" dirty="0">
                <a:ea typeface="Calibri" panose="020F0502020204030204" pitchFamily="34" charset="0"/>
                <a:cs typeface="Times New Roman" panose="02020603050405020304" pitchFamily="18" charset="0"/>
              </a:rPr>
              <a:t>SNIP: </a:t>
            </a:r>
            <a:r>
              <a:rPr lang="es-MX" sz="1600" dirty="0" err="1">
                <a:ea typeface="Calibri" panose="020F0502020204030204" pitchFamily="34" charset="0"/>
                <a:cs typeface="Times New Roman" panose="02020603050405020304" pitchFamily="18" charset="0"/>
              </a:rPr>
              <a:t>Source</a:t>
            </a:r>
            <a:r>
              <a:rPr lang="es-MX" sz="1600" dirty="0">
                <a:ea typeface="Calibri" panose="020F0502020204030204" pitchFamily="34" charset="0"/>
                <a:cs typeface="Times New Roman" panose="02020603050405020304" pitchFamily="18" charset="0"/>
              </a:rPr>
              <a:t> </a:t>
            </a:r>
            <a:r>
              <a:rPr lang="es-MX" sz="1600" dirty="0" err="1">
                <a:ea typeface="Calibri" panose="020F0502020204030204" pitchFamily="34" charset="0"/>
                <a:cs typeface="Times New Roman" panose="02020603050405020304" pitchFamily="18" charset="0"/>
              </a:rPr>
              <a:t>Normalized</a:t>
            </a:r>
            <a:r>
              <a:rPr lang="es-MX" sz="1600" dirty="0">
                <a:ea typeface="Calibri" panose="020F0502020204030204" pitchFamily="34" charset="0"/>
                <a:cs typeface="Times New Roman" panose="02020603050405020304" pitchFamily="18" charset="0"/>
              </a:rPr>
              <a:t> </a:t>
            </a:r>
            <a:r>
              <a:rPr lang="es-MX" sz="1600" dirty="0" err="1">
                <a:ea typeface="Calibri" panose="020F0502020204030204" pitchFamily="34" charset="0"/>
                <a:cs typeface="Times New Roman" panose="02020603050405020304" pitchFamily="18" charset="0"/>
              </a:rPr>
              <a:t>Impact</a:t>
            </a:r>
            <a:r>
              <a:rPr lang="es-MX" sz="1600" dirty="0">
                <a:ea typeface="Calibri" panose="020F0502020204030204" pitchFamily="34" charset="0"/>
                <a:cs typeface="Times New Roman" panose="02020603050405020304" pitchFamily="18" charset="0"/>
              </a:rPr>
              <a:t> per </a:t>
            </a:r>
            <a:r>
              <a:rPr lang="es-MX" sz="1600" dirty="0" err="1">
                <a:ea typeface="Calibri" panose="020F0502020204030204" pitchFamily="34" charset="0"/>
                <a:cs typeface="Times New Roman" panose="02020603050405020304" pitchFamily="18" charset="0"/>
              </a:rPr>
              <a:t>Paper</a:t>
            </a:r>
            <a:endParaRPr lang="es-MX" sz="1600" dirty="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MX" sz="1600" dirty="0">
                <a:ea typeface="Calibri" panose="020F0502020204030204" pitchFamily="34" charset="0"/>
                <a:cs typeface="Times New Roman" panose="02020603050405020304" pitchFamily="18" charset="0"/>
              </a:rPr>
              <a:t>FI: Factor de Impacto  </a:t>
            </a:r>
          </a:p>
          <a:p>
            <a:pPr marL="285750" indent="-285750" algn="just">
              <a:lnSpc>
                <a:spcPct val="150000"/>
              </a:lnSpc>
              <a:spcAft>
                <a:spcPts val="800"/>
              </a:spcAft>
              <a:buFont typeface="Arial" panose="020B0604020202020204" pitchFamily="34" charset="0"/>
              <a:buChar char="•"/>
            </a:pPr>
            <a:r>
              <a:rPr lang="es-ES" sz="1600" dirty="0">
                <a:ea typeface="Calibri" panose="020F0502020204030204" pitchFamily="34" charset="0"/>
                <a:cs typeface="Times New Roman" panose="02020603050405020304" pitchFamily="18" charset="0"/>
              </a:rPr>
              <a:t>SJR: </a:t>
            </a:r>
            <a:r>
              <a:rPr lang="es-ES" sz="1600" dirty="0" err="1">
                <a:ea typeface="Calibri" panose="020F0502020204030204" pitchFamily="34" charset="0"/>
                <a:cs typeface="Times New Roman" panose="02020603050405020304" pitchFamily="18" charset="0"/>
              </a:rPr>
              <a:t>SCImago</a:t>
            </a:r>
            <a:r>
              <a:rPr lang="es-ES" sz="1600" dirty="0">
                <a:ea typeface="Calibri" panose="020F0502020204030204" pitchFamily="34" charset="0"/>
                <a:cs typeface="Times New Roman" panose="02020603050405020304" pitchFamily="18" charset="0"/>
              </a:rPr>
              <a:t> </a:t>
            </a:r>
            <a:r>
              <a:rPr lang="es-ES" sz="1600" dirty="0" err="1">
                <a:ea typeface="Calibri" panose="020F0502020204030204" pitchFamily="34" charset="0"/>
                <a:cs typeface="Times New Roman" panose="02020603050405020304" pitchFamily="18" charset="0"/>
              </a:rPr>
              <a:t>Journal</a:t>
            </a:r>
            <a:r>
              <a:rPr lang="es-ES" sz="1600" dirty="0">
                <a:ea typeface="Calibri" panose="020F0502020204030204" pitchFamily="34" charset="0"/>
                <a:cs typeface="Times New Roman" panose="02020603050405020304" pitchFamily="18" charset="0"/>
              </a:rPr>
              <a:t> Ranking</a:t>
            </a:r>
          </a:p>
          <a:p>
            <a:pPr marL="285750" indent="-285750" algn="just">
              <a:lnSpc>
                <a:spcPct val="150000"/>
              </a:lnSpc>
              <a:spcAft>
                <a:spcPts val="800"/>
              </a:spcAft>
              <a:buFont typeface="Arial" panose="020B0604020202020204" pitchFamily="34" charset="0"/>
              <a:buChar char="•"/>
            </a:pPr>
            <a:r>
              <a:rPr lang="es-ES" sz="1600" dirty="0">
                <a:ea typeface="Calibri" panose="020F0502020204030204" pitchFamily="34" charset="0"/>
                <a:cs typeface="Times New Roman" panose="02020603050405020304" pitchFamily="18" charset="0"/>
              </a:rPr>
              <a:t>EFS: </a:t>
            </a:r>
            <a:r>
              <a:rPr lang="es-ES" sz="1600" dirty="0" err="1">
                <a:ea typeface="Calibri" panose="020F0502020204030204" pitchFamily="34" charset="0"/>
                <a:cs typeface="Times New Roman" panose="02020603050405020304" pitchFamily="18" charset="0"/>
              </a:rPr>
              <a:t>Eigenfactor</a:t>
            </a:r>
            <a:endParaRPr lang="es-MX" sz="1600" dirty="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endParaRPr lang="es-MX"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11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438"/>
          </a:xfrm>
        </p:spPr>
        <p:txBody>
          <a:bodyPr>
            <a:normAutofit/>
          </a:bodyPr>
          <a:lstStyle/>
          <a:p>
            <a:r>
              <a:rPr lang="es-MX" sz="2800" b="1" dirty="0"/>
              <a:t>Indicadores de excelencia</a:t>
            </a:r>
          </a:p>
        </p:txBody>
      </p:sp>
      <p:sp>
        <p:nvSpPr>
          <p:cNvPr id="4" name="Rectangle 3"/>
          <p:cNvSpPr/>
          <p:nvPr/>
        </p:nvSpPr>
        <p:spPr>
          <a:xfrm>
            <a:off x="351183" y="1151077"/>
            <a:ext cx="11489634" cy="5632311"/>
          </a:xfrm>
          <a:prstGeom prst="rect">
            <a:avLst/>
          </a:prstGeom>
        </p:spPr>
        <p:txBody>
          <a:bodyPr wrap="square">
            <a:spAutoFit/>
          </a:bodyPr>
          <a:lstStyle/>
          <a:p>
            <a:pPr marL="285750" indent="-285750">
              <a:buFont typeface="Arial" panose="020B0604020202020204" pitchFamily="34" charset="0"/>
              <a:buChar char="•"/>
            </a:pPr>
            <a:r>
              <a:rPr lang="es-MX" dirty="0"/>
              <a:t>Total de Top </a:t>
            </a:r>
            <a:r>
              <a:rPr lang="es-MX" dirty="0" err="1"/>
              <a:t>paper</a:t>
            </a:r>
            <a:r>
              <a:rPr lang="es-MX" dirty="0"/>
              <a:t> (TOP): es la suma de los </a:t>
            </a:r>
            <a:r>
              <a:rPr lang="es-MX" dirty="0" err="1"/>
              <a:t>Highly</a:t>
            </a:r>
            <a:r>
              <a:rPr lang="es-MX" dirty="0"/>
              <a:t> </a:t>
            </a:r>
            <a:r>
              <a:rPr lang="es-MX" dirty="0" err="1"/>
              <a:t>Cited</a:t>
            </a:r>
            <a:r>
              <a:rPr lang="es-MX" dirty="0"/>
              <a:t> </a:t>
            </a:r>
            <a:r>
              <a:rPr lang="es-MX" dirty="0" err="1"/>
              <a:t>Paper</a:t>
            </a:r>
            <a:r>
              <a:rPr lang="es-MX" dirty="0"/>
              <a:t> y Hot </a:t>
            </a:r>
            <a:r>
              <a:rPr lang="es-MX" dirty="0" err="1"/>
              <a:t>Paper</a:t>
            </a:r>
            <a:r>
              <a:rPr lang="es-MX" dirty="0"/>
              <a:t>. Se define como, el número de artículos en el 1% durante los últimos diez años, más el número de artículos en los últimos dos años que recibieron un alto número de citas en los dos últimos meses. Un documento que es a la vez </a:t>
            </a:r>
            <a:r>
              <a:rPr lang="es-MX" dirty="0" err="1"/>
              <a:t>Highly</a:t>
            </a:r>
            <a:r>
              <a:rPr lang="es-MX" dirty="0"/>
              <a:t> </a:t>
            </a:r>
            <a:r>
              <a:rPr lang="es-MX" dirty="0" err="1"/>
              <a:t>Cited</a:t>
            </a:r>
            <a:r>
              <a:rPr lang="es-MX" dirty="0"/>
              <a:t> </a:t>
            </a:r>
            <a:r>
              <a:rPr lang="es-MX" dirty="0" err="1"/>
              <a:t>Paper</a:t>
            </a:r>
            <a:r>
              <a:rPr lang="es-MX" dirty="0"/>
              <a:t> y Hot </a:t>
            </a:r>
            <a:r>
              <a:rPr lang="es-MX" dirty="0" err="1"/>
              <a:t>Paper</a:t>
            </a:r>
            <a:r>
              <a:rPr lang="es-MX" dirty="0"/>
              <a:t> se cuenta una sola vez (Web of </a:t>
            </a:r>
            <a:r>
              <a:rPr lang="es-MX" dirty="0" err="1"/>
              <a:t>Science</a:t>
            </a:r>
            <a:r>
              <a:rPr lang="es-MX" dirty="0"/>
              <a:t>, 2016).</a:t>
            </a:r>
          </a:p>
          <a:p>
            <a:pPr marL="285750" indent="-285750">
              <a:buFont typeface="Arial" panose="020B0604020202020204" pitchFamily="34" charset="0"/>
              <a:buChar char="•"/>
            </a:pPr>
            <a:r>
              <a:rPr lang="es-MX" dirty="0"/>
              <a:t>Total de </a:t>
            </a:r>
            <a:r>
              <a:rPr lang="es-MX" dirty="0" err="1"/>
              <a:t>Highly</a:t>
            </a:r>
            <a:r>
              <a:rPr lang="es-MX" dirty="0"/>
              <a:t> </a:t>
            </a:r>
            <a:r>
              <a:rPr lang="es-MX" dirty="0" err="1"/>
              <a:t>Cited</a:t>
            </a:r>
            <a:r>
              <a:rPr lang="es-MX" dirty="0"/>
              <a:t> </a:t>
            </a:r>
            <a:r>
              <a:rPr lang="es-MX" dirty="0" err="1"/>
              <a:t>Papers</a:t>
            </a:r>
            <a:r>
              <a:rPr lang="es-MX" dirty="0"/>
              <a:t> (HCP): número de artículos que recibieron un total de citas superior al 1% de citas cuando se compara con todos los artículos publicados en el mismo año y en la misma disciplina. </a:t>
            </a:r>
          </a:p>
          <a:p>
            <a:pPr marL="285750" indent="-285750">
              <a:buFont typeface="Arial" panose="020B0604020202020204" pitchFamily="34" charset="0"/>
              <a:buChar char="•"/>
            </a:pPr>
            <a:r>
              <a:rPr lang="es-MX" dirty="0"/>
              <a:t>Total de Hot </a:t>
            </a:r>
            <a:r>
              <a:rPr lang="es-MX" dirty="0" err="1"/>
              <a:t>papers</a:t>
            </a:r>
            <a:r>
              <a:rPr lang="es-MX" dirty="0"/>
              <a:t> (HOT): número de artículos en los dos últimos años que recibieron una cantidad de citas suficientes en los dos últimos meses para ubicarse en el 0,1% superior en comparación con otros artículos pares del mismo período y disciplina (Web of </a:t>
            </a:r>
            <a:r>
              <a:rPr lang="es-MX" dirty="0" err="1"/>
              <a:t>Science</a:t>
            </a:r>
            <a:r>
              <a:rPr lang="es-MX" dirty="0"/>
              <a:t>, 2016).</a:t>
            </a:r>
          </a:p>
          <a:p>
            <a:endParaRPr lang="es-MX" b="1" dirty="0"/>
          </a:p>
          <a:p>
            <a:r>
              <a:rPr lang="es-MX" b="1" dirty="0"/>
              <a:t>Indicadores independiente de tamaño </a:t>
            </a:r>
          </a:p>
          <a:p>
            <a:pPr marL="285750" indent="-285750">
              <a:buFont typeface="Arial" panose="020B0604020202020204" pitchFamily="34" charset="0"/>
              <a:buChar char="•"/>
            </a:pPr>
            <a:r>
              <a:rPr lang="es-MX" dirty="0"/>
              <a:t>Número de top </a:t>
            </a:r>
            <a:r>
              <a:rPr lang="es-MX" dirty="0" err="1"/>
              <a:t>papers</a:t>
            </a:r>
            <a:r>
              <a:rPr lang="es-MX" dirty="0"/>
              <a:t> por cada 1000 documentos en </a:t>
            </a:r>
            <a:r>
              <a:rPr lang="es-MX" dirty="0" err="1"/>
              <a:t>WoS</a:t>
            </a:r>
            <a:r>
              <a:rPr lang="es-MX" dirty="0"/>
              <a:t> (</a:t>
            </a:r>
            <a:r>
              <a:rPr lang="es-MX" dirty="0" err="1"/>
              <a:t>HOTxWoS</a:t>
            </a:r>
            <a:r>
              <a:rPr lang="es-MX" dirty="0"/>
              <a:t>): Número de </a:t>
            </a:r>
            <a:r>
              <a:rPr lang="es-MX" dirty="0" err="1"/>
              <a:t>hot</a:t>
            </a:r>
            <a:r>
              <a:rPr lang="es-MX" dirty="0"/>
              <a:t> </a:t>
            </a:r>
            <a:r>
              <a:rPr lang="es-MX" dirty="0" err="1"/>
              <a:t>papers</a:t>
            </a:r>
            <a:r>
              <a:rPr lang="es-MX" dirty="0"/>
              <a:t> entre el total de artículos publicados en </a:t>
            </a:r>
            <a:r>
              <a:rPr lang="es-MX" dirty="0" err="1"/>
              <a:t>WoS</a:t>
            </a:r>
            <a:r>
              <a:rPr lang="es-MX" dirty="0"/>
              <a:t>. </a:t>
            </a:r>
          </a:p>
          <a:p>
            <a:pPr marL="285750" indent="-285750">
              <a:buFont typeface="Arial" panose="020B0604020202020204" pitchFamily="34" charset="0"/>
              <a:buChar char="•"/>
            </a:pPr>
            <a:r>
              <a:rPr lang="es-MX" dirty="0"/>
              <a:t>Número de </a:t>
            </a:r>
            <a:r>
              <a:rPr lang="es-MX" dirty="0" err="1"/>
              <a:t>hot</a:t>
            </a:r>
            <a:r>
              <a:rPr lang="es-MX" dirty="0"/>
              <a:t> </a:t>
            </a:r>
            <a:r>
              <a:rPr lang="es-MX" dirty="0" err="1"/>
              <a:t>paper</a:t>
            </a:r>
            <a:r>
              <a:rPr lang="es-MX" dirty="0"/>
              <a:t> por cada 1000 documentos en </a:t>
            </a:r>
            <a:r>
              <a:rPr lang="es-MX" dirty="0" err="1"/>
              <a:t>WoS</a:t>
            </a:r>
            <a:r>
              <a:rPr lang="es-MX" dirty="0"/>
              <a:t> (</a:t>
            </a:r>
            <a:r>
              <a:rPr lang="es-MX" dirty="0" err="1"/>
              <a:t>TOPxwoS</a:t>
            </a:r>
            <a:r>
              <a:rPr lang="es-MX" dirty="0"/>
              <a:t>): Número de top </a:t>
            </a:r>
            <a:r>
              <a:rPr lang="es-MX" dirty="0" err="1"/>
              <a:t>paper</a:t>
            </a:r>
            <a:r>
              <a:rPr lang="es-MX" dirty="0"/>
              <a:t> entre el total de artículos publicados en </a:t>
            </a:r>
            <a:r>
              <a:rPr lang="es-MX" dirty="0" err="1"/>
              <a:t>WoS</a:t>
            </a:r>
            <a:r>
              <a:rPr lang="es-MX" dirty="0"/>
              <a:t>.</a:t>
            </a:r>
          </a:p>
          <a:p>
            <a:pPr marL="285750" indent="-285750">
              <a:buFont typeface="Arial" panose="020B0604020202020204" pitchFamily="34" charset="0"/>
              <a:buChar char="•"/>
            </a:pPr>
            <a:r>
              <a:rPr lang="es-MX" dirty="0"/>
              <a:t>Número de </a:t>
            </a:r>
            <a:r>
              <a:rPr lang="es-MX" dirty="0" err="1"/>
              <a:t>highly</a:t>
            </a:r>
            <a:r>
              <a:rPr lang="es-MX" dirty="0"/>
              <a:t> </a:t>
            </a:r>
            <a:r>
              <a:rPr lang="es-MX" dirty="0" err="1"/>
              <a:t>cited</a:t>
            </a:r>
            <a:r>
              <a:rPr lang="es-MX" dirty="0"/>
              <a:t> </a:t>
            </a:r>
            <a:r>
              <a:rPr lang="es-MX" dirty="0" err="1"/>
              <a:t>papers</a:t>
            </a:r>
            <a:r>
              <a:rPr lang="es-MX" dirty="0"/>
              <a:t> por cada 1000 documentos en </a:t>
            </a:r>
            <a:r>
              <a:rPr lang="es-MX" dirty="0" err="1"/>
              <a:t>WoS</a:t>
            </a:r>
            <a:r>
              <a:rPr lang="es-MX" dirty="0"/>
              <a:t> (</a:t>
            </a:r>
            <a:r>
              <a:rPr lang="es-MX" dirty="0" err="1"/>
              <a:t>HCPxWoS</a:t>
            </a:r>
            <a:r>
              <a:rPr lang="es-MX" dirty="0"/>
              <a:t>): Número de </a:t>
            </a:r>
            <a:r>
              <a:rPr lang="es-MX" dirty="0" err="1"/>
              <a:t>highly</a:t>
            </a:r>
            <a:r>
              <a:rPr lang="es-MX" dirty="0"/>
              <a:t> </a:t>
            </a:r>
            <a:r>
              <a:rPr lang="es-MX" dirty="0" err="1"/>
              <a:t>cited</a:t>
            </a:r>
            <a:r>
              <a:rPr lang="es-MX" dirty="0"/>
              <a:t> </a:t>
            </a:r>
            <a:r>
              <a:rPr lang="es-MX" dirty="0" err="1"/>
              <a:t>papers</a:t>
            </a:r>
            <a:r>
              <a:rPr lang="es-MX" dirty="0"/>
              <a:t> entre el total de artículos publicados en </a:t>
            </a:r>
            <a:r>
              <a:rPr lang="es-MX" dirty="0" err="1"/>
              <a:t>WoS</a:t>
            </a:r>
            <a:r>
              <a:rPr lang="es-MX" dirty="0"/>
              <a:t>.</a:t>
            </a:r>
          </a:p>
          <a:p>
            <a:pPr marL="285750" indent="-285750">
              <a:buFont typeface="Arial" panose="020B0604020202020204" pitchFamily="34" charset="0"/>
              <a:buChar char="•"/>
            </a:pPr>
            <a:r>
              <a:rPr lang="es-MX" dirty="0"/>
              <a:t>Número de </a:t>
            </a:r>
            <a:r>
              <a:rPr lang="es-MX" dirty="0" err="1"/>
              <a:t>highly</a:t>
            </a:r>
            <a:r>
              <a:rPr lang="es-MX" dirty="0"/>
              <a:t> </a:t>
            </a:r>
            <a:r>
              <a:rPr lang="es-MX" dirty="0" err="1"/>
              <a:t>cited</a:t>
            </a:r>
            <a:r>
              <a:rPr lang="es-MX" dirty="0"/>
              <a:t> </a:t>
            </a:r>
            <a:r>
              <a:rPr lang="es-MX" dirty="0" err="1"/>
              <a:t>papers</a:t>
            </a:r>
            <a:r>
              <a:rPr lang="es-MX" dirty="0"/>
              <a:t> por cada 100,000 habitantes (</a:t>
            </a:r>
            <a:r>
              <a:rPr lang="es-MX" dirty="0" err="1"/>
              <a:t>HCPxhab</a:t>
            </a:r>
            <a:r>
              <a:rPr lang="es-MX" dirty="0"/>
              <a:t>)</a:t>
            </a:r>
          </a:p>
          <a:p>
            <a:pPr marL="285750" indent="-285750">
              <a:buFont typeface="Arial" panose="020B0604020202020204" pitchFamily="34" charset="0"/>
              <a:buChar char="•"/>
            </a:pPr>
            <a:r>
              <a:rPr lang="es-MX" dirty="0"/>
              <a:t>Número de </a:t>
            </a:r>
            <a:r>
              <a:rPr lang="es-MX" dirty="0" err="1"/>
              <a:t>hot</a:t>
            </a:r>
            <a:r>
              <a:rPr lang="es-MX" dirty="0"/>
              <a:t> </a:t>
            </a:r>
            <a:r>
              <a:rPr lang="es-MX" dirty="0" err="1"/>
              <a:t>papers</a:t>
            </a:r>
            <a:r>
              <a:rPr lang="es-MX" dirty="0"/>
              <a:t> por cada 100,000 habitantes(</a:t>
            </a:r>
            <a:r>
              <a:rPr lang="es-MX" dirty="0" err="1"/>
              <a:t>HOTxhab</a:t>
            </a:r>
            <a:r>
              <a:rPr lang="es-MX" dirty="0"/>
              <a:t>)</a:t>
            </a:r>
          </a:p>
          <a:p>
            <a:endParaRPr lang="es-MX" dirty="0"/>
          </a:p>
        </p:txBody>
      </p:sp>
    </p:spTree>
    <p:extLst>
      <p:ext uri="{BB962C8B-B14F-4D97-AF65-F5344CB8AC3E}">
        <p14:creationId xmlns:p14="http://schemas.microsoft.com/office/powerpoint/2010/main" val="326954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562"/>
          </a:xfrm>
        </p:spPr>
        <p:txBody>
          <a:bodyPr>
            <a:normAutofit/>
          </a:bodyPr>
          <a:lstStyle/>
          <a:p>
            <a:r>
              <a:rPr lang="es-MX" sz="2800" b="1" dirty="0"/>
              <a:t>Análisis bibliométrico de las principales revistas mexicanas</a:t>
            </a:r>
          </a:p>
        </p:txBody>
      </p:sp>
      <p:sp>
        <p:nvSpPr>
          <p:cNvPr id="4" name="Rectangle 3"/>
          <p:cNvSpPr/>
          <p:nvPr/>
        </p:nvSpPr>
        <p:spPr>
          <a:xfrm>
            <a:off x="1280491" y="5857461"/>
            <a:ext cx="6096000" cy="646331"/>
          </a:xfrm>
          <a:prstGeom prst="rect">
            <a:avLst/>
          </a:prstGeom>
        </p:spPr>
        <p:txBody>
          <a:bodyPr>
            <a:spAutoFit/>
          </a:bodyPr>
          <a:lstStyle/>
          <a:p>
            <a:pPr algn="ctr">
              <a:spcAft>
                <a:spcPts val="1000"/>
              </a:spcAft>
            </a:pPr>
            <a:r>
              <a:rPr lang="es-MX" b="1" dirty="0">
                <a:latin typeface="+mj-lt"/>
                <a:ea typeface="Times New Roman" panose="02020603050405020304" pitchFamily="18" charset="0"/>
                <a:cs typeface="Times New Roman" panose="02020603050405020304" pitchFamily="18" charset="0"/>
              </a:rPr>
              <a:t>Gráfica 1. Revistas mexicanas indexadas en SCOPUS y Web of </a:t>
            </a:r>
            <a:r>
              <a:rPr lang="es-MX" b="1" dirty="0" err="1">
                <a:latin typeface="+mj-lt"/>
                <a:ea typeface="Times New Roman" panose="02020603050405020304" pitchFamily="18" charset="0"/>
                <a:cs typeface="Times New Roman" panose="02020603050405020304" pitchFamily="18" charset="0"/>
              </a:rPr>
              <a:t>Science</a:t>
            </a:r>
            <a:r>
              <a:rPr lang="es-MX" b="1" dirty="0">
                <a:latin typeface="+mj-lt"/>
                <a:ea typeface="Times New Roman" panose="02020603050405020304" pitchFamily="18" charset="0"/>
                <a:cs typeface="Times New Roman" panose="02020603050405020304" pitchFamily="18" charset="0"/>
              </a:rPr>
              <a:t>, 2005-2015</a:t>
            </a:r>
            <a:endParaRPr lang="es-MX" sz="1100" b="1" i="1" dirty="0">
              <a:effectLst/>
              <a:latin typeface="+mj-lt"/>
              <a:ea typeface="Calibri" panose="020F0502020204030204" pitchFamily="34" charset="0"/>
              <a:cs typeface="Times New Roman" panose="02020603050405020304" pitchFamily="18" charset="0"/>
            </a:endParaRPr>
          </a:p>
        </p:txBody>
      </p:sp>
      <p:sp>
        <p:nvSpPr>
          <p:cNvPr id="5" name="TextBox 4"/>
          <p:cNvSpPr txBox="1"/>
          <p:nvPr/>
        </p:nvSpPr>
        <p:spPr>
          <a:xfrm>
            <a:off x="8057322" y="1603513"/>
            <a:ext cx="351182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a:t>Artículos científicos  </a:t>
            </a:r>
            <a:r>
              <a:rPr lang="es-MX" dirty="0"/>
              <a:t>111,081 </a:t>
            </a:r>
          </a:p>
          <a:p>
            <a:r>
              <a:rPr lang="es-MX" b="1" dirty="0"/>
              <a:t>Total de títulos de revistas </a:t>
            </a:r>
            <a:r>
              <a:rPr lang="es-MX" dirty="0"/>
              <a:t>9,327</a:t>
            </a:r>
          </a:p>
        </p:txBody>
      </p:sp>
      <p:sp>
        <p:nvSpPr>
          <p:cNvPr id="6" name="TextBox 5"/>
          <p:cNvSpPr txBox="1"/>
          <p:nvPr/>
        </p:nvSpPr>
        <p:spPr>
          <a:xfrm>
            <a:off x="7699513" y="2990668"/>
            <a:ext cx="413467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a:t>Se identificaron 19 revistas mexicanas entre las primeras 50 revistas donde publican los autores mexicanos en </a:t>
            </a:r>
            <a:r>
              <a:rPr lang="es-MX" dirty="0" err="1"/>
              <a:t>WoS</a:t>
            </a:r>
            <a:r>
              <a:rPr lang="es-MX" dirty="0"/>
              <a:t>.</a:t>
            </a:r>
          </a:p>
          <a:p>
            <a:endParaRPr lang="es-MX" dirty="0"/>
          </a:p>
          <a:p>
            <a:endParaRPr lang="es-MX" dirty="0"/>
          </a:p>
          <a:p>
            <a:r>
              <a:rPr lang="es-MX" dirty="0"/>
              <a:t>39 revistas mexicanas en el JCR y Journal </a:t>
            </a:r>
            <a:r>
              <a:rPr lang="es-MX" dirty="0" err="1"/>
              <a:t>Metrics</a:t>
            </a:r>
            <a:r>
              <a:rPr lang="es-MX" dirty="0"/>
              <a:t> con buen desempeño en IF, EFS, SJR y SNIP</a:t>
            </a:r>
          </a:p>
        </p:txBody>
      </p:sp>
      <p:graphicFrame>
        <p:nvGraphicFramePr>
          <p:cNvPr id="8" name="Chart 7">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3803738547"/>
              </p:ext>
            </p:extLst>
          </p:nvPr>
        </p:nvGraphicFramePr>
        <p:xfrm>
          <a:off x="838201" y="1285461"/>
          <a:ext cx="6649278" cy="4293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2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8" y="0"/>
            <a:ext cx="10515600" cy="643766"/>
          </a:xfrm>
        </p:spPr>
        <p:txBody>
          <a:bodyPr>
            <a:normAutofit/>
          </a:bodyPr>
          <a:lstStyle/>
          <a:p>
            <a:r>
              <a:rPr lang="es-MX" sz="2000" b="1" dirty="0"/>
              <a:t>Top-ten 2015 de revistas mexicanas en correspondencia con </a:t>
            </a:r>
            <a:r>
              <a:rPr lang="es-MX" sz="2000" b="1" dirty="0" err="1"/>
              <a:t>Impact</a:t>
            </a:r>
            <a:r>
              <a:rPr lang="es-MX" sz="2000" b="1" dirty="0"/>
              <a:t> Factor, </a:t>
            </a:r>
            <a:r>
              <a:rPr lang="es-MX" sz="2000" b="1" dirty="0" err="1"/>
              <a:t>Source</a:t>
            </a:r>
            <a:r>
              <a:rPr lang="es-MX" sz="2000" b="1" dirty="0"/>
              <a:t> </a:t>
            </a:r>
            <a:r>
              <a:rPr lang="es-MX" sz="2000" b="1" dirty="0" err="1"/>
              <a:t>Normalized</a:t>
            </a:r>
            <a:r>
              <a:rPr lang="es-MX" sz="2000" b="1" dirty="0"/>
              <a:t> </a:t>
            </a:r>
            <a:r>
              <a:rPr lang="es-MX" sz="2000" b="1" dirty="0" err="1"/>
              <a:t>Impact</a:t>
            </a:r>
            <a:r>
              <a:rPr lang="es-MX" sz="2000" b="1" dirty="0"/>
              <a:t> per </a:t>
            </a:r>
            <a:r>
              <a:rPr lang="es-MX" sz="2000" b="1" dirty="0" err="1"/>
              <a:t>Paper</a:t>
            </a:r>
            <a:r>
              <a:rPr lang="es-MX" sz="2000" b="1" dirty="0"/>
              <a:t>, </a:t>
            </a:r>
            <a:r>
              <a:rPr lang="es-MX" sz="2000" b="1" dirty="0" err="1"/>
              <a:t>Eigenfactor</a:t>
            </a:r>
            <a:r>
              <a:rPr lang="es-MX" sz="2000" b="1" dirty="0"/>
              <a:t> Score and </a:t>
            </a:r>
            <a:r>
              <a:rPr lang="es-MX" sz="2000" b="1" dirty="0" err="1"/>
              <a:t>SCImago</a:t>
            </a:r>
            <a:r>
              <a:rPr lang="es-MX" sz="2000" b="1" dirty="0"/>
              <a:t> Journal Rank</a:t>
            </a:r>
          </a:p>
        </p:txBody>
      </p:sp>
      <p:graphicFrame>
        <p:nvGraphicFramePr>
          <p:cNvPr id="3" name="Table 2"/>
          <p:cNvGraphicFramePr>
            <a:graphicFrameLocks noGrp="1"/>
          </p:cNvGraphicFramePr>
          <p:nvPr>
            <p:extLst>
              <p:ext uri="{D42A27DB-BD31-4B8C-83A1-F6EECF244321}">
                <p14:modId xmlns:p14="http://schemas.microsoft.com/office/powerpoint/2010/main" val="3619809768"/>
              </p:ext>
            </p:extLst>
          </p:nvPr>
        </p:nvGraphicFramePr>
        <p:xfrm>
          <a:off x="834887" y="643766"/>
          <a:ext cx="10455965" cy="6084156"/>
        </p:xfrm>
        <a:graphic>
          <a:graphicData uri="http://schemas.openxmlformats.org/drawingml/2006/table">
            <a:tbl>
              <a:tblPr firstRow="1" firstCol="1" bandRow="1"/>
              <a:tblGrid>
                <a:gridCol w="3954092">
                  <a:extLst>
                    <a:ext uri="{9D8B030D-6E8A-4147-A177-3AD203B41FA5}">
                      <a16:colId xmlns:a16="http://schemas.microsoft.com/office/drawing/2014/main" val="1643294188"/>
                    </a:ext>
                  </a:extLst>
                </a:gridCol>
                <a:gridCol w="1483925">
                  <a:extLst>
                    <a:ext uri="{9D8B030D-6E8A-4147-A177-3AD203B41FA5}">
                      <a16:colId xmlns:a16="http://schemas.microsoft.com/office/drawing/2014/main" val="2444931276"/>
                    </a:ext>
                  </a:extLst>
                </a:gridCol>
                <a:gridCol w="3693832">
                  <a:extLst>
                    <a:ext uri="{9D8B030D-6E8A-4147-A177-3AD203B41FA5}">
                      <a16:colId xmlns:a16="http://schemas.microsoft.com/office/drawing/2014/main" val="3522234807"/>
                    </a:ext>
                  </a:extLst>
                </a:gridCol>
                <a:gridCol w="1324116">
                  <a:extLst>
                    <a:ext uri="{9D8B030D-6E8A-4147-A177-3AD203B41FA5}">
                      <a16:colId xmlns:a16="http://schemas.microsoft.com/office/drawing/2014/main" val="2907837149"/>
                    </a:ext>
                  </a:extLst>
                </a:gridCol>
              </a:tblGrid>
              <a:tr h="228283">
                <a:tc>
                  <a:txBody>
                    <a:bodyPr/>
                    <a:lstStyle/>
                    <a:p>
                      <a:pPr algn="ctr">
                        <a:lnSpc>
                          <a:spcPct val="107000"/>
                        </a:lnSpc>
                        <a:spcAft>
                          <a:spcPts val="0"/>
                        </a:spcAft>
                      </a:pPr>
                      <a:r>
                        <a:rPr lang="es-MX" sz="1400" b="1" dirty="0">
                          <a:solidFill>
                            <a:srgbClr val="000000"/>
                          </a:solidFill>
                          <a:effectLst/>
                          <a:latin typeface="+mn-lt"/>
                          <a:ea typeface="Times New Roman" panose="02020603050405020304" pitchFamily="18" charset="0"/>
                          <a:cs typeface="Times New Roman" panose="02020603050405020304" pitchFamily="18" charset="0"/>
                        </a:rPr>
                        <a:t>Título de Revista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2015 SNIP</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Título de Revista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2015 EF</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241174"/>
                  </a:ext>
                </a:extLst>
              </a:tr>
              <a:tr h="228283">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Acta Botánica Mexicana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1.057</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Annals of Hepatology</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0.00362</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68960492"/>
                  </a:ext>
                </a:extLst>
              </a:tr>
              <a:tr h="228283">
                <a:tc>
                  <a:txBody>
                    <a:bodyPr/>
                    <a:lstStyle/>
                    <a:p>
                      <a:pPr algn="ctr">
                        <a:lnSpc>
                          <a:spcPct val="107000"/>
                        </a:lnSpc>
                        <a:spcAft>
                          <a:spcPts val="0"/>
                        </a:spcAft>
                      </a:pPr>
                      <a:r>
                        <a:rPr lang="es-MX" sz="1400" dirty="0" err="1">
                          <a:solidFill>
                            <a:srgbClr val="000000"/>
                          </a:solidFill>
                          <a:effectLst/>
                          <a:latin typeface="+mn-lt"/>
                          <a:ea typeface="Times New Roman" panose="02020603050405020304" pitchFamily="18" charset="0"/>
                          <a:cs typeface="Times New Roman" panose="02020603050405020304" pitchFamily="18" charset="0"/>
                        </a:rPr>
                        <a:t>Annals</a:t>
                      </a:r>
                      <a:r>
                        <a:rPr lang="es-MX" sz="1400" dirty="0">
                          <a:solidFill>
                            <a:srgbClr val="000000"/>
                          </a:solidFill>
                          <a:effectLst/>
                          <a:latin typeface="+mn-lt"/>
                          <a:ea typeface="Times New Roman" panose="02020603050405020304" pitchFamily="18" charset="0"/>
                          <a:cs typeface="Times New Roman" panose="02020603050405020304" pitchFamily="18" charset="0"/>
                        </a:rPr>
                        <a:t> of </a:t>
                      </a:r>
                      <a:r>
                        <a:rPr lang="es-MX" sz="1400" dirty="0" err="1">
                          <a:solidFill>
                            <a:srgbClr val="000000"/>
                          </a:solidFill>
                          <a:effectLst/>
                          <a:latin typeface="+mn-lt"/>
                          <a:ea typeface="Times New Roman" panose="02020603050405020304" pitchFamily="18" charset="0"/>
                          <a:cs typeface="Times New Roman" panose="02020603050405020304" pitchFamily="18" charset="0"/>
                        </a:rPr>
                        <a:t>Hepatology</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0.874</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Salud Publica de México</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0.00245</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118805661"/>
                  </a:ext>
                </a:extLst>
              </a:tr>
              <a:tr h="274659">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Salud Publica de México</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0.841</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Revista Mexicana de Astronomía y Astrofísica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0.00213</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937990135"/>
                  </a:ext>
                </a:extLst>
              </a:tr>
              <a:tr h="274659">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Investigación Económica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0.686</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Revista Mexicana de Biodiversidad</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0.00179</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2621388"/>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Astronomía y Astrofísica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0.637</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Revista Mexicana de Ciencias Geológicas</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0.00085</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552802475"/>
                  </a:ext>
                </a:extLst>
              </a:tr>
              <a:tr h="228283">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Gestión y Política Pública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0.607</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Revista Mexicana de Física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0.00073</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3849201"/>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Biodiversidad</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0.598</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Journal of the Mexican Chemical Society</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0.00066</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328250"/>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Ciencias Geológicas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0.573</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Ciencias Marinas</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0.00062</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3728093"/>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Ciencias Pecuarias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0.569</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Revista Mexicana De Ciencias Pecuarias</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0.00058</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1678587"/>
                  </a:ext>
                </a:extLst>
              </a:tr>
              <a:tr h="459042">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Latinoamericana de Investigación en Matemática Educativa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0.563</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err="1">
                          <a:solidFill>
                            <a:srgbClr val="000000"/>
                          </a:solidFill>
                          <a:effectLst/>
                          <a:latin typeface="+mn-lt"/>
                          <a:ea typeface="Times New Roman" panose="02020603050405020304" pitchFamily="18" charset="0"/>
                          <a:cs typeface="Times New Roman" panose="02020603050405020304" pitchFamily="18" charset="0"/>
                        </a:rPr>
                        <a:t>Agrociencia</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0.00057</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2281133"/>
                  </a:ext>
                </a:extLst>
              </a:tr>
              <a:tr h="228283">
                <a:tc>
                  <a:txBody>
                    <a:bodyPr/>
                    <a:lstStyle/>
                    <a:p>
                      <a:pPr>
                        <a:lnSpc>
                          <a:spcPct val="107000"/>
                        </a:lnSpc>
                        <a:spcAft>
                          <a:spcPts val="0"/>
                        </a:spcAft>
                      </a:pPr>
                      <a:r>
                        <a:rPr lang="es-MX" sz="1400">
                          <a:effectLst/>
                          <a:latin typeface="+mn-lt"/>
                          <a:ea typeface="Times New Roman" panose="02020603050405020304" pitchFamily="18" charset="0"/>
                          <a:cs typeface="Times New Roman" panose="02020603050405020304" pitchFamily="18" charset="0"/>
                        </a:rPr>
                        <a:t> </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1400">
                        <a:effectLst/>
                        <a:latin typeface="+mn-lt"/>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1400">
                        <a:effectLst/>
                        <a:latin typeface="+mn-lt"/>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MX" sz="1400" dirty="0">
                        <a:effectLst/>
                        <a:latin typeface="+mn-lt"/>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00379"/>
                  </a:ext>
                </a:extLst>
              </a:tr>
              <a:tr h="228283">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Título de Revista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2015 SJR</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a:solidFill>
                            <a:srgbClr val="000000"/>
                          </a:solidFill>
                          <a:effectLst/>
                          <a:latin typeface="+mn-lt"/>
                          <a:ea typeface="Times New Roman" panose="02020603050405020304" pitchFamily="18" charset="0"/>
                          <a:cs typeface="Times New Roman" panose="02020603050405020304" pitchFamily="18" charset="0"/>
                        </a:rPr>
                        <a:t>Título de Revista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dirty="0">
                          <a:solidFill>
                            <a:srgbClr val="000000"/>
                          </a:solidFill>
                          <a:effectLst/>
                          <a:latin typeface="+mn-lt"/>
                          <a:ea typeface="Times New Roman" panose="02020603050405020304" pitchFamily="18" charset="0"/>
                          <a:cs typeface="Times New Roman" panose="02020603050405020304" pitchFamily="18" charset="0"/>
                        </a:rPr>
                        <a:t>2015 IF</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23879"/>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Astronomía y Astrofísica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1.292</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Astronomía y Astrofísica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2.364</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682581370"/>
                  </a:ext>
                </a:extLst>
              </a:tr>
              <a:tr h="228283">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Annals of Hepatology</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0.701</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Annals of Hepatology</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1.811</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47811017"/>
                  </a:ext>
                </a:extLst>
              </a:tr>
              <a:tr h="228283">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Salud Publica de México</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0.608</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Salud Publica de México</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1.107</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942804090"/>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Atmosfera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0.377</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Ingeniera Química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0.924</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661816"/>
                  </a:ext>
                </a:extLst>
              </a:tr>
              <a:tr h="228283">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Ciencias Marinas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0.348</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Ciencias Marinas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0.75</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5527801"/>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Ciencias Geológicas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0.318</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Ciencias Geológicas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0.736</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698574230"/>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Biodiversidad</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0.316</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Journal of the Mexican Chemical Society</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0.722</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844818"/>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Geofísica International</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0.3</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Boletín de la Sociedad Geológica Mexicana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0.679</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0172419"/>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Ingeniera Química</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0.273</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Botanical Sciences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0.624</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4261234"/>
                  </a:ext>
                </a:extLst>
              </a:tr>
              <a:tr h="274659">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Botanical Sciences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0.265</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a:solidFill>
                            <a:srgbClr val="000000"/>
                          </a:solidFill>
                          <a:effectLst/>
                          <a:latin typeface="+mn-lt"/>
                          <a:ea typeface="Times New Roman" panose="02020603050405020304" pitchFamily="18" charset="0"/>
                          <a:cs typeface="Times New Roman" panose="02020603050405020304" pitchFamily="18" charset="0"/>
                        </a:rPr>
                        <a:t>Revista Mexicana De Ciencias Pecuarias</a:t>
                      </a:r>
                      <a:endParaRPr lang="es-MX" sz="140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dirty="0">
                          <a:solidFill>
                            <a:srgbClr val="000000"/>
                          </a:solidFill>
                          <a:effectLst/>
                          <a:latin typeface="+mn-lt"/>
                          <a:ea typeface="Times New Roman" panose="02020603050405020304" pitchFamily="18" charset="0"/>
                          <a:cs typeface="Times New Roman" panose="02020603050405020304" pitchFamily="18" charset="0"/>
                        </a:rPr>
                        <a:t>0.577</a:t>
                      </a:r>
                      <a:endParaRPr lang="es-MX" sz="1400" dirty="0">
                        <a:effectLst/>
                        <a:latin typeface="+mn-lt"/>
                        <a:ea typeface="Calibri" panose="020F0502020204030204" pitchFamily="34" charset="0"/>
                        <a:cs typeface="Times New Roman" panose="02020603050405020304" pitchFamily="18" charset="0"/>
                      </a:endParaRPr>
                    </a:p>
                  </a:txBody>
                  <a:tcPr marL="26008" marR="26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396811"/>
                  </a:ext>
                </a:extLst>
              </a:tr>
            </a:tbl>
          </a:graphicData>
        </a:graphic>
      </p:graphicFrame>
    </p:spTree>
    <p:extLst>
      <p:ext uri="{BB962C8B-B14F-4D97-AF65-F5344CB8AC3E}">
        <p14:creationId xmlns:p14="http://schemas.microsoft.com/office/powerpoint/2010/main" val="115424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956" y="437321"/>
            <a:ext cx="4270513" cy="1248687"/>
          </a:xfrm>
        </p:spPr>
        <p:txBody>
          <a:bodyPr>
            <a:normAutofit/>
          </a:bodyPr>
          <a:lstStyle/>
          <a:p>
            <a:r>
              <a:rPr lang="es-MX" sz="1800" b="1" dirty="0">
                <a:latin typeface="+mn-lt"/>
              </a:rPr>
              <a:t>Análisis multidimensional de las revistas mexicanas, basada en la técnica de mapas auto-organizados o SOM (</a:t>
            </a:r>
            <a:r>
              <a:rPr lang="es-MX" sz="1800" b="1" dirty="0" err="1">
                <a:latin typeface="+mn-lt"/>
              </a:rPr>
              <a:t>Self-Organizing</a:t>
            </a:r>
            <a:r>
              <a:rPr lang="es-MX" sz="1800" b="1" dirty="0">
                <a:latin typeface="+mn-lt"/>
              </a:rPr>
              <a:t> </a:t>
            </a:r>
            <a:r>
              <a:rPr lang="es-MX" sz="1800" b="1" dirty="0" err="1">
                <a:latin typeface="+mn-lt"/>
              </a:rPr>
              <a:t>Map</a:t>
            </a:r>
            <a:r>
              <a:rPr lang="es-MX" sz="1800" b="1" dirty="0">
                <a:latin typeface="+mn-lt"/>
              </a:rPr>
              <a:t>)</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9331" y="0"/>
            <a:ext cx="7484165" cy="3623823"/>
          </a:xfrm>
          <a:prstGeom prst="rect">
            <a:avLst/>
          </a:prstGeom>
          <a:noFill/>
          <a:ln>
            <a:noFill/>
          </a:ln>
        </p:spPr>
      </p:pic>
      <p:sp>
        <p:nvSpPr>
          <p:cNvPr id="5" name="TextBox 4"/>
          <p:cNvSpPr txBox="1"/>
          <p:nvPr/>
        </p:nvSpPr>
        <p:spPr>
          <a:xfrm>
            <a:off x="7735958" y="2391921"/>
            <a:ext cx="3303104" cy="646331"/>
          </a:xfrm>
          <a:prstGeom prst="rect">
            <a:avLst/>
          </a:prstGeom>
          <a:noFill/>
        </p:spPr>
        <p:txBody>
          <a:bodyPr wrap="square" rtlCol="0">
            <a:spAutoFit/>
          </a:bodyPr>
          <a:lstStyle/>
          <a:p>
            <a:r>
              <a:rPr lang="es-MX" b="1" dirty="0"/>
              <a:t>Cuadrícula de 20x20 neuronas con 500 iteraciones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1792" y="3362372"/>
            <a:ext cx="7341704" cy="3392556"/>
          </a:xfrm>
          <a:prstGeom prst="rect">
            <a:avLst/>
          </a:prstGeom>
          <a:noFill/>
          <a:ln>
            <a:noFill/>
          </a:ln>
        </p:spPr>
      </p:pic>
      <p:sp>
        <p:nvSpPr>
          <p:cNvPr id="8" name="Rectangle 7"/>
          <p:cNvSpPr/>
          <p:nvPr/>
        </p:nvSpPr>
        <p:spPr>
          <a:xfrm>
            <a:off x="7735957" y="4181487"/>
            <a:ext cx="4416287" cy="1754326"/>
          </a:xfrm>
          <a:prstGeom prst="rect">
            <a:avLst/>
          </a:prstGeom>
        </p:spPr>
        <p:txBody>
          <a:bodyPr wrap="square">
            <a:spAutoFit/>
          </a:bodyPr>
          <a:lstStyle/>
          <a:p>
            <a:r>
              <a:rPr lang="es-MX" b="1" dirty="0"/>
              <a:t>Visibilidad por zonas de las revistas mexicanas de acuerdo con: a) </a:t>
            </a:r>
            <a:r>
              <a:rPr lang="es-MX" b="1" dirty="0" err="1"/>
              <a:t>Source</a:t>
            </a:r>
            <a:r>
              <a:rPr lang="es-MX" b="1" dirty="0"/>
              <a:t> </a:t>
            </a:r>
            <a:r>
              <a:rPr lang="es-MX" b="1" dirty="0" err="1"/>
              <a:t>Normalized</a:t>
            </a:r>
            <a:r>
              <a:rPr lang="es-MX" b="1" dirty="0"/>
              <a:t> </a:t>
            </a:r>
            <a:r>
              <a:rPr lang="es-MX" b="1" dirty="0" err="1"/>
              <a:t>Impact</a:t>
            </a:r>
            <a:r>
              <a:rPr lang="es-MX" b="1" dirty="0"/>
              <a:t> per </a:t>
            </a:r>
            <a:r>
              <a:rPr lang="es-MX" b="1" dirty="0" err="1"/>
              <a:t>Paper</a:t>
            </a:r>
            <a:r>
              <a:rPr lang="es-MX" b="1" dirty="0"/>
              <a:t>, b) </a:t>
            </a:r>
            <a:r>
              <a:rPr lang="es-MX" b="1" dirty="0" err="1"/>
              <a:t>Impact</a:t>
            </a:r>
            <a:r>
              <a:rPr lang="es-MX" b="1" dirty="0"/>
              <a:t> Factor, c) </a:t>
            </a:r>
            <a:r>
              <a:rPr lang="es-MX" b="1" dirty="0" err="1"/>
              <a:t>Eigenfactor</a:t>
            </a:r>
            <a:r>
              <a:rPr lang="es-MX" b="1" dirty="0"/>
              <a:t> Score, y d) </a:t>
            </a:r>
            <a:r>
              <a:rPr lang="es-MX" b="1" dirty="0" err="1"/>
              <a:t>SCImago</a:t>
            </a:r>
            <a:r>
              <a:rPr lang="es-MX" b="1" dirty="0"/>
              <a:t> Journal Rank. (</a:t>
            </a:r>
            <a:r>
              <a:rPr lang="es-MX" b="1" dirty="0" err="1"/>
              <a:t>Self-organized</a:t>
            </a:r>
            <a:r>
              <a:rPr lang="es-MX" b="1" dirty="0"/>
              <a:t> </a:t>
            </a:r>
            <a:r>
              <a:rPr lang="es-MX" b="1" dirty="0" err="1"/>
              <a:t>maps</a:t>
            </a:r>
            <a:r>
              <a:rPr lang="es-MX" b="1" dirty="0"/>
              <a:t> desarrollado por </a:t>
            </a:r>
            <a:r>
              <a:rPr lang="es-MX" b="1" dirty="0" err="1"/>
              <a:t>ViblioSOM</a:t>
            </a:r>
            <a:r>
              <a:rPr lang="es-MX" b="1" dirty="0"/>
              <a:t>)</a:t>
            </a:r>
          </a:p>
        </p:txBody>
      </p:sp>
    </p:spTree>
    <p:extLst>
      <p:ext uri="{BB962C8B-B14F-4D97-AF65-F5344CB8AC3E}">
        <p14:creationId xmlns:p14="http://schemas.microsoft.com/office/powerpoint/2010/main" val="140166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26566</TotalTime>
  <Words>1553</Words>
  <Application>Microsoft Office PowerPoint</Application>
  <PresentationFormat>Widescreen</PresentationFormat>
  <Paragraphs>170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UNIVERSIDAD NACIONAL AUTÓNOMA DE MÉXICO   POSGRADO EN BIBLIOTECOLOGÍA Y ESTUDIOS DE LA INFORMACIÓN FACULTAD DE FILOSOFÍA Y LETRAS INSTITUTO DE INVESTIGACIONES BIBLIOTECOLÓGICAS Y DE LA INFORMACIÓN     Análisis de la producción científica de México en el Web of Science, durante el período 2005-2015, utilizando inteligencia computacional. </vt:lpstr>
      <vt:lpstr>Introducción</vt:lpstr>
      <vt:lpstr>Metodología ViBlioSOM: Visualización Bibliométrica con el Algoritmo SOM</vt:lpstr>
      <vt:lpstr>Batería de indicadores</vt:lpstr>
      <vt:lpstr>Indicadores de influencia/impacto </vt:lpstr>
      <vt:lpstr>Indicadores de excelencia</vt:lpstr>
      <vt:lpstr>Análisis bibliométrico de las principales revistas mexicanas</vt:lpstr>
      <vt:lpstr>Top-ten 2015 de revistas mexicanas en correspondencia con Impact Factor, Source Normalized Impact per Paper, Eigenfactor Score and SCImago Journal Rank</vt:lpstr>
      <vt:lpstr>Análisis multidimensional de las revistas mexicanas, basada en la técnica de mapas auto-organizados o SOM (Self-Organizing Map)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AUTÓNOMA DE MÉXICO   POSGRADO EN BIBLIOTECOLOGÍA Y ESTUDIOS DE LA INFORMACIÓN FACULTAD DE FILOSOFÍA Y LETRAS INSTITUTO DE INVESTIGACIONES BIBLIOTECOLÓGICAS Y DE LA INFORMACIÓN     Análisis de la producción científica de México en el Web of Science, durante el período 2005-2015, utilizando inteligencia computacional.</dc:title>
  <dc:creator>Ibis Lozano</dc:creator>
  <cp:lastModifiedBy>IBIS ANETTE LOZANO DIAZ</cp:lastModifiedBy>
  <cp:revision>106</cp:revision>
  <dcterms:created xsi:type="dcterms:W3CDTF">2016-08-13T17:21:41Z</dcterms:created>
  <dcterms:modified xsi:type="dcterms:W3CDTF">2016-10-27T19:17:15Z</dcterms:modified>
</cp:coreProperties>
</file>