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56" r:id="rId2"/>
    <p:sldId id="257" r:id="rId3"/>
    <p:sldId id="357" r:id="rId4"/>
    <p:sldId id="358" r:id="rId5"/>
    <p:sldId id="359" r:id="rId6"/>
    <p:sldId id="361" r:id="rId7"/>
    <p:sldId id="306" r:id="rId8"/>
    <p:sldId id="266" r:id="rId9"/>
    <p:sldId id="362" r:id="rId10"/>
    <p:sldId id="309" r:id="rId11"/>
    <p:sldId id="363" r:id="rId12"/>
    <p:sldId id="364" r:id="rId13"/>
    <p:sldId id="310" r:id="rId14"/>
    <p:sldId id="365" r:id="rId15"/>
    <p:sldId id="367" r:id="rId16"/>
    <p:sldId id="366" r:id="rId17"/>
    <p:sldId id="267" r:id="rId18"/>
    <p:sldId id="301" r:id="rId19"/>
    <p:sldId id="305" r:id="rId20"/>
    <p:sldId id="368" r:id="rId21"/>
    <p:sldId id="369" r:id="rId22"/>
    <p:sldId id="270" r:id="rId23"/>
    <p:sldId id="308" r:id="rId24"/>
    <p:sldId id="304" r:id="rId25"/>
    <p:sldId id="370" r:id="rId26"/>
    <p:sldId id="371" r:id="rId27"/>
    <p:sldId id="297" r:id="rId28"/>
    <p:sldId id="372" r:id="rId29"/>
    <p:sldId id="311" r:id="rId30"/>
    <p:sldId id="302" r:id="rId31"/>
    <p:sldId id="312" r:id="rId32"/>
    <p:sldId id="373" r:id="rId33"/>
    <p:sldId id="374" r:id="rId34"/>
    <p:sldId id="375" r:id="rId35"/>
    <p:sldId id="376" r:id="rId36"/>
    <p:sldId id="377" r:id="rId37"/>
    <p:sldId id="313" r:id="rId38"/>
    <p:sldId id="380" r:id="rId39"/>
    <p:sldId id="379" r:id="rId40"/>
    <p:sldId id="378" r:id="rId41"/>
    <p:sldId id="383" r:id="rId42"/>
    <p:sldId id="382" r:id="rId43"/>
    <p:sldId id="381" r:id="rId44"/>
    <p:sldId id="349" r:id="rId45"/>
    <p:sldId id="384" r:id="rId46"/>
    <p:sldId id="273" r:id="rId47"/>
    <p:sldId id="385" r:id="rId48"/>
    <p:sldId id="388" r:id="rId49"/>
    <p:sldId id="387" r:id="rId50"/>
    <p:sldId id="386" r:id="rId51"/>
    <p:sldId id="317" r:id="rId52"/>
    <p:sldId id="389" r:id="rId53"/>
    <p:sldId id="390" r:id="rId54"/>
    <p:sldId id="391" r:id="rId55"/>
    <p:sldId id="392" r:id="rId56"/>
    <p:sldId id="318" r:id="rId57"/>
    <p:sldId id="321" r:id="rId58"/>
    <p:sldId id="393" r:id="rId59"/>
    <p:sldId id="394" r:id="rId60"/>
    <p:sldId id="395" r:id="rId61"/>
    <p:sldId id="322" r:id="rId62"/>
    <p:sldId id="323" r:id="rId63"/>
    <p:sldId id="353" r:id="rId64"/>
    <p:sldId id="396" r:id="rId65"/>
    <p:sldId id="397" r:id="rId66"/>
    <p:sldId id="350" r:id="rId67"/>
    <p:sldId id="354" r:id="rId68"/>
    <p:sldId id="345" r:id="rId69"/>
    <p:sldId id="344" r:id="rId70"/>
    <p:sldId id="324" r:id="rId71"/>
    <p:sldId id="346" r:id="rId72"/>
    <p:sldId id="328" r:id="rId73"/>
    <p:sldId id="351" r:id="rId74"/>
    <p:sldId id="352" r:id="rId75"/>
    <p:sldId id="334" r:id="rId76"/>
    <p:sldId id="398" r:id="rId77"/>
    <p:sldId id="347" r:id="rId78"/>
    <p:sldId id="335" r:id="rId79"/>
    <p:sldId id="336" r:id="rId80"/>
    <p:sldId id="348" r:id="rId81"/>
    <p:sldId id="295" r:id="rId82"/>
    <p:sldId id="355" r:id="rId83"/>
    <p:sldId id="356" r:id="rId84"/>
    <p:sldId id="339" r:id="rId85"/>
    <p:sldId id="340" r:id="rId86"/>
    <p:sldId id="341" r:id="rId87"/>
    <p:sldId id="342" r:id="rId88"/>
    <p:sldId id="332" r:id="rId89"/>
    <p:sldId id="280" r:id="rId90"/>
    <p:sldId id="303" r:id="rId91"/>
    <p:sldId id="300" r:id="rId9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800000"/>
    <a:srgbClr val="003300"/>
    <a:srgbClr val="333300"/>
    <a:srgbClr val="006600"/>
    <a:srgbClr val="008080"/>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9" autoAdjust="0"/>
    <p:restoredTop sz="94660"/>
  </p:normalViewPr>
  <p:slideViewPr>
    <p:cSldViewPr>
      <p:cViewPr varScale="1">
        <p:scale>
          <a:sx n="89" d="100"/>
          <a:sy n="89" d="100"/>
        </p:scale>
        <p:origin x="342"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0.wmf"/><Relationship Id="rId4"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0.wmf"/><Relationship Id="rId5" Type="http://schemas.openxmlformats.org/officeDocument/2006/relationships/image" Target="../media/image55.wmf"/><Relationship Id="rId4"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60.wmf"/><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8.wmf"/><Relationship Id="rId4" Type="http://schemas.openxmlformats.org/officeDocument/2006/relationships/image" Target="../media/image5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8.wmf"/><Relationship Id="rId5" Type="http://schemas.openxmlformats.org/officeDocument/2006/relationships/image" Target="../media/image59.wmf"/><Relationship Id="rId4" Type="http://schemas.openxmlformats.org/officeDocument/2006/relationships/image" Target="../media/image6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8.wmf"/><Relationship Id="rId6" Type="http://schemas.openxmlformats.org/officeDocument/2006/relationships/image" Target="../media/image59.wmf"/><Relationship Id="rId5" Type="http://schemas.openxmlformats.org/officeDocument/2006/relationships/image" Target="../media/image63.wmf"/><Relationship Id="rId4"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59.wmf"/><Relationship Id="rId2" Type="http://schemas.openxmlformats.org/officeDocument/2006/relationships/image" Target="../media/image60.wmf"/><Relationship Id="rId1" Type="http://schemas.openxmlformats.org/officeDocument/2006/relationships/image" Target="../media/image58.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1.wmf"/><Relationship Id="rId4" Type="http://schemas.openxmlformats.org/officeDocument/2006/relationships/image" Target="../media/image7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1.wmf"/><Relationship Id="rId5" Type="http://schemas.openxmlformats.org/officeDocument/2006/relationships/image" Target="../media/image73.wmf"/><Relationship Id="rId4" Type="http://schemas.openxmlformats.org/officeDocument/2006/relationships/image" Target="../media/image7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1.wmf"/><Relationship Id="rId5" Type="http://schemas.openxmlformats.org/officeDocument/2006/relationships/image" Target="../media/image73.wmf"/><Relationship Id="rId4" Type="http://schemas.openxmlformats.org/officeDocument/2006/relationships/image" Target="../media/image7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4.wmf"/><Relationship Id="rId1" Type="http://schemas.openxmlformats.org/officeDocument/2006/relationships/image" Target="../media/image83.wmf"/><Relationship Id="rId4" Type="http://schemas.openxmlformats.org/officeDocument/2006/relationships/image" Target="../media/image87.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2.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2.wmf"/><Relationship Id="rId6" Type="http://schemas.openxmlformats.org/officeDocument/2006/relationships/image" Target="../media/image98.wmf"/><Relationship Id="rId5" Type="http://schemas.openxmlformats.org/officeDocument/2006/relationships/image" Target="../media/image97.wmf"/><Relationship Id="rId4" Type="http://schemas.openxmlformats.org/officeDocument/2006/relationships/image" Target="../media/image96.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07.wmf"/><Relationship Id="rId7" Type="http://schemas.openxmlformats.org/officeDocument/2006/relationships/image" Target="../media/image111.wmf"/><Relationship Id="rId2" Type="http://schemas.openxmlformats.org/officeDocument/2006/relationships/image" Target="../media/image106.wmf"/><Relationship Id="rId1" Type="http://schemas.openxmlformats.org/officeDocument/2006/relationships/image" Target="../media/image105.wmf"/><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emf"/><Relationship Id="rId1" Type="http://schemas.openxmlformats.org/officeDocument/2006/relationships/image" Target="../media/image143.emf"/><Relationship Id="rId5" Type="http://schemas.openxmlformats.org/officeDocument/2006/relationships/image" Target="../media/image147.emf"/><Relationship Id="rId4" Type="http://schemas.openxmlformats.org/officeDocument/2006/relationships/image" Target="../media/image14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emf"/><Relationship Id="rId1" Type="http://schemas.openxmlformats.org/officeDocument/2006/relationships/image" Target="../media/image14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57.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image" Target="../media/image1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MX"/>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MX"/>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MX"/>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E8523D9-FC91-486C-8ADC-1AFEB648778F}" type="slidenum">
              <a:rPr lang="es-MX" altLang="es-MX"/>
              <a:pPr>
                <a:defRPr/>
              </a:pPr>
              <a:t>‹Nº›</a:t>
            </a:fld>
            <a:endParaRPr lang="es-MX" altLang="es-MX"/>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Haga clic para modificar el estilo de texto del patrón</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E9A5FBB-4EB0-4CBE-B177-C03C259C2733}" type="slidenum">
              <a:rPr lang="en-US" altLang="es-MX"/>
              <a:pPr>
                <a:defRPr/>
              </a:pPr>
              <a:t>‹Nº›</a:t>
            </a:fld>
            <a:endParaRPr lang="en-US" altLang="es-MX"/>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8546D-67EB-4552-BC90-BC7F125D0DFD}" type="slidenum">
              <a:rPr lang="en-US" altLang="es-MX" smtClean="0"/>
              <a:pPr>
                <a:spcBef>
                  <a:spcPct val="0"/>
                </a:spcBef>
              </a:pPr>
              <a:t>1</a:t>
            </a:fld>
            <a:endParaRPr lang="en-US" altLang="es-MX"/>
          </a:p>
        </p:txBody>
      </p:sp>
      <p:sp>
        <p:nvSpPr>
          <p:cNvPr id="5123" name="Rectangle 2"/>
          <p:cNvSpPr>
            <a:spLocks noRo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93F90D-516E-4C33-B7AE-DDFEA0C6708D}" type="slidenum">
              <a:rPr lang="en-US" altLang="es-MX" smtClean="0"/>
              <a:pPr>
                <a:spcBef>
                  <a:spcPct val="0"/>
                </a:spcBef>
              </a:pPr>
              <a:t>17</a:t>
            </a:fld>
            <a:endParaRPr lang="en-US" altLang="es-MX"/>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D42803-2A74-4965-9D03-5E3A14D9FE65}" type="slidenum">
              <a:rPr lang="en-US" altLang="es-MX" smtClean="0"/>
              <a:pPr>
                <a:spcBef>
                  <a:spcPct val="0"/>
                </a:spcBef>
              </a:pPr>
              <a:t>18</a:t>
            </a:fld>
            <a:endParaRPr lang="en-US" altLang="es-MX"/>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48BCB3-FBF5-4FA8-8ECF-6F8A1F6609C2}" type="slidenum">
              <a:rPr lang="en-US" altLang="es-MX" smtClean="0"/>
              <a:pPr>
                <a:spcBef>
                  <a:spcPct val="0"/>
                </a:spcBef>
              </a:pPr>
              <a:t>19</a:t>
            </a:fld>
            <a:endParaRPr lang="en-US" altLang="es-MX"/>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F352A8-85E0-4495-99DC-E69E5274F146}" type="slidenum">
              <a:rPr lang="en-US" altLang="es-MX" smtClean="0"/>
              <a:pPr>
                <a:spcBef>
                  <a:spcPct val="0"/>
                </a:spcBef>
              </a:pPr>
              <a:t>20</a:t>
            </a:fld>
            <a:endParaRPr lang="en-US" altLang="es-MX"/>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530EEB-1BA2-48D8-B92E-20D872239AA8}" type="slidenum">
              <a:rPr lang="en-US" altLang="es-MX" smtClean="0"/>
              <a:pPr>
                <a:spcBef>
                  <a:spcPct val="0"/>
                </a:spcBef>
              </a:pPr>
              <a:t>21</a:t>
            </a:fld>
            <a:endParaRPr lang="en-US" altLang="es-MX"/>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21EA2B-A6BE-4F89-BC28-D4B9AA1E5FA5}" type="slidenum">
              <a:rPr lang="en-US" altLang="es-MX" smtClean="0"/>
              <a:pPr>
                <a:spcBef>
                  <a:spcPct val="0"/>
                </a:spcBef>
              </a:pPr>
              <a:t>22</a:t>
            </a:fld>
            <a:endParaRPr lang="en-US" altLang="es-MX"/>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D9B07D-07CE-446D-B485-5710466B0708}" type="slidenum">
              <a:rPr lang="en-US" altLang="es-MX" smtClean="0"/>
              <a:pPr>
                <a:spcBef>
                  <a:spcPct val="0"/>
                </a:spcBef>
              </a:pPr>
              <a:t>2</a:t>
            </a:fld>
            <a:endParaRPr lang="en-US" altLang="es-MX"/>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95BFBF-2602-4294-93F3-63B4D9FE58AC}" type="slidenum">
              <a:rPr lang="en-US" altLang="es-MX" smtClean="0"/>
              <a:pPr>
                <a:spcBef>
                  <a:spcPct val="0"/>
                </a:spcBef>
              </a:pPr>
              <a:t>27</a:t>
            </a:fld>
            <a:endParaRPr lang="en-US" altLang="es-MX"/>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AA41FF-1BE1-41C2-8581-35486D85B8C4}" type="slidenum">
              <a:rPr lang="en-US" altLang="es-MX" smtClean="0"/>
              <a:pPr>
                <a:spcBef>
                  <a:spcPct val="0"/>
                </a:spcBef>
              </a:pPr>
              <a:t>28</a:t>
            </a:fld>
            <a:endParaRPr lang="en-US" altLang="es-MX"/>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a:ln/>
        </p:spPr>
      </p:sp>
      <p:sp>
        <p:nvSpPr>
          <p:cNvPr id="604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6042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836F5E-14AE-4126-8AE8-6FD14F27F51A}" type="slidenum">
              <a:rPr lang="es-ES" altLang="es-MX" smtClean="0"/>
              <a:pPr/>
              <a:t>31</a:t>
            </a:fld>
            <a:endParaRPr lang="es-ES" altLang="es-MX"/>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a:ln/>
        </p:spPr>
      </p:sp>
      <p:sp>
        <p:nvSpPr>
          <p:cNvPr id="62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624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B63FF3-4F4F-441B-BDE4-76B12EDDFA49}" type="slidenum">
              <a:rPr lang="es-ES" altLang="es-MX" smtClean="0"/>
              <a:pPr/>
              <a:t>32</a:t>
            </a:fld>
            <a:endParaRPr lang="es-ES" altLang="es-MX"/>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a:ln/>
        </p:spPr>
      </p:sp>
      <p:sp>
        <p:nvSpPr>
          <p:cNvPr id="645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645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E34C3D-F0FE-4C47-AC57-F716A64C29EF}" type="slidenum">
              <a:rPr lang="es-ES" altLang="es-MX" smtClean="0"/>
              <a:pPr/>
              <a:t>33</a:t>
            </a:fld>
            <a:endParaRPr lang="es-ES" altLang="es-MX"/>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a:ln/>
        </p:spPr>
      </p:sp>
      <p:sp>
        <p:nvSpPr>
          <p:cNvPr id="665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6656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52AE6D-2EDE-4782-87B0-2C45F24C4C67}" type="slidenum">
              <a:rPr lang="es-ES" altLang="es-MX" smtClean="0"/>
              <a:pPr/>
              <a:t>34</a:t>
            </a:fld>
            <a:endParaRPr lang="es-ES" altLang="es-MX"/>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a:ln/>
        </p:spPr>
      </p:sp>
      <p:sp>
        <p:nvSpPr>
          <p:cNvPr id="686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686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69B9BC-A5E9-47A6-9D7E-6B8F2A06A0AF}" type="slidenum">
              <a:rPr lang="es-ES" altLang="es-MX" smtClean="0"/>
              <a:pPr/>
              <a:t>35</a:t>
            </a:fld>
            <a:endParaRPr lang="es-ES" alt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7D2132-A837-4F3A-834E-7837F434D572}" type="slidenum">
              <a:rPr lang="en-US" altLang="es-MX" smtClean="0"/>
              <a:pPr>
                <a:spcBef>
                  <a:spcPct val="0"/>
                </a:spcBef>
              </a:pPr>
              <a:t>3</a:t>
            </a:fld>
            <a:endParaRPr lang="en-US" altLang="es-MX"/>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a:ln/>
        </p:spPr>
      </p:sp>
      <p:sp>
        <p:nvSpPr>
          <p:cNvPr id="706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706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FF1594-8DD4-45E6-8E74-DB4841E1BF6D}" type="slidenum">
              <a:rPr lang="es-ES" altLang="es-MX" smtClean="0"/>
              <a:pPr/>
              <a:t>36</a:t>
            </a:fld>
            <a:endParaRPr lang="es-ES" altLang="es-MX"/>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a:ln/>
        </p:spPr>
      </p:sp>
      <p:sp>
        <p:nvSpPr>
          <p:cNvPr id="727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727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679441-DFDA-4C39-BA50-B79CACE5ACF2}" type="slidenum">
              <a:rPr lang="es-ES" altLang="es-MX" smtClean="0"/>
              <a:pPr/>
              <a:t>37</a:t>
            </a:fld>
            <a:endParaRPr lang="es-ES" altLang="es-MX"/>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a:ln/>
        </p:spPr>
      </p:sp>
      <p:sp>
        <p:nvSpPr>
          <p:cNvPr id="747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747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E7AD42-76F9-4B91-AE91-B5BB2FAEED82}" type="slidenum">
              <a:rPr lang="es-ES" altLang="es-MX" smtClean="0"/>
              <a:pPr/>
              <a:t>38</a:t>
            </a:fld>
            <a:endParaRPr lang="es-ES" altLang="es-MX"/>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a:ln/>
        </p:spPr>
      </p:sp>
      <p:sp>
        <p:nvSpPr>
          <p:cNvPr id="768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768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840F78-DDF7-42F6-9951-85E188A17FE7}" type="slidenum">
              <a:rPr lang="es-ES" altLang="es-MX" smtClean="0"/>
              <a:pPr/>
              <a:t>39</a:t>
            </a:fld>
            <a:endParaRPr lang="es-ES" altLang="es-MX"/>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a:ln/>
        </p:spPr>
      </p:sp>
      <p:sp>
        <p:nvSpPr>
          <p:cNvPr id="788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7885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B99517-5975-424F-8807-4A23C8A940EE}" type="slidenum">
              <a:rPr lang="es-ES" altLang="es-MX" smtClean="0"/>
              <a:pPr/>
              <a:t>40</a:t>
            </a:fld>
            <a:endParaRPr lang="es-ES" altLang="es-MX"/>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a:ln/>
        </p:spPr>
      </p:sp>
      <p:sp>
        <p:nvSpPr>
          <p:cNvPr id="808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8090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D0ECB9-DC17-4349-B044-4DFAF376B5BE}" type="slidenum">
              <a:rPr lang="es-ES" altLang="es-MX" smtClean="0"/>
              <a:pPr/>
              <a:t>41</a:t>
            </a:fld>
            <a:endParaRPr lang="es-ES" alt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a:ln/>
        </p:spPr>
      </p:sp>
      <p:sp>
        <p:nvSpPr>
          <p:cNvPr id="829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8294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45214D-12FB-465E-8B46-B503756888BC}" type="slidenum">
              <a:rPr lang="es-ES" altLang="es-MX" smtClean="0"/>
              <a:pPr/>
              <a:t>42</a:t>
            </a:fld>
            <a:endParaRPr lang="es-ES" alt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a:ln/>
        </p:spPr>
      </p:sp>
      <p:sp>
        <p:nvSpPr>
          <p:cNvPr id="849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8499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34321A-28B4-4394-A306-D3B5A747B1BC}" type="slidenum">
              <a:rPr lang="es-ES" altLang="es-MX" smtClean="0"/>
              <a:pPr/>
              <a:t>43</a:t>
            </a:fld>
            <a:endParaRPr lang="es-ES" alt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6ED5B2-7B25-4336-A358-20638C35EA1B}" type="slidenum">
              <a:rPr lang="en-US" altLang="es-MX" smtClean="0"/>
              <a:pPr>
                <a:spcBef>
                  <a:spcPct val="0"/>
                </a:spcBef>
              </a:pPr>
              <a:t>46</a:t>
            </a:fld>
            <a:endParaRPr lang="en-US" altLang="es-MX"/>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3A5ABE-A2F8-489D-96FE-4CE20C53D950}" type="slidenum">
              <a:rPr lang="en-US" altLang="es-MX" smtClean="0"/>
              <a:pPr>
                <a:spcBef>
                  <a:spcPct val="0"/>
                </a:spcBef>
              </a:pPr>
              <a:t>47</a:t>
            </a:fld>
            <a:endParaRPr lang="en-US" altLang="es-MX"/>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3BDEF5-EB91-4D6A-A549-BC0649409549}" type="slidenum">
              <a:rPr lang="en-US" altLang="es-MX" smtClean="0"/>
              <a:pPr>
                <a:spcBef>
                  <a:spcPct val="0"/>
                </a:spcBef>
              </a:pPr>
              <a:t>4</a:t>
            </a:fld>
            <a:endParaRPr lang="en-US" altLang="es-MX"/>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925DD4-3D74-40F2-85E7-723AFD41551C}" type="slidenum">
              <a:rPr lang="en-US" altLang="es-MX" smtClean="0"/>
              <a:pPr>
                <a:spcBef>
                  <a:spcPct val="0"/>
                </a:spcBef>
              </a:pPr>
              <a:t>48</a:t>
            </a:fld>
            <a:endParaRPr lang="en-US" altLang="es-MX"/>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24DF7D-2BA4-4CBA-8870-A3978183BAA8}" type="slidenum">
              <a:rPr lang="en-US" altLang="es-MX" smtClean="0"/>
              <a:pPr>
                <a:spcBef>
                  <a:spcPct val="0"/>
                </a:spcBef>
              </a:pPr>
              <a:t>49</a:t>
            </a:fld>
            <a:endParaRPr lang="en-US" altLang="es-MX"/>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6F6847-6D6C-4F3D-84D1-38D8EDA01DE0}" type="slidenum">
              <a:rPr lang="en-US" altLang="es-MX" smtClean="0"/>
              <a:pPr>
                <a:spcBef>
                  <a:spcPct val="0"/>
                </a:spcBef>
              </a:pPr>
              <a:t>50</a:t>
            </a:fld>
            <a:endParaRPr lang="en-US" altLang="es-MX"/>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a:ln/>
        </p:spPr>
      </p:sp>
      <p:sp>
        <p:nvSpPr>
          <p:cNvPr id="993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993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E7C904-953F-43CE-BD9E-CD927D97DD48}" type="slidenum">
              <a:rPr lang="es-ES" altLang="es-MX" smtClean="0"/>
              <a:pPr/>
              <a:t>51</a:t>
            </a:fld>
            <a:endParaRPr lang="es-ES" altLang="es-MX"/>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a:ln/>
        </p:spPr>
      </p:sp>
      <p:sp>
        <p:nvSpPr>
          <p:cNvPr id="101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013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2100B4-85D5-410B-836B-763ADE4C9560}" type="slidenum">
              <a:rPr lang="es-ES" altLang="es-MX" smtClean="0"/>
              <a:pPr/>
              <a:t>52</a:t>
            </a:fld>
            <a:endParaRPr lang="es-ES" altLang="es-MX"/>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034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A78AF5-A8F1-4F55-B91E-B72B5588E4E5}" type="slidenum">
              <a:rPr lang="es-ES" altLang="es-MX" smtClean="0"/>
              <a:pPr/>
              <a:t>53</a:t>
            </a:fld>
            <a:endParaRPr lang="es-ES" altLang="es-MX"/>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a:ln/>
        </p:spPr>
      </p:sp>
      <p:sp>
        <p:nvSpPr>
          <p:cNvPr id="1054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054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26B898-1BA9-4675-9173-7BEF0F0DE781}" type="slidenum">
              <a:rPr lang="es-ES" altLang="es-MX" smtClean="0"/>
              <a:pPr/>
              <a:t>54</a:t>
            </a:fld>
            <a:endParaRPr lang="es-ES" altLang="es-MX"/>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a:ln/>
        </p:spPr>
      </p:sp>
      <p:sp>
        <p:nvSpPr>
          <p:cNvPr id="1075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075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0BD47B-E51E-47B5-9F91-F9FE3A75C44F}" type="slidenum">
              <a:rPr lang="es-ES" altLang="es-MX" smtClean="0"/>
              <a:pPr/>
              <a:t>55</a:t>
            </a:fld>
            <a:endParaRPr lang="es-ES" altLang="es-MX"/>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a:ln/>
        </p:spPr>
      </p:sp>
      <p:sp>
        <p:nvSpPr>
          <p:cNvPr id="1105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1059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904F59-FB14-4307-85DB-75960609A2A0}" type="slidenum">
              <a:rPr lang="es-ES" altLang="es-MX" smtClean="0"/>
              <a:pPr/>
              <a:t>57</a:t>
            </a:fld>
            <a:endParaRPr lang="es-ES" altLang="es-MX"/>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Marcador de imagen de diapositiva"/>
          <p:cNvSpPr>
            <a:spLocks noGrp="1" noRot="1" noChangeAspect="1" noTextEdit="1"/>
          </p:cNvSpPr>
          <p:nvPr>
            <p:ph type="sldImg"/>
          </p:nvPr>
        </p:nvSpPr>
        <p:spPr>
          <a:ln/>
        </p:spPr>
      </p:sp>
      <p:sp>
        <p:nvSpPr>
          <p:cNvPr id="1126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126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EA17D6-3D18-4F56-9E81-E0DB5F94D234}" type="slidenum">
              <a:rPr lang="es-ES" altLang="es-MX" smtClean="0"/>
              <a:pPr/>
              <a:t>58</a:t>
            </a:fld>
            <a:endParaRPr lang="es-ES" alt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76B2B4-2706-4A5A-96B1-F196270B81E2}" type="slidenum">
              <a:rPr lang="en-US" altLang="es-MX" smtClean="0"/>
              <a:pPr>
                <a:spcBef>
                  <a:spcPct val="0"/>
                </a:spcBef>
              </a:pPr>
              <a:t>5</a:t>
            </a:fld>
            <a:endParaRPr lang="en-US" altLang="es-MX"/>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Marcador de imagen de diapositiva"/>
          <p:cNvSpPr>
            <a:spLocks noGrp="1" noRot="1" noChangeAspect="1" noTextEdit="1"/>
          </p:cNvSpPr>
          <p:nvPr>
            <p:ph type="sldImg"/>
          </p:nvPr>
        </p:nvSpPr>
        <p:spPr>
          <a:ln/>
        </p:spPr>
      </p:sp>
      <p:sp>
        <p:nvSpPr>
          <p:cNvPr id="1146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146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6CBC5F-7956-4BEB-80AC-24959FDA5EF7}" type="slidenum">
              <a:rPr lang="es-ES" altLang="es-MX" smtClean="0"/>
              <a:pPr/>
              <a:t>59</a:t>
            </a:fld>
            <a:endParaRPr lang="es-ES" altLang="es-MX"/>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a:ln/>
        </p:spPr>
      </p:sp>
      <p:sp>
        <p:nvSpPr>
          <p:cNvPr id="1167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167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0DE3AF-8650-4FD6-8B62-58F7A79FC063}" type="slidenum">
              <a:rPr lang="es-ES" altLang="es-MX" smtClean="0"/>
              <a:pPr/>
              <a:t>60</a:t>
            </a:fld>
            <a:endParaRPr lang="es-ES" altLang="es-MX"/>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3BC9D8-A958-478F-9D76-0AEA51BB5CC8}" type="slidenum">
              <a:rPr lang="es-ES" altLang="es-MX" smtClean="0"/>
              <a:pPr/>
              <a:t>61</a:t>
            </a:fld>
            <a:endParaRPr lang="es-ES" altLang="es-MX"/>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a:ln/>
        </p:spPr>
      </p:sp>
      <p:sp>
        <p:nvSpPr>
          <p:cNvPr id="1269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269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5CC7A3-F06C-4784-BCAD-1B27FF4DD866}" type="slidenum">
              <a:rPr lang="en-US" altLang="es-MX" smtClean="0"/>
              <a:pPr/>
              <a:t>68</a:t>
            </a:fld>
            <a:endParaRPr lang="en-US" altLang="es-MX"/>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a:ln/>
        </p:spPr>
      </p:sp>
      <p:sp>
        <p:nvSpPr>
          <p:cNvPr id="1290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
        <p:nvSpPr>
          <p:cNvPr id="1290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771334-439E-4521-8017-94F3682CD754}" type="slidenum">
              <a:rPr lang="en-US" altLang="es-MX" smtClean="0"/>
              <a:pPr/>
              <a:t>69</a:t>
            </a:fld>
            <a:endParaRPr lang="en-US" altLang="es-MX"/>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E19D6E-1F50-4181-962A-CC5CC1D42B2F}" type="slidenum">
              <a:rPr lang="en-US" altLang="es-MX" smtClean="0"/>
              <a:pPr/>
              <a:t>79</a:t>
            </a:fld>
            <a:endParaRPr lang="en-US" altLang="es-MX"/>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a:ln/>
        </p:spPr>
      </p:sp>
      <p:sp>
        <p:nvSpPr>
          <p:cNvPr id="1423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a:r>
              <a:rPr lang="en-GB" altLang="es-MX" sz="1300">
                <a:solidFill>
                  <a:srgbClr val="000066"/>
                </a:solidFill>
                <a:latin typeface="Arial Narrow" panose="020B0606020202030204" pitchFamily="34" charset="0"/>
              </a:rPr>
              <a:t>The electrical conductance at zero temperature (</a:t>
            </a:r>
            <a:r>
              <a:rPr lang="en-GB" altLang="es-MX" sz="1300" i="1">
                <a:solidFill>
                  <a:srgbClr val="000066"/>
                </a:solidFill>
                <a:latin typeface="Arial Narrow" panose="020B0606020202030204" pitchFamily="34" charset="0"/>
              </a:rPr>
              <a:t>g</a:t>
            </a:r>
            <a:r>
              <a:rPr lang="en-GB" altLang="es-MX" sz="1300">
                <a:solidFill>
                  <a:srgbClr val="000066"/>
                </a:solidFill>
                <a:latin typeface="Arial Narrow" panose="020B0606020202030204" pitchFamily="34" charset="0"/>
              </a:rPr>
              <a:t>) versus the frequency of the applied electric field (</a:t>
            </a:r>
            <a:r>
              <a:rPr lang="en-GB" altLang="es-MX" sz="1300">
                <a:solidFill>
                  <a:srgbClr val="000066"/>
                </a:solidFill>
                <a:latin typeface="Arial Narrow" panose="020B0606020202030204" pitchFamily="34" charset="0"/>
                <a:sym typeface="Symbol" panose="05050102010706020507" pitchFamily="18" charset="2"/>
              </a:rPr>
              <a:t></a:t>
            </a:r>
            <a:r>
              <a:rPr lang="en-GB" altLang="es-MX" sz="1300">
                <a:solidFill>
                  <a:srgbClr val="000066"/>
                </a:solidFill>
                <a:latin typeface="Arial Narrow" panose="020B0606020202030204" pitchFamily="34" charset="0"/>
              </a:rPr>
              <a:t>) for two 2D tapes of 165580142</a:t>
            </a:r>
            <a:r>
              <a:rPr lang="en-GB" altLang="es-MX" sz="1300">
                <a:solidFill>
                  <a:srgbClr val="000066"/>
                </a:solidFill>
                <a:latin typeface="Arial Narrow" panose="020B0606020202030204" pitchFamily="34" charset="0"/>
                <a:sym typeface="Symbol" panose="05050102010706020507" pitchFamily="18" charset="2"/>
              </a:rPr>
              <a:t></a:t>
            </a:r>
            <a:r>
              <a:rPr lang="en-GB" altLang="es-MX" sz="1300">
                <a:solidFill>
                  <a:srgbClr val="000066"/>
                </a:solidFill>
                <a:latin typeface="Arial Narrow" panose="020B0606020202030204" pitchFamily="34" charset="0"/>
              </a:rPr>
              <a:t>90 atoms with periodic (open circles) and quasiperiodic (solid circles) order on the longer side, at the same time quasiperiodic and periodic order on the shorter side, respectively. The external electric field is applied along the longer side. Inset: The optical conductivity measured in a decagonal Al</a:t>
            </a:r>
            <a:r>
              <a:rPr lang="en-GB" altLang="es-MX" sz="1300" baseline="-25000">
                <a:solidFill>
                  <a:srgbClr val="000066"/>
                </a:solidFill>
                <a:latin typeface="Arial Narrow" panose="020B0606020202030204" pitchFamily="34" charset="0"/>
              </a:rPr>
              <a:t>65</a:t>
            </a:r>
            <a:r>
              <a:rPr lang="en-GB" altLang="es-MX" sz="1300">
                <a:solidFill>
                  <a:srgbClr val="000066"/>
                </a:solidFill>
                <a:latin typeface="Arial Narrow" panose="020B0606020202030204" pitchFamily="34" charset="0"/>
              </a:rPr>
              <a:t>Co</a:t>
            </a:r>
            <a:r>
              <a:rPr lang="en-GB" altLang="es-MX" sz="1300" baseline="-25000">
                <a:solidFill>
                  <a:srgbClr val="000066"/>
                </a:solidFill>
                <a:latin typeface="Arial Narrow" panose="020B0606020202030204" pitchFamily="34" charset="0"/>
              </a:rPr>
              <a:t>17</a:t>
            </a:r>
            <a:r>
              <a:rPr lang="en-GB" altLang="es-MX" sz="1300">
                <a:solidFill>
                  <a:srgbClr val="000066"/>
                </a:solidFill>
                <a:latin typeface="Arial Narrow" panose="020B0606020202030204" pitchFamily="34" charset="0"/>
              </a:rPr>
              <a:t>Cu</a:t>
            </a:r>
            <a:r>
              <a:rPr lang="en-GB" altLang="es-MX" sz="1300" baseline="-25000">
                <a:solidFill>
                  <a:srgbClr val="000066"/>
                </a:solidFill>
                <a:latin typeface="Arial Narrow" panose="020B0606020202030204" pitchFamily="34" charset="0"/>
              </a:rPr>
              <a:t>18</a:t>
            </a:r>
            <a:r>
              <a:rPr lang="en-GB" altLang="es-MX" sz="1300">
                <a:solidFill>
                  <a:srgbClr val="000066"/>
                </a:solidFill>
                <a:latin typeface="Arial Narrow" panose="020B0606020202030204" pitchFamily="34" charset="0"/>
              </a:rPr>
              <a:t> quasicrystal [Phys. Rev. Lett. 72, 1937 (1994)].</a:t>
            </a:r>
            <a:r>
              <a:rPr lang="es-ES" altLang="es-MX" sz="1300">
                <a:solidFill>
                  <a:srgbClr val="000066"/>
                </a:solidFill>
                <a:latin typeface="Arial Narrow" panose="020B0606020202030204" pitchFamily="34" charset="0"/>
              </a:rPr>
              <a:t> </a:t>
            </a:r>
          </a:p>
          <a:p>
            <a:pPr defTabSz="965200"/>
            <a:endParaRPr lang="es-MX" altLang="es-MX">
              <a:latin typeface="Arial" panose="020B0604020202020204" pitchFamily="34" charset="0"/>
            </a:endParaRPr>
          </a:p>
        </p:txBody>
      </p:sp>
      <p:sp>
        <p:nvSpPr>
          <p:cNvPr id="1423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E9DB97-5B3B-46C8-8131-72958C49CBBF}" type="slidenum">
              <a:rPr lang="en-US" altLang="es-MX" smtClean="0"/>
              <a:pPr/>
              <a:t>80</a:t>
            </a:fld>
            <a:endParaRPr lang="en-US" altLang="es-MX"/>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AFFBCB-8EF7-40D9-9CB0-9BA289BB3CBC}" type="slidenum">
              <a:rPr lang="en-US" altLang="es-MX" smtClean="0"/>
              <a:pPr>
                <a:spcBef>
                  <a:spcPct val="0"/>
                </a:spcBef>
              </a:pPr>
              <a:t>81</a:t>
            </a:fld>
            <a:endParaRPr lang="en-US" altLang="es-MX"/>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E70BB7-3954-4BF6-97E1-7AC34F855CD2}" type="slidenum">
              <a:rPr lang="en-US" altLang="es-MX" smtClean="0"/>
              <a:pPr>
                <a:spcBef>
                  <a:spcPct val="0"/>
                </a:spcBef>
              </a:pPr>
              <a:t>82</a:t>
            </a:fld>
            <a:endParaRPr lang="en-US" altLang="es-MX"/>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BE575F-66A2-49D8-B571-564CB10C1EAC}" type="slidenum">
              <a:rPr lang="en-US" altLang="es-MX" smtClean="0"/>
              <a:pPr>
                <a:spcBef>
                  <a:spcPct val="0"/>
                </a:spcBef>
              </a:pPr>
              <a:t>83</a:t>
            </a:fld>
            <a:endParaRPr lang="en-US" altLang="es-MX"/>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0B0007-25A3-4D4D-AAA9-6850BA0030D1}" type="slidenum">
              <a:rPr lang="es-ES" altLang="es-MX" smtClean="0"/>
              <a:pPr/>
              <a:t>6</a:t>
            </a:fld>
            <a:endParaRPr lang="es-ES" altLang="es-MX"/>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4225" indent="-301625">
              <a:spcBef>
                <a:spcPct val="30000"/>
              </a:spcBef>
              <a:defRPr sz="1200">
                <a:solidFill>
                  <a:schemeClr val="tx1"/>
                </a:solidFill>
                <a:latin typeface="Arial" panose="020B0604020202020204" pitchFamily="34" charset="0"/>
              </a:defRPr>
            </a:lvl2pPr>
            <a:lvl3pPr marL="1208088" indent="-241300">
              <a:spcBef>
                <a:spcPct val="30000"/>
              </a:spcBef>
              <a:defRPr sz="1200">
                <a:solidFill>
                  <a:schemeClr val="tx1"/>
                </a:solidFill>
                <a:latin typeface="Arial" panose="020B0604020202020204" pitchFamily="34" charset="0"/>
              </a:defRPr>
            </a:lvl3pPr>
            <a:lvl4pPr marL="1690688" indent="-241300">
              <a:spcBef>
                <a:spcPct val="30000"/>
              </a:spcBef>
              <a:defRPr sz="1200">
                <a:solidFill>
                  <a:schemeClr val="tx1"/>
                </a:solidFill>
                <a:latin typeface="Arial" panose="020B0604020202020204" pitchFamily="34" charset="0"/>
              </a:defRPr>
            </a:lvl4pPr>
            <a:lvl5pPr marL="2174875" indent="-241300">
              <a:spcBef>
                <a:spcPct val="30000"/>
              </a:spcBef>
              <a:defRPr sz="1200">
                <a:solidFill>
                  <a:schemeClr val="tx1"/>
                </a:solidFill>
                <a:latin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22222C-9C0B-4306-8B1F-1217A817B6B5}" type="slidenum">
              <a:rPr lang="en-US" altLang="es-MX" smtClean="0"/>
              <a:pPr>
                <a:spcBef>
                  <a:spcPct val="0"/>
                </a:spcBef>
              </a:pPr>
              <a:t>84</a:t>
            </a:fld>
            <a:endParaRPr lang="en-US" altLang="es-MX"/>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4225" indent="-301625">
              <a:spcBef>
                <a:spcPct val="30000"/>
              </a:spcBef>
              <a:defRPr sz="1200">
                <a:solidFill>
                  <a:schemeClr val="tx1"/>
                </a:solidFill>
                <a:latin typeface="Arial" panose="020B0604020202020204" pitchFamily="34" charset="0"/>
              </a:defRPr>
            </a:lvl2pPr>
            <a:lvl3pPr marL="1208088" indent="-241300">
              <a:spcBef>
                <a:spcPct val="30000"/>
              </a:spcBef>
              <a:defRPr sz="1200">
                <a:solidFill>
                  <a:schemeClr val="tx1"/>
                </a:solidFill>
                <a:latin typeface="Arial" panose="020B0604020202020204" pitchFamily="34" charset="0"/>
              </a:defRPr>
            </a:lvl3pPr>
            <a:lvl4pPr marL="1690688" indent="-241300">
              <a:spcBef>
                <a:spcPct val="30000"/>
              </a:spcBef>
              <a:defRPr sz="1200">
                <a:solidFill>
                  <a:schemeClr val="tx1"/>
                </a:solidFill>
                <a:latin typeface="Arial" panose="020B0604020202020204" pitchFamily="34" charset="0"/>
              </a:defRPr>
            </a:lvl4pPr>
            <a:lvl5pPr marL="2174875" indent="-241300">
              <a:spcBef>
                <a:spcPct val="30000"/>
              </a:spcBef>
              <a:defRPr sz="1200">
                <a:solidFill>
                  <a:schemeClr val="tx1"/>
                </a:solidFill>
                <a:latin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D2B188-8A7A-4385-9484-44F695898D6D}" type="slidenum">
              <a:rPr lang="en-US" altLang="es-MX" smtClean="0"/>
              <a:pPr>
                <a:spcBef>
                  <a:spcPct val="0"/>
                </a:spcBef>
              </a:pPr>
              <a:t>85</a:t>
            </a:fld>
            <a:endParaRPr lang="en-US" altLang="es-MX"/>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4225" indent="-301625">
              <a:spcBef>
                <a:spcPct val="30000"/>
              </a:spcBef>
              <a:defRPr sz="1200">
                <a:solidFill>
                  <a:schemeClr val="tx1"/>
                </a:solidFill>
                <a:latin typeface="Arial" panose="020B0604020202020204" pitchFamily="34" charset="0"/>
              </a:defRPr>
            </a:lvl2pPr>
            <a:lvl3pPr marL="1208088" indent="-241300">
              <a:spcBef>
                <a:spcPct val="30000"/>
              </a:spcBef>
              <a:defRPr sz="1200">
                <a:solidFill>
                  <a:schemeClr val="tx1"/>
                </a:solidFill>
                <a:latin typeface="Arial" panose="020B0604020202020204" pitchFamily="34" charset="0"/>
              </a:defRPr>
            </a:lvl3pPr>
            <a:lvl4pPr marL="1690688" indent="-241300">
              <a:spcBef>
                <a:spcPct val="30000"/>
              </a:spcBef>
              <a:defRPr sz="1200">
                <a:solidFill>
                  <a:schemeClr val="tx1"/>
                </a:solidFill>
                <a:latin typeface="Arial" panose="020B0604020202020204" pitchFamily="34" charset="0"/>
              </a:defRPr>
            </a:lvl4pPr>
            <a:lvl5pPr marL="2174875" indent="-241300">
              <a:spcBef>
                <a:spcPct val="30000"/>
              </a:spcBef>
              <a:defRPr sz="1200">
                <a:solidFill>
                  <a:schemeClr val="tx1"/>
                </a:solidFill>
                <a:latin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CA05AD-948E-43D4-B918-F33AB73E74A6}" type="slidenum">
              <a:rPr lang="en-US" altLang="es-MX" smtClean="0"/>
              <a:pPr>
                <a:spcBef>
                  <a:spcPct val="0"/>
                </a:spcBef>
              </a:pPr>
              <a:t>88</a:t>
            </a:fld>
            <a:endParaRPr lang="en-US" altLang="es-MX"/>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DF8C30-DDF0-4616-B95B-F05167DE657F}" type="slidenum">
              <a:rPr lang="en-US" altLang="es-MX" smtClean="0"/>
              <a:pPr>
                <a:spcBef>
                  <a:spcPct val="0"/>
                </a:spcBef>
              </a:pPr>
              <a:t>89</a:t>
            </a:fld>
            <a:endParaRPr lang="en-US" altLang="es-MX"/>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BEF358-7F2E-47EB-B4D0-B5F0FE3B8140}" type="slidenum">
              <a:rPr lang="en-US" altLang="es-MX" smtClean="0"/>
              <a:pPr>
                <a:spcBef>
                  <a:spcPct val="0"/>
                </a:spcBef>
              </a:pPr>
              <a:t>91</a:t>
            </a:fld>
            <a:endParaRPr lang="en-US" altLang="es-MX"/>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837047-28D7-40F5-AC96-29099F8F2436}" type="slidenum">
              <a:rPr lang="es-ES" altLang="es-MX" smtClean="0"/>
              <a:pPr/>
              <a:t>7</a:t>
            </a:fld>
            <a:endParaRPr lang="es-ES" altLang="es-MX"/>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0B413E-70B0-4608-8678-6F448F212816}" type="slidenum">
              <a:rPr lang="en-US" altLang="es-MX" smtClean="0"/>
              <a:pPr>
                <a:spcBef>
                  <a:spcPct val="0"/>
                </a:spcBef>
              </a:pPr>
              <a:t>8</a:t>
            </a:fld>
            <a:endParaRPr lang="en-US" altLang="es-MX"/>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C87160-4E95-4100-A9D8-30133B2C4326}" type="slidenum">
              <a:rPr lang="en-US" altLang="es-MX" smtClean="0"/>
              <a:pPr>
                <a:spcBef>
                  <a:spcPct val="0"/>
                </a:spcBef>
              </a:pPr>
              <a:t>9</a:t>
            </a:fld>
            <a:endParaRPr lang="en-US" altLang="es-MX"/>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7012F7-BAF1-458C-B352-3ADD8C9E0818}" type="slidenum">
              <a:rPr lang="en-US" altLang="es-MX"/>
              <a:pPr>
                <a:defRPr/>
              </a:pPr>
              <a:t>‹Nº›</a:t>
            </a:fld>
            <a:endParaRPr lang="en-US" altLang="es-MX"/>
          </a:p>
        </p:txBody>
      </p:sp>
    </p:spTree>
    <p:extLst>
      <p:ext uri="{BB962C8B-B14F-4D97-AF65-F5344CB8AC3E}">
        <p14:creationId xmlns:p14="http://schemas.microsoft.com/office/powerpoint/2010/main" val="197175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74B4C-6663-4362-8C01-34ABEF797FB9}" type="slidenum">
              <a:rPr lang="en-US" altLang="es-MX"/>
              <a:pPr>
                <a:defRPr/>
              </a:pPr>
              <a:t>‹Nº›</a:t>
            </a:fld>
            <a:endParaRPr lang="en-US" altLang="es-MX"/>
          </a:p>
        </p:txBody>
      </p:sp>
    </p:spTree>
    <p:extLst>
      <p:ext uri="{BB962C8B-B14F-4D97-AF65-F5344CB8AC3E}">
        <p14:creationId xmlns:p14="http://schemas.microsoft.com/office/powerpoint/2010/main" val="99109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2D283-EF48-4159-B728-C62659701E0B}" type="slidenum">
              <a:rPr lang="en-US" altLang="es-MX"/>
              <a:pPr>
                <a:defRPr/>
              </a:pPr>
              <a:t>‹Nº›</a:t>
            </a:fld>
            <a:endParaRPr lang="en-US" altLang="es-MX"/>
          </a:p>
        </p:txBody>
      </p:sp>
    </p:spTree>
    <p:extLst>
      <p:ext uri="{BB962C8B-B14F-4D97-AF65-F5344CB8AC3E}">
        <p14:creationId xmlns:p14="http://schemas.microsoft.com/office/powerpoint/2010/main" val="405938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4648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63532B1-9B47-4BE4-9F89-2DEF303A5420}" type="slidenum">
              <a:rPr lang="en-US" altLang="es-MX"/>
              <a:pPr>
                <a:defRPr/>
              </a:pPr>
              <a:t>‹Nº›</a:t>
            </a:fld>
            <a:endParaRPr lang="en-US" altLang="es-MX"/>
          </a:p>
        </p:txBody>
      </p:sp>
    </p:spTree>
    <p:extLst>
      <p:ext uri="{BB962C8B-B14F-4D97-AF65-F5344CB8AC3E}">
        <p14:creationId xmlns:p14="http://schemas.microsoft.com/office/powerpoint/2010/main" val="149899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4648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6777264-C62E-49D6-BEC5-84F1F6ED02B0}" type="slidenum">
              <a:rPr lang="en-US" altLang="es-MX"/>
              <a:pPr>
                <a:defRPr/>
              </a:pPr>
              <a:t>‹Nº›</a:t>
            </a:fld>
            <a:endParaRPr lang="en-US" altLang="es-MX"/>
          </a:p>
        </p:txBody>
      </p:sp>
    </p:spTree>
    <p:extLst>
      <p:ext uri="{BB962C8B-B14F-4D97-AF65-F5344CB8AC3E}">
        <p14:creationId xmlns:p14="http://schemas.microsoft.com/office/powerpoint/2010/main" val="3397944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578B1A-1968-457F-B3CA-9B4ECF5E32BD}" type="slidenum">
              <a:rPr lang="en-US" altLang="es-MX"/>
              <a:pPr>
                <a:defRPr/>
              </a:pPr>
              <a:t>‹Nº›</a:t>
            </a:fld>
            <a:endParaRPr lang="en-US" altLang="es-MX"/>
          </a:p>
        </p:txBody>
      </p:sp>
    </p:spTree>
    <p:extLst>
      <p:ext uri="{BB962C8B-B14F-4D97-AF65-F5344CB8AC3E}">
        <p14:creationId xmlns:p14="http://schemas.microsoft.com/office/powerpoint/2010/main" val="162453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5D30D7-1B3D-4C6E-BD85-D476E42FD78C}" type="slidenum">
              <a:rPr lang="en-US" altLang="es-MX"/>
              <a:pPr>
                <a:defRPr/>
              </a:pPr>
              <a:t>‹Nº›</a:t>
            </a:fld>
            <a:endParaRPr lang="en-US" altLang="es-MX"/>
          </a:p>
        </p:txBody>
      </p:sp>
    </p:spTree>
    <p:extLst>
      <p:ext uri="{BB962C8B-B14F-4D97-AF65-F5344CB8AC3E}">
        <p14:creationId xmlns:p14="http://schemas.microsoft.com/office/powerpoint/2010/main" val="319239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44283-F22B-4D46-973B-C18D40AE737C}" type="slidenum">
              <a:rPr lang="en-US" altLang="es-MX"/>
              <a:pPr>
                <a:defRPr/>
              </a:pPr>
              <a:t>‹Nº›</a:t>
            </a:fld>
            <a:endParaRPr lang="en-US" altLang="es-MX"/>
          </a:p>
        </p:txBody>
      </p:sp>
    </p:spTree>
    <p:extLst>
      <p:ext uri="{BB962C8B-B14F-4D97-AF65-F5344CB8AC3E}">
        <p14:creationId xmlns:p14="http://schemas.microsoft.com/office/powerpoint/2010/main" val="114065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14BCF-4C8A-499D-AD92-37BE57D140AD}" type="slidenum">
              <a:rPr lang="en-US" altLang="es-MX"/>
              <a:pPr>
                <a:defRPr/>
              </a:pPr>
              <a:t>‹Nº›</a:t>
            </a:fld>
            <a:endParaRPr lang="en-US" altLang="es-MX"/>
          </a:p>
        </p:txBody>
      </p:sp>
    </p:spTree>
    <p:extLst>
      <p:ext uri="{BB962C8B-B14F-4D97-AF65-F5344CB8AC3E}">
        <p14:creationId xmlns:p14="http://schemas.microsoft.com/office/powerpoint/2010/main" val="58508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F0C17B-9168-4541-A33D-00A37F158EF7}" type="slidenum">
              <a:rPr lang="en-US" altLang="es-MX"/>
              <a:pPr>
                <a:defRPr/>
              </a:pPr>
              <a:t>‹Nº›</a:t>
            </a:fld>
            <a:endParaRPr lang="en-US" altLang="es-MX"/>
          </a:p>
        </p:txBody>
      </p:sp>
    </p:spTree>
    <p:extLst>
      <p:ext uri="{BB962C8B-B14F-4D97-AF65-F5344CB8AC3E}">
        <p14:creationId xmlns:p14="http://schemas.microsoft.com/office/powerpoint/2010/main" val="395269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4FE61-3791-4C0E-95C3-4523A1CABC93}" type="slidenum">
              <a:rPr lang="en-US" altLang="es-MX"/>
              <a:pPr>
                <a:defRPr/>
              </a:pPr>
              <a:t>‹Nº›</a:t>
            </a:fld>
            <a:endParaRPr lang="en-US" altLang="es-MX"/>
          </a:p>
        </p:txBody>
      </p:sp>
    </p:spTree>
    <p:extLst>
      <p:ext uri="{BB962C8B-B14F-4D97-AF65-F5344CB8AC3E}">
        <p14:creationId xmlns:p14="http://schemas.microsoft.com/office/powerpoint/2010/main" val="266406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D9DAA7-28F5-4D8D-9B1F-6BC69C3258A2}" type="slidenum">
              <a:rPr lang="en-US" altLang="es-MX"/>
              <a:pPr>
                <a:defRPr/>
              </a:pPr>
              <a:t>‹Nº›</a:t>
            </a:fld>
            <a:endParaRPr lang="en-US" altLang="es-MX"/>
          </a:p>
        </p:txBody>
      </p:sp>
    </p:spTree>
    <p:extLst>
      <p:ext uri="{BB962C8B-B14F-4D97-AF65-F5344CB8AC3E}">
        <p14:creationId xmlns:p14="http://schemas.microsoft.com/office/powerpoint/2010/main" val="366496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15BACC-67EE-4CC9-B08B-F6C9397EFF67}" type="slidenum">
              <a:rPr lang="en-US" altLang="es-MX"/>
              <a:pPr>
                <a:defRPr/>
              </a:pPr>
              <a:t>‹Nº›</a:t>
            </a:fld>
            <a:endParaRPr lang="en-US" altLang="es-MX"/>
          </a:p>
        </p:txBody>
      </p:sp>
    </p:spTree>
    <p:extLst>
      <p:ext uri="{BB962C8B-B14F-4D97-AF65-F5344CB8AC3E}">
        <p14:creationId xmlns:p14="http://schemas.microsoft.com/office/powerpoint/2010/main" val="428661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404915-945D-4F65-B8A9-A9C63182EAD0}" type="slidenum">
              <a:rPr lang="en-US" altLang="es-MX"/>
              <a:pPr>
                <a:defRPr/>
              </a:pPr>
              <a:t>‹Nº›</a:t>
            </a:fld>
            <a:endParaRPr lang="en-US" altLang="es-MX"/>
          </a:p>
        </p:txBody>
      </p:sp>
    </p:spTree>
    <p:extLst>
      <p:ext uri="{BB962C8B-B14F-4D97-AF65-F5344CB8AC3E}">
        <p14:creationId xmlns:p14="http://schemas.microsoft.com/office/powerpoint/2010/main" val="423053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C44693-EF46-46C2-B345-09C9569E7321}" type="slidenum">
              <a:rPr lang="en-US" altLang="es-MX"/>
              <a:pPr>
                <a:defRPr/>
              </a:pPr>
              <a:t>‹Nº›</a:t>
            </a:fld>
            <a:endParaRPr lang="en-US" altLang="es-MX"/>
          </a:p>
        </p:txBody>
      </p:sp>
    </p:spTree>
    <p:extLst>
      <p:ext uri="{BB962C8B-B14F-4D97-AF65-F5344CB8AC3E}">
        <p14:creationId xmlns:p14="http://schemas.microsoft.com/office/powerpoint/2010/main" val="379825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a:t>Haga clic para modificar el estilo de texto del patrón</a:t>
            </a:r>
          </a:p>
          <a:p>
            <a:pPr lvl="1"/>
            <a:r>
              <a:rPr lang="en-US" altLang="es-MX"/>
              <a:t>Segundo nivel</a:t>
            </a:r>
          </a:p>
          <a:p>
            <a:pPr lvl="2"/>
            <a:r>
              <a:rPr lang="en-US" altLang="es-MX"/>
              <a:t>Tercer nivel</a:t>
            </a:r>
          </a:p>
          <a:p>
            <a:pPr lvl="3"/>
            <a:r>
              <a:rPr lang="en-US" altLang="es-MX"/>
              <a:t>Cuarto nivel</a:t>
            </a:r>
          </a:p>
          <a:p>
            <a:pPr lvl="4"/>
            <a:r>
              <a:rPr lang="en-US" altLang="es-MX"/>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5053EF0-157D-4C90-9F10-09CCEE7C1167}" type="slidenum">
              <a:rPr lang="en-US" altLang="es-MX"/>
              <a:pPr>
                <a:defRPr/>
              </a:pPr>
              <a:t>‹Nº›</a:t>
            </a:fld>
            <a:endParaRPr lang="en-US" alt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jpe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wm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22.xml"/><Relationship Id="rId7" Type="http://schemas.openxmlformats.org/officeDocument/2006/relationships/image" Target="../media/image28.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7.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23.xml"/><Relationship Id="rId7" Type="http://schemas.openxmlformats.org/officeDocument/2006/relationships/image" Target="../media/image30.e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9.e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1.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31.wmf"/><Relationship Id="rId2" Type="http://schemas.openxmlformats.org/officeDocument/2006/relationships/slideLayout" Target="../slideLayouts/slideLayout1.xml"/><Relationship Id="rId16" Type="http://schemas.openxmlformats.org/officeDocument/2006/relationships/oleObject" Target="../embeddings/oleObject7.bin"/><Relationship Id="rId20" Type="http://schemas.openxmlformats.org/officeDocument/2006/relationships/image" Target="../media/image32.wmf"/><Relationship Id="rId1" Type="http://schemas.openxmlformats.org/officeDocument/2006/relationships/vmlDrawing" Target="../drawings/vmlDrawing5.v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jpeg"/><Relationship Id="rId19" Type="http://schemas.openxmlformats.org/officeDocument/2006/relationships/oleObject" Target="../embeddings/oleObject8.bin"/><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4.xml"/><Relationship Id="rId7" Type="http://schemas.openxmlformats.org/officeDocument/2006/relationships/image" Target="../media/image47.e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1.jpeg"/><Relationship Id="rId5" Type="http://schemas.openxmlformats.org/officeDocument/2006/relationships/image" Target="../media/image46.emf"/><Relationship Id="rId10" Type="http://schemas.openxmlformats.org/officeDocument/2006/relationships/image" Target="../media/image49.png"/><Relationship Id="rId4" Type="http://schemas.openxmlformats.org/officeDocument/2006/relationships/oleObject" Target="../embeddings/oleObject9.bin"/><Relationship Id="rId9"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26.xml"/><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50.wmf"/><Relationship Id="rId4" Type="http://schemas.openxmlformats.org/officeDocument/2006/relationships/oleObject" Target="../embeddings/oleObject13.bin"/><Relationship Id="rId9" Type="http://schemas.openxmlformats.org/officeDocument/2006/relationships/image" Target="../media/image1.jpe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7.xml"/><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11" Type="http://schemas.openxmlformats.org/officeDocument/2006/relationships/image" Target="../media/image1.jpeg"/><Relationship Id="rId5" Type="http://schemas.openxmlformats.org/officeDocument/2006/relationships/image" Target="../media/image50.wmf"/><Relationship Id="rId10" Type="http://schemas.openxmlformats.org/officeDocument/2006/relationships/image" Target="../media/image51.wmf"/><Relationship Id="rId4" Type="http://schemas.openxmlformats.org/officeDocument/2006/relationships/oleObject" Target="../embeddings/oleObject15.bin"/><Relationship Id="rId9" Type="http://schemas.openxmlformats.org/officeDocument/2006/relationships/image" Target="../media/image53.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jpeg"/><Relationship Id="rId3" Type="http://schemas.openxmlformats.org/officeDocument/2006/relationships/notesSlide" Target="../notesSlides/notesSlide28.xml"/><Relationship Id="rId7" Type="http://schemas.openxmlformats.org/officeDocument/2006/relationships/image" Target="../media/image52.wmf"/><Relationship Id="rId12"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9.bin"/><Relationship Id="rId11" Type="http://schemas.openxmlformats.org/officeDocument/2006/relationships/image" Target="../media/image54.wmf"/><Relationship Id="rId5" Type="http://schemas.openxmlformats.org/officeDocument/2006/relationships/image" Target="../media/image50.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53.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55.wmf"/><Relationship Id="rId3" Type="http://schemas.openxmlformats.org/officeDocument/2006/relationships/notesSlide" Target="../notesSlides/notesSlide29.xml"/><Relationship Id="rId7" Type="http://schemas.openxmlformats.org/officeDocument/2006/relationships/image" Target="../media/image52.wmf"/><Relationship Id="rId12"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3.bin"/><Relationship Id="rId11" Type="http://schemas.openxmlformats.org/officeDocument/2006/relationships/image" Target="../media/image54.wmf"/><Relationship Id="rId5" Type="http://schemas.openxmlformats.org/officeDocument/2006/relationships/image" Target="../media/image50.wmf"/><Relationship Id="rId15" Type="http://schemas.openxmlformats.org/officeDocument/2006/relationships/image" Target="../media/image1.jpeg"/><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53.wmf"/><Relationship Id="rId14" Type="http://schemas.openxmlformats.org/officeDocument/2006/relationships/image" Target="../media/image51.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4.wmf"/><Relationship Id="rId18" Type="http://schemas.openxmlformats.org/officeDocument/2006/relationships/image" Target="../media/image51.wmf"/><Relationship Id="rId3" Type="http://schemas.openxmlformats.org/officeDocument/2006/relationships/notesSlide" Target="../notesSlides/notesSlide30.xml"/><Relationship Id="rId7" Type="http://schemas.openxmlformats.org/officeDocument/2006/relationships/image" Target="../media/image52.wmf"/><Relationship Id="rId12" Type="http://schemas.openxmlformats.org/officeDocument/2006/relationships/oleObject" Target="../embeddings/oleObject31.bin"/><Relationship Id="rId17" Type="http://schemas.openxmlformats.org/officeDocument/2006/relationships/image" Target="../media/image57.wmf"/><Relationship Id="rId2" Type="http://schemas.openxmlformats.org/officeDocument/2006/relationships/slideLayout" Target="../slideLayouts/slideLayout7.xml"/><Relationship Id="rId16" Type="http://schemas.openxmlformats.org/officeDocument/2006/relationships/oleObject" Target="../embeddings/oleObject33.bin"/><Relationship Id="rId1" Type="http://schemas.openxmlformats.org/officeDocument/2006/relationships/vmlDrawing" Target="../drawings/vmlDrawing12.vml"/><Relationship Id="rId6" Type="http://schemas.openxmlformats.org/officeDocument/2006/relationships/oleObject" Target="../embeddings/oleObject28.bin"/><Relationship Id="rId11" Type="http://schemas.openxmlformats.org/officeDocument/2006/relationships/image" Target="../media/image53.wmf"/><Relationship Id="rId5" Type="http://schemas.openxmlformats.org/officeDocument/2006/relationships/image" Target="../media/image50.wmf"/><Relationship Id="rId15" Type="http://schemas.openxmlformats.org/officeDocument/2006/relationships/image" Target="../media/image55.wmf"/><Relationship Id="rId10" Type="http://schemas.openxmlformats.org/officeDocument/2006/relationships/oleObject" Target="../embeddings/oleObject30.bin"/><Relationship Id="rId19" Type="http://schemas.openxmlformats.org/officeDocument/2006/relationships/image" Target="../media/image1.jpeg"/><Relationship Id="rId4" Type="http://schemas.openxmlformats.org/officeDocument/2006/relationships/oleObject" Target="../embeddings/oleObject27.bin"/><Relationship Id="rId9" Type="http://schemas.openxmlformats.org/officeDocument/2006/relationships/image" Target="../media/image56.wmf"/><Relationship Id="rId1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jpeg"/><Relationship Id="rId5" Type="http://schemas.openxmlformats.org/officeDocument/2006/relationships/image" Target="../media/image58.wmf"/><Relationship Id="rId4" Type="http://schemas.openxmlformats.org/officeDocument/2006/relationships/oleObject" Target="../embeddings/oleObject34.bin"/></Relationships>
</file>

<file path=ppt/slides/_rels/slide3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32.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6.bin"/><Relationship Id="rId5" Type="http://schemas.openxmlformats.org/officeDocument/2006/relationships/image" Target="../media/image58.wmf"/><Relationship Id="rId4" Type="http://schemas.openxmlformats.org/officeDocument/2006/relationships/oleObject" Target="../embeddings/oleObject35.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33.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8.bin"/><Relationship Id="rId5" Type="http://schemas.openxmlformats.org/officeDocument/2006/relationships/image" Target="../media/image58.wmf"/><Relationship Id="rId10" Type="http://schemas.openxmlformats.org/officeDocument/2006/relationships/image" Target="../media/image1.jpeg"/><Relationship Id="rId4" Type="http://schemas.openxmlformats.org/officeDocument/2006/relationships/oleObject" Target="../embeddings/oleObject37.bin"/><Relationship Id="rId9"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34.xml"/><Relationship Id="rId7" Type="http://schemas.openxmlformats.org/officeDocument/2006/relationships/image" Target="../media/image60.wmf"/><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1.bin"/><Relationship Id="rId11" Type="http://schemas.openxmlformats.org/officeDocument/2006/relationships/image" Target="../media/image59.wmf"/><Relationship Id="rId5" Type="http://schemas.openxmlformats.org/officeDocument/2006/relationships/image" Target="../media/image58.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61.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9.wmf"/><Relationship Id="rId3" Type="http://schemas.openxmlformats.org/officeDocument/2006/relationships/notesSlide" Target="../notesSlides/notesSlide35.xml"/><Relationship Id="rId7" Type="http://schemas.openxmlformats.org/officeDocument/2006/relationships/image" Target="../media/image60.wmf"/><Relationship Id="rId12"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5.bin"/><Relationship Id="rId11" Type="http://schemas.openxmlformats.org/officeDocument/2006/relationships/image" Target="../media/image62.wmf"/><Relationship Id="rId5" Type="http://schemas.openxmlformats.org/officeDocument/2006/relationships/image" Target="../media/image58.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61.wmf"/><Relationship Id="rId14" Type="http://schemas.openxmlformats.org/officeDocument/2006/relationships/image" Target="../media/image1.jpe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63.wmf"/><Relationship Id="rId3" Type="http://schemas.openxmlformats.org/officeDocument/2006/relationships/notesSlide" Target="../notesSlides/notesSlide36.xml"/><Relationship Id="rId7" Type="http://schemas.openxmlformats.org/officeDocument/2006/relationships/image" Target="../media/image60.wmf"/><Relationship Id="rId12" Type="http://schemas.openxmlformats.org/officeDocument/2006/relationships/oleObject" Target="../embeddings/oleObject53.bin"/><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vmlDrawing" Target="../drawings/vmlDrawing18.vml"/><Relationship Id="rId6" Type="http://schemas.openxmlformats.org/officeDocument/2006/relationships/oleObject" Target="../embeddings/oleObject50.bin"/><Relationship Id="rId11" Type="http://schemas.openxmlformats.org/officeDocument/2006/relationships/image" Target="../media/image62.wmf"/><Relationship Id="rId5" Type="http://schemas.openxmlformats.org/officeDocument/2006/relationships/image" Target="../media/image58.wmf"/><Relationship Id="rId15" Type="http://schemas.openxmlformats.org/officeDocument/2006/relationships/image" Target="../media/image59.w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61.wmf"/><Relationship Id="rId14" Type="http://schemas.openxmlformats.org/officeDocument/2006/relationships/oleObject" Target="../embeddings/oleObject54.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63.wmf"/><Relationship Id="rId18" Type="http://schemas.openxmlformats.org/officeDocument/2006/relationships/image" Target="../media/image1.jpeg"/><Relationship Id="rId3" Type="http://schemas.openxmlformats.org/officeDocument/2006/relationships/notesSlide" Target="../notesSlides/notesSlide37.xml"/><Relationship Id="rId7" Type="http://schemas.openxmlformats.org/officeDocument/2006/relationships/image" Target="../media/image60.wmf"/><Relationship Id="rId12" Type="http://schemas.openxmlformats.org/officeDocument/2006/relationships/oleObject" Target="../embeddings/oleObject59.bin"/><Relationship Id="rId17" Type="http://schemas.openxmlformats.org/officeDocument/2006/relationships/image" Target="../media/image59.wmf"/><Relationship Id="rId2" Type="http://schemas.openxmlformats.org/officeDocument/2006/relationships/slideLayout" Target="../slideLayouts/slideLayout2.xml"/><Relationship Id="rId16" Type="http://schemas.openxmlformats.org/officeDocument/2006/relationships/oleObject" Target="../embeddings/oleObject61.bin"/><Relationship Id="rId1" Type="http://schemas.openxmlformats.org/officeDocument/2006/relationships/vmlDrawing" Target="../drawings/vmlDrawing19.vml"/><Relationship Id="rId6" Type="http://schemas.openxmlformats.org/officeDocument/2006/relationships/oleObject" Target="../embeddings/oleObject56.bin"/><Relationship Id="rId11" Type="http://schemas.openxmlformats.org/officeDocument/2006/relationships/image" Target="../media/image62.wmf"/><Relationship Id="rId5" Type="http://schemas.openxmlformats.org/officeDocument/2006/relationships/image" Target="../media/image58.wmf"/><Relationship Id="rId15" Type="http://schemas.openxmlformats.org/officeDocument/2006/relationships/image" Target="../media/image64.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61.wmf"/><Relationship Id="rId14" Type="http://schemas.openxmlformats.org/officeDocument/2006/relationships/oleObject" Target="../embeddings/oleObject60.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image" Target="../media/image1.jpeg"/><Relationship Id="rId4" Type="http://schemas.openxmlformats.org/officeDocument/2006/relationships/image" Target="../media/image65.wmf"/></Relationships>
</file>

<file path=ppt/slides/_rels/slide45.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66.wmf"/><Relationship Id="rId5" Type="http://schemas.openxmlformats.org/officeDocument/2006/relationships/oleObject" Target="../embeddings/oleObject64.bin"/><Relationship Id="rId4" Type="http://schemas.openxmlformats.org/officeDocument/2006/relationships/image" Target="../media/image65.wmf"/><Relationship Id="rId9"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vmlDrawing" Target="../drawings/vmlDrawing22.vml"/><Relationship Id="rId6" Type="http://schemas.openxmlformats.org/officeDocument/2006/relationships/image" Target="../media/image1.jpeg"/><Relationship Id="rId5" Type="http://schemas.openxmlformats.org/officeDocument/2006/relationships/image" Target="../media/image68.wmf"/><Relationship Id="rId4" Type="http://schemas.openxmlformats.org/officeDocument/2006/relationships/oleObject" Target="../embeddings/oleObject66.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39.xml"/><Relationship Id="rId7" Type="http://schemas.openxmlformats.org/officeDocument/2006/relationships/image" Target="../media/image69.wmf"/><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vmlDrawing" Target="../drawings/vmlDrawing23.vml"/><Relationship Id="rId6" Type="http://schemas.openxmlformats.org/officeDocument/2006/relationships/oleObject" Target="../embeddings/oleObject68.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70.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71.wmf"/><Relationship Id="rId3" Type="http://schemas.openxmlformats.org/officeDocument/2006/relationships/notesSlide" Target="../notesSlides/notesSlide40.xml"/><Relationship Id="rId7" Type="http://schemas.openxmlformats.org/officeDocument/2006/relationships/image" Target="../media/image69.wmf"/><Relationship Id="rId12" Type="http://schemas.openxmlformats.org/officeDocument/2006/relationships/oleObject" Target="../embeddings/oleObject75.bin"/><Relationship Id="rId2" Type="http://schemas.openxmlformats.org/officeDocument/2006/relationships/slideLayout" Target="../slideLayouts/slideLayout14.xml"/><Relationship Id="rId1" Type="http://schemas.openxmlformats.org/officeDocument/2006/relationships/vmlDrawing" Target="../drawings/vmlDrawing24.vml"/><Relationship Id="rId6" Type="http://schemas.openxmlformats.org/officeDocument/2006/relationships/oleObject" Target="../embeddings/oleObject72.bin"/><Relationship Id="rId11" Type="http://schemas.openxmlformats.org/officeDocument/2006/relationships/image" Target="../media/image72.wmf"/><Relationship Id="rId5" Type="http://schemas.openxmlformats.org/officeDocument/2006/relationships/image" Target="../media/image68.wmf"/><Relationship Id="rId10" Type="http://schemas.openxmlformats.org/officeDocument/2006/relationships/oleObject" Target="../embeddings/oleObject74.bin"/><Relationship Id="rId4" Type="http://schemas.openxmlformats.org/officeDocument/2006/relationships/oleObject" Target="../embeddings/oleObject71.bin"/><Relationship Id="rId9" Type="http://schemas.openxmlformats.org/officeDocument/2006/relationships/image" Target="../media/image70.wmf"/><Relationship Id="rId14" Type="http://schemas.openxmlformats.org/officeDocument/2006/relationships/image" Target="../media/image1.jpe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73.wmf"/><Relationship Id="rId3" Type="http://schemas.openxmlformats.org/officeDocument/2006/relationships/notesSlide" Target="../notesSlides/notesSlide41.xml"/><Relationship Id="rId7" Type="http://schemas.openxmlformats.org/officeDocument/2006/relationships/image" Target="../media/image69.wmf"/><Relationship Id="rId12" Type="http://schemas.openxmlformats.org/officeDocument/2006/relationships/oleObject" Target="../embeddings/oleObject80.bin"/><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vmlDrawing" Target="../drawings/vmlDrawing25.vml"/><Relationship Id="rId6" Type="http://schemas.openxmlformats.org/officeDocument/2006/relationships/oleObject" Target="../embeddings/oleObject77.bin"/><Relationship Id="rId11" Type="http://schemas.openxmlformats.org/officeDocument/2006/relationships/image" Target="../media/image72.wmf"/><Relationship Id="rId5" Type="http://schemas.openxmlformats.org/officeDocument/2006/relationships/image" Target="../media/image68.wmf"/><Relationship Id="rId15" Type="http://schemas.openxmlformats.org/officeDocument/2006/relationships/image" Target="../media/image71.w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70.wmf"/><Relationship Id="rId14" Type="http://schemas.openxmlformats.org/officeDocument/2006/relationships/oleObject" Target="../embeddings/oleObject81.bin"/></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image" Target="../media/image73.wmf"/><Relationship Id="rId18" Type="http://schemas.openxmlformats.org/officeDocument/2006/relationships/image" Target="../media/image74.wmf"/><Relationship Id="rId3" Type="http://schemas.openxmlformats.org/officeDocument/2006/relationships/notesSlide" Target="../notesSlides/notesSlide42.xml"/><Relationship Id="rId7" Type="http://schemas.openxmlformats.org/officeDocument/2006/relationships/image" Target="../media/image69.wmf"/><Relationship Id="rId12" Type="http://schemas.openxmlformats.org/officeDocument/2006/relationships/oleObject" Target="../embeddings/oleObject86.bin"/><Relationship Id="rId17" Type="http://schemas.openxmlformats.org/officeDocument/2006/relationships/oleObject" Target="../embeddings/oleObject88.bin"/><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vmlDrawing" Target="../drawings/vmlDrawing26.vml"/><Relationship Id="rId6" Type="http://schemas.openxmlformats.org/officeDocument/2006/relationships/oleObject" Target="../embeddings/oleObject83.bin"/><Relationship Id="rId11" Type="http://schemas.openxmlformats.org/officeDocument/2006/relationships/image" Target="../media/image72.wmf"/><Relationship Id="rId5" Type="http://schemas.openxmlformats.org/officeDocument/2006/relationships/image" Target="../media/image68.wmf"/><Relationship Id="rId15" Type="http://schemas.openxmlformats.org/officeDocument/2006/relationships/image" Target="../media/image71.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70.wmf"/><Relationship Id="rId14" Type="http://schemas.openxmlformats.org/officeDocument/2006/relationships/oleObject" Target="../embeddings/oleObject87.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jpeg"/><Relationship Id="rId5" Type="http://schemas.openxmlformats.org/officeDocument/2006/relationships/image" Target="../media/image75.wmf"/><Relationship Id="rId4" Type="http://schemas.openxmlformats.org/officeDocument/2006/relationships/oleObject" Target="../embeddings/oleObject89.bin"/></Relationships>
</file>

<file path=ppt/slides/_rels/slide5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44.xml"/><Relationship Id="rId7" Type="http://schemas.openxmlformats.org/officeDocument/2006/relationships/image" Target="../media/image76.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91.bin"/><Relationship Id="rId5" Type="http://schemas.openxmlformats.org/officeDocument/2006/relationships/image" Target="../media/image75.wmf"/><Relationship Id="rId4" Type="http://schemas.openxmlformats.org/officeDocument/2006/relationships/oleObject" Target="../embeddings/oleObject90.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45.xml"/><Relationship Id="rId7" Type="http://schemas.openxmlformats.org/officeDocument/2006/relationships/image" Target="../media/image76.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93.bin"/><Relationship Id="rId5" Type="http://schemas.openxmlformats.org/officeDocument/2006/relationships/image" Target="../media/image75.wmf"/><Relationship Id="rId10" Type="http://schemas.openxmlformats.org/officeDocument/2006/relationships/image" Target="../media/image1.jpeg"/><Relationship Id="rId4" Type="http://schemas.openxmlformats.org/officeDocument/2006/relationships/oleObject" Target="../embeddings/oleObject92.bin"/><Relationship Id="rId9" Type="http://schemas.openxmlformats.org/officeDocument/2006/relationships/image" Target="../media/image77.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97.bin"/><Relationship Id="rId3" Type="http://schemas.openxmlformats.org/officeDocument/2006/relationships/notesSlide" Target="../notesSlides/notesSlide46.xml"/><Relationship Id="rId7" Type="http://schemas.openxmlformats.org/officeDocument/2006/relationships/image" Target="../media/image76.wmf"/><Relationship Id="rId12"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96.bin"/><Relationship Id="rId11" Type="http://schemas.openxmlformats.org/officeDocument/2006/relationships/image" Target="../media/image78.wmf"/><Relationship Id="rId5" Type="http://schemas.openxmlformats.org/officeDocument/2006/relationships/image" Target="../media/image75.wmf"/><Relationship Id="rId10" Type="http://schemas.openxmlformats.org/officeDocument/2006/relationships/oleObject" Target="../embeddings/oleObject98.bin"/><Relationship Id="rId4" Type="http://schemas.openxmlformats.org/officeDocument/2006/relationships/oleObject" Target="../embeddings/oleObject95.bin"/><Relationship Id="rId9" Type="http://schemas.openxmlformats.org/officeDocument/2006/relationships/image" Target="../media/image77.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image" Target="../media/image79.wmf"/><Relationship Id="rId18" Type="http://schemas.openxmlformats.org/officeDocument/2006/relationships/image" Target="../media/image1.jpeg"/><Relationship Id="rId3" Type="http://schemas.openxmlformats.org/officeDocument/2006/relationships/notesSlide" Target="../notesSlides/notesSlide47.xml"/><Relationship Id="rId7" Type="http://schemas.openxmlformats.org/officeDocument/2006/relationships/image" Target="../media/image76.wmf"/><Relationship Id="rId12" Type="http://schemas.openxmlformats.org/officeDocument/2006/relationships/oleObject" Target="../embeddings/oleObject103.bin"/><Relationship Id="rId17" Type="http://schemas.openxmlformats.org/officeDocument/2006/relationships/image" Target="../media/image81.wmf"/><Relationship Id="rId2" Type="http://schemas.openxmlformats.org/officeDocument/2006/relationships/slideLayout" Target="../slideLayouts/slideLayout7.xml"/><Relationship Id="rId16" Type="http://schemas.openxmlformats.org/officeDocument/2006/relationships/oleObject" Target="../embeddings/oleObject105.bin"/><Relationship Id="rId1" Type="http://schemas.openxmlformats.org/officeDocument/2006/relationships/vmlDrawing" Target="../drawings/vmlDrawing31.vml"/><Relationship Id="rId6" Type="http://schemas.openxmlformats.org/officeDocument/2006/relationships/oleObject" Target="../embeddings/oleObject100.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102.bin"/><Relationship Id="rId4" Type="http://schemas.openxmlformats.org/officeDocument/2006/relationships/oleObject" Target="../embeddings/oleObject99.bin"/><Relationship Id="rId9" Type="http://schemas.openxmlformats.org/officeDocument/2006/relationships/image" Target="../media/image77.wmf"/><Relationship Id="rId14" Type="http://schemas.openxmlformats.org/officeDocument/2006/relationships/oleObject" Target="../embeddings/oleObject104.bin"/></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2.wmf"/><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image" Target="../media/image1.jpeg"/><Relationship Id="rId5" Type="http://schemas.openxmlformats.org/officeDocument/2006/relationships/image" Target="../media/image83.wmf"/><Relationship Id="rId4" Type="http://schemas.openxmlformats.org/officeDocument/2006/relationships/oleObject" Target="../embeddings/oleObject106.bin"/></Relationships>
</file>

<file path=ppt/slides/_rels/slide5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49.xml"/><Relationship Id="rId7" Type="http://schemas.openxmlformats.org/officeDocument/2006/relationships/image" Target="../media/image84.wmf"/><Relationship Id="rId2" Type="http://schemas.openxmlformats.org/officeDocument/2006/relationships/slideLayout" Target="../slideLayouts/slideLayout4.xml"/><Relationship Id="rId1" Type="http://schemas.openxmlformats.org/officeDocument/2006/relationships/vmlDrawing" Target="../drawings/vmlDrawing33.vml"/><Relationship Id="rId6" Type="http://schemas.openxmlformats.org/officeDocument/2006/relationships/oleObject" Target="../embeddings/oleObject108.bin"/><Relationship Id="rId5" Type="http://schemas.openxmlformats.org/officeDocument/2006/relationships/image" Target="../media/image83.wmf"/><Relationship Id="rId4" Type="http://schemas.openxmlformats.org/officeDocument/2006/relationships/oleObject" Target="../embeddings/oleObject107.bin"/></Relationships>
</file>

<file path=ppt/slides/_rels/slide59.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notesSlide" Target="../notesSlides/notesSlide50.xml"/><Relationship Id="rId7" Type="http://schemas.openxmlformats.org/officeDocument/2006/relationships/image" Target="../media/image84.wmf"/><Relationship Id="rId2" Type="http://schemas.openxmlformats.org/officeDocument/2006/relationships/slideLayout" Target="../slideLayouts/slideLayout4.xml"/><Relationship Id="rId1" Type="http://schemas.openxmlformats.org/officeDocument/2006/relationships/vmlDrawing" Target="../drawings/vmlDrawing34.vml"/><Relationship Id="rId6" Type="http://schemas.openxmlformats.org/officeDocument/2006/relationships/oleObject" Target="../embeddings/oleObject110.bin"/><Relationship Id="rId5" Type="http://schemas.openxmlformats.org/officeDocument/2006/relationships/image" Target="../media/image83.wmf"/><Relationship Id="rId4" Type="http://schemas.openxmlformats.org/officeDocument/2006/relationships/oleObject" Target="../embeddings/oleObject109.bin"/><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87.wmf"/><Relationship Id="rId3" Type="http://schemas.openxmlformats.org/officeDocument/2006/relationships/notesSlide" Target="../notesSlides/notesSlide51.xml"/><Relationship Id="rId7" Type="http://schemas.openxmlformats.org/officeDocument/2006/relationships/image" Target="../media/image84.wmf"/><Relationship Id="rId12" Type="http://schemas.openxmlformats.org/officeDocument/2006/relationships/oleObject" Target="../embeddings/oleObject114.bin"/><Relationship Id="rId2" Type="http://schemas.openxmlformats.org/officeDocument/2006/relationships/slideLayout" Target="../slideLayouts/slideLayout4.xml"/><Relationship Id="rId1" Type="http://schemas.openxmlformats.org/officeDocument/2006/relationships/vmlDrawing" Target="../drawings/vmlDrawing35.vml"/><Relationship Id="rId6" Type="http://schemas.openxmlformats.org/officeDocument/2006/relationships/oleObject" Target="../embeddings/oleObject112.bin"/><Relationship Id="rId11" Type="http://schemas.openxmlformats.org/officeDocument/2006/relationships/image" Target="../media/image86.wmf"/><Relationship Id="rId5" Type="http://schemas.openxmlformats.org/officeDocument/2006/relationships/image" Target="../media/image83.wmf"/><Relationship Id="rId10" Type="http://schemas.openxmlformats.org/officeDocument/2006/relationships/oleObject" Target="../embeddings/oleObject113.bin"/><Relationship Id="rId4" Type="http://schemas.openxmlformats.org/officeDocument/2006/relationships/oleObject" Target="../embeddings/oleObject111.bin"/><Relationship Id="rId9"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1.w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1.jpeg"/><Relationship Id="rId5" Type="http://schemas.openxmlformats.org/officeDocument/2006/relationships/image" Target="../media/image92.wmf"/><Relationship Id="rId4" Type="http://schemas.openxmlformats.org/officeDocument/2006/relationships/oleObject" Target="../embeddings/oleObject115.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18.bin"/><Relationship Id="rId3" Type="http://schemas.openxmlformats.org/officeDocument/2006/relationships/image" Target="../media/image93.png"/><Relationship Id="rId7" Type="http://schemas.openxmlformats.org/officeDocument/2006/relationships/image" Target="../media/image94.wmf"/><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oleObject" Target="../embeddings/oleObject117.bin"/><Relationship Id="rId5" Type="http://schemas.openxmlformats.org/officeDocument/2006/relationships/image" Target="../media/image92.wmf"/><Relationship Id="rId10" Type="http://schemas.openxmlformats.org/officeDocument/2006/relationships/image" Target="../media/image1.jpeg"/><Relationship Id="rId4" Type="http://schemas.openxmlformats.org/officeDocument/2006/relationships/oleObject" Target="../embeddings/oleObject116.bin"/><Relationship Id="rId9" Type="http://schemas.openxmlformats.org/officeDocument/2006/relationships/image" Target="../media/image95.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97.wmf"/><Relationship Id="rId3" Type="http://schemas.openxmlformats.org/officeDocument/2006/relationships/image" Target="../media/image93.png"/><Relationship Id="rId7" Type="http://schemas.openxmlformats.org/officeDocument/2006/relationships/image" Target="../media/image94.wmf"/><Relationship Id="rId12" Type="http://schemas.openxmlformats.org/officeDocument/2006/relationships/oleObject" Target="../embeddings/oleObject123.bin"/><Relationship Id="rId2" Type="http://schemas.openxmlformats.org/officeDocument/2006/relationships/slideLayout" Target="../slideLayouts/slideLayout7.xml"/><Relationship Id="rId16" Type="http://schemas.openxmlformats.org/officeDocument/2006/relationships/image" Target="../media/image1.jpeg"/><Relationship Id="rId1" Type="http://schemas.openxmlformats.org/officeDocument/2006/relationships/vmlDrawing" Target="../drawings/vmlDrawing38.vml"/><Relationship Id="rId6" Type="http://schemas.openxmlformats.org/officeDocument/2006/relationships/oleObject" Target="../embeddings/oleObject120.bin"/><Relationship Id="rId11" Type="http://schemas.openxmlformats.org/officeDocument/2006/relationships/image" Target="../media/image96.wmf"/><Relationship Id="rId5" Type="http://schemas.openxmlformats.org/officeDocument/2006/relationships/image" Target="../media/image92.wmf"/><Relationship Id="rId15" Type="http://schemas.openxmlformats.org/officeDocument/2006/relationships/image" Target="../media/image98.wmf"/><Relationship Id="rId10" Type="http://schemas.openxmlformats.org/officeDocument/2006/relationships/oleObject" Target="../embeddings/oleObject122.bin"/><Relationship Id="rId4" Type="http://schemas.openxmlformats.org/officeDocument/2006/relationships/oleObject" Target="../embeddings/oleObject119.bin"/><Relationship Id="rId9" Type="http://schemas.openxmlformats.org/officeDocument/2006/relationships/image" Target="../media/image95.wmf"/><Relationship Id="rId14" Type="http://schemas.openxmlformats.org/officeDocument/2006/relationships/oleObject" Target="../embeddings/oleObject124.bin"/></Relationships>
</file>

<file path=ppt/slides/_rels/slide66.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125.bin"/><Relationship Id="rId7" Type="http://schemas.openxmlformats.org/officeDocument/2006/relationships/oleObject" Target="../embeddings/oleObject127.bin"/><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100.wmf"/><Relationship Id="rId11" Type="http://schemas.openxmlformats.org/officeDocument/2006/relationships/image" Target="../media/image1.jpeg"/><Relationship Id="rId5" Type="http://schemas.openxmlformats.org/officeDocument/2006/relationships/oleObject" Target="../embeddings/oleObject126.bin"/><Relationship Id="rId10" Type="http://schemas.openxmlformats.org/officeDocument/2006/relationships/image" Target="../media/image102.wmf"/><Relationship Id="rId4" Type="http://schemas.openxmlformats.org/officeDocument/2006/relationships/image" Target="../media/image99.wmf"/><Relationship Id="rId9" Type="http://schemas.openxmlformats.org/officeDocument/2006/relationships/oleObject" Target="../embeddings/oleObject128.bin"/></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31.bin"/><Relationship Id="rId13" Type="http://schemas.openxmlformats.org/officeDocument/2006/relationships/image" Target="../media/image109.wmf"/><Relationship Id="rId18" Type="http://schemas.openxmlformats.org/officeDocument/2006/relationships/image" Target="../media/image111.wmf"/><Relationship Id="rId3" Type="http://schemas.openxmlformats.org/officeDocument/2006/relationships/notesSlide" Target="../notesSlides/notesSlide53.xml"/><Relationship Id="rId7" Type="http://schemas.openxmlformats.org/officeDocument/2006/relationships/image" Target="../media/image106.wmf"/><Relationship Id="rId12" Type="http://schemas.openxmlformats.org/officeDocument/2006/relationships/oleObject" Target="../embeddings/oleObject133.bin"/><Relationship Id="rId17" Type="http://schemas.openxmlformats.org/officeDocument/2006/relationships/oleObject" Target="../embeddings/oleObject135.bin"/><Relationship Id="rId2" Type="http://schemas.openxmlformats.org/officeDocument/2006/relationships/slideLayout" Target="../slideLayouts/slideLayout2.xml"/><Relationship Id="rId16" Type="http://schemas.openxmlformats.org/officeDocument/2006/relationships/image" Target="../media/image112.jpeg"/><Relationship Id="rId1" Type="http://schemas.openxmlformats.org/officeDocument/2006/relationships/vmlDrawing" Target="../drawings/vmlDrawing40.vml"/><Relationship Id="rId6" Type="http://schemas.openxmlformats.org/officeDocument/2006/relationships/oleObject" Target="../embeddings/oleObject130.bin"/><Relationship Id="rId11" Type="http://schemas.openxmlformats.org/officeDocument/2006/relationships/image" Target="../media/image108.wmf"/><Relationship Id="rId5" Type="http://schemas.openxmlformats.org/officeDocument/2006/relationships/image" Target="../media/image105.wmf"/><Relationship Id="rId15" Type="http://schemas.openxmlformats.org/officeDocument/2006/relationships/image" Target="../media/image110.wmf"/><Relationship Id="rId10" Type="http://schemas.openxmlformats.org/officeDocument/2006/relationships/oleObject" Target="../embeddings/oleObject132.bin"/><Relationship Id="rId19" Type="http://schemas.openxmlformats.org/officeDocument/2006/relationships/image" Target="../media/image1.jpeg"/><Relationship Id="rId4" Type="http://schemas.openxmlformats.org/officeDocument/2006/relationships/oleObject" Target="../embeddings/oleObject129.bin"/><Relationship Id="rId9" Type="http://schemas.openxmlformats.org/officeDocument/2006/relationships/image" Target="../media/image107.wmf"/><Relationship Id="rId14" Type="http://schemas.openxmlformats.org/officeDocument/2006/relationships/oleObject" Target="../embeddings/oleObject134.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138.bin"/><Relationship Id="rId3" Type="http://schemas.openxmlformats.org/officeDocument/2006/relationships/notesSlide" Target="../notesSlides/notesSlide54.xml"/><Relationship Id="rId7" Type="http://schemas.openxmlformats.org/officeDocument/2006/relationships/image" Target="../media/image114.wmf"/><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137.bin"/><Relationship Id="rId11" Type="http://schemas.openxmlformats.org/officeDocument/2006/relationships/image" Target="../media/image117.jpeg"/><Relationship Id="rId5" Type="http://schemas.openxmlformats.org/officeDocument/2006/relationships/image" Target="../media/image113.wmf"/><Relationship Id="rId10" Type="http://schemas.openxmlformats.org/officeDocument/2006/relationships/image" Target="../media/image116.jpeg"/><Relationship Id="rId4" Type="http://schemas.openxmlformats.org/officeDocument/2006/relationships/oleObject" Target="../embeddings/oleObject136.bin"/><Relationship Id="rId9" Type="http://schemas.openxmlformats.org/officeDocument/2006/relationships/image" Target="../media/image115.w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23.jpeg"/></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image" Target="../media/image127.jpeg"/><Relationship Id="rId7" Type="http://schemas.openxmlformats.org/officeDocument/2006/relationships/image" Target="../media/image124.wmf"/><Relationship Id="rId12"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oleObject" Target="../embeddings/oleObject139.bin"/><Relationship Id="rId11" Type="http://schemas.openxmlformats.org/officeDocument/2006/relationships/image" Target="../media/image126.wmf"/><Relationship Id="rId5" Type="http://schemas.openxmlformats.org/officeDocument/2006/relationships/image" Target="../media/image129.jpeg"/><Relationship Id="rId10" Type="http://schemas.openxmlformats.org/officeDocument/2006/relationships/oleObject" Target="../embeddings/oleObject141.bin"/><Relationship Id="rId4" Type="http://schemas.openxmlformats.org/officeDocument/2006/relationships/image" Target="../media/image128.jpeg"/><Relationship Id="rId9" Type="http://schemas.openxmlformats.org/officeDocument/2006/relationships/image" Target="../media/image125.wmf"/></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33.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jpe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jpeg"/><Relationship Id="rId5" Type="http://schemas.openxmlformats.org/officeDocument/2006/relationships/image" Target="../media/image141.wmf"/><Relationship Id="rId4" Type="http://schemas.openxmlformats.org/officeDocument/2006/relationships/oleObject" Target="../embeddings/oleObject14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47.emf"/><Relationship Id="rId3" Type="http://schemas.openxmlformats.org/officeDocument/2006/relationships/notesSlide" Target="../notesSlides/notesSlide60.xml"/><Relationship Id="rId7" Type="http://schemas.openxmlformats.org/officeDocument/2006/relationships/image" Target="../media/image144.emf"/><Relationship Id="rId12" Type="http://schemas.openxmlformats.org/officeDocument/2006/relationships/oleObject" Target="../embeddings/oleObject147.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oleObject" Target="../embeddings/oleObject144.bin"/><Relationship Id="rId11" Type="http://schemas.openxmlformats.org/officeDocument/2006/relationships/image" Target="../media/image146.emf"/><Relationship Id="rId5" Type="http://schemas.openxmlformats.org/officeDocument/2006/relationships/image" Target="../media/image143.emf"/><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145.wmf"/><Relationship Id="rId14" Type="http://schemas.openxmlformats.org/officeDocument/2006/relationships/image" Target="../media/image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image" Target="../media/image148.wmf"/><Relationship Id="rId4" Type="http://schemas.openxmlformats.org/officeDocument/2006/relationships/oleObject" Target="../embeddings/oleObject148.bin"/></Relationships>
</file>

<file path=ppt/slides/_rels/slide8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jpeg"/><Relationship Id="rId7" Type="http://schemas.openxmlformats.org/officeDocument/2006/relationships/image" Target="../media/image150.emf"/><Relationship Id="rId2" Type="http://schemas.openxmlformats.org/officeDocument/2006/relationships/slideLayout" Target="../slideLayouts/slideLayout1.xml"/><Relationship Id="rId1" Type="http://schemas.openxmlformats.org/officeDocument/2006/relationships/vmlDrawing" Target="../drawings/vmlDrawing46.vml"/><Relationship Id="rId6" Type="http://schemas.openxmlformats.org/officeDocument/2006/relationships/oleObject" Target="../embeddings/oleObject150.bin"/><Relationship Id="rId11" Type="http://schemas.openxmlformats.org/officeDocument/2006/relationships/image" Target="../media/image153.jpeg"/><Relationship Id="rId5" Type="http://schemas.openxmlformats.org/officeDocument/2006/relationships/image" Target="../media/image149.wmf"/><Relationship Id="rId10" Type="http://schemas.openxmlformats.org/officeDocument/2006/relationships/image" Target="../media/image151.wmf"/><Relationship Id="rId4" Type="http://schemas.openxmlformats.org/officeDocument/2006/relationships/oleObject" Target="../embeddings/oleObject149.bin"/><Relationship Id="rId9" Type="http://schemas.openxmlformats.org/officeDocument/2006/relationships/oleObject" Target="../embeddings/oleObject151.bin"/></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6.png"/><Relationship Id="rId2" Type="http://schemas.openxmlformats.org/officeDocument/2006/relationships/slideLayout" Target="../slideLayouts/slideLayout1.xml"/><Relationship Id="rId1" Type="http://schemas.openxmlformats.org/officeDocument/2006/relationships/vmlDrawing" Target="../drawings/vmlDrawing47.vml"/><Relationship Id="rId6" Type="http://schemas.openxmlformats.org/officeDocument/2006/relationships/image" Target="../media/image155.png"/><Relationship Id="rId5" Type="http://schemas.openxmlformats.org/officeDocument/2006/relationships/image" Target="../media/image154.wmf"/><Relationship Id="rId4" Type="http://schemas.openxmlformats.org/officeDocument/2006/relationships/oleObject" Target="../embeddings/oleObject152.bin"/></Relationships>
</file>

<file path=ppt/slides/_rels/slide88.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notesSlide" Target="../notesSlides/notesSlide62.xml"/><Relationship Id="rId7" Type="http://schemas.openxmlformats.org/officeDocument/2006/relationships/oleObject" Target="../embeddings/oleObject154.bin"/><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image" Target="../media/image157.wmf"/><Relationship Id="rId11" Type="http://schemas.openxmlformats.org/officeDocument/2006/relationships/image" Target="../media/image1.jpeg"/><Relationship Id="rId5" Type="http://schemas.openxmlformats.org/officeDocument/2006/relationships/oleObject" Target="../embeddings/oleObject153.bin"/><Relationship Id="rId10" Type="http://schemas.openxmlformats.org/officeDocument/2006/relationships/image" Target="../media/image160.jpeg"/><Relationship Id="rId4" Type="http://schemas.openxmlformats.org/officeDocument/2006/relationships/image" Target="../media/image158.png"/><Relationship Id="rId9" Type="http://schemas.openxmlformats.org/officeDocument/2006/relationships/image" Target="../media/image159.png"/></Relationships>
</file>

<file path=ppt/slides/_rels/slide89.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notesSlide" Target="../notesSlides/notesSlide63.xml"/><Relationship Id="rId7" Type="http://schemas.openxmlformats.org/officeDocument/2006/relationships/oleObject" Target="../embeddings/oleObject156.bin"/><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161.wmf"/><Relationship Id="rId5" Type="http://schemas.openxmlformats.org/officeDocument/2006/relationships/oleObject" Target="../embeddings/oleObject155.bin"/><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66.jpeg"/><Relationship Id="rId4" Type="http://schemas.openxmlformats.org/officeDocument/2006/relationships/image" Target="../media/image165.jpeg"/></Relationships>
</file>

<file path=ppt/slides/_rels/slide9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image" Target="../media/image169.jpeg"/><Relationship Id="rId4" Type="http://schemas.openxmlformats.org/officeDocument/2006/relationships/image" Target="../media/image1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7950" y="1341438"/>
            <a:ext cx="8785225" cy="1470025"/>
          </a:xfrm>
        </p:spPr>
        <p:txBody>
          <a:bodyPr/>
          <a:lstStyle/>
          <a:p>
            <a:pPr eaLnBrk="1" hangingPunct="1">
              <a:defRPr/>
            </a:pPr>
            <a:r>
              <a:rPr lang="es-MX" sz="4800" b="1" dirty="0" err="1">
                <a:solidFill>
                  <a:srgbClr val="A50021"/>
                </a:solidFill>
                <a:effectLst>
                  <a:outerShdw blurRad="38100" dist="38100" dir="2700000" algn="tl">
                    <a:srgbClr val="C0C0C0"/>
                  </a:outerShdw>
                </a:effectLst>
              </a:rPr>
              <a:t>Renormalización</a:t>
            </a:r>
            <a:r>
              <a:rPr lang="es-MX" sz="4800" b="1" dirty="0">
                <a:solidFill>
                  <a:srgbClr val="A50021"/>
                </a:solidFill>
                <a:effectLst>
                  <a:outerShdw blurRad="38100" dist="38100" dir="2700000" algn="tl">
                    <a:srgbClr val="C0C0C0"/>
                  </a:outerShdw>
                </a:effectLst>
              </a:rPr>
              <a:t> Aplicada al Estudio de los </a:t>
            </a:r>
            <a:r>
              <a:rPr lang="es-MX" sz="4800" b="1" dirty="0" err="1">
                <a:solidFill>
                  <a:srgbClr val="A50021"/>
                </a:solidFill>
                <a:effectLst>
                  <a:outerShdw blurRad="38100" dist="38100" dir="2700000" algn="tl">
                    <a:srgbClr val="C0C0C0"/>
                  </a:outerShdw>
                </a:effectLst>
              </a:rPr>
              <a:t>Cuasicristales</a:t>
            </a:r>
            <a:endParaRPr lang="es-MX" sz="4800" b="1" dirty="0">
              <a:solidFill>
                <a:srgbClr val="A50021"/>
              </a:solidFill>
              <a:effectLst>
                <a:outerShdw blurRad="38100" dist="38100" dir="2700000" algn="tl">
                  <a:srgbClr val="C0C0C0"/>
                </a:outerShdw>
              </a:effectLst>
            </a:endParaRPr>
          </a:p>
        </p:txBody>
      </p:sp>
      <p:sp>
        <p:nvSpPr>
          <p:cNvPr id="4099" name="Rectangle 3"/>
          <p:cNvSpPr>
            <a:spLocks noGrp="1" noChangeArrowheads="1"/>
          </p:cNvSpPr>
          <p:nvPr>
            <p:ph type="subTitle" idx="1"/>
          </p:nvPr>
        </p:nvSpPr>
        <p:spPr>
          <a:xfrm>
            <a:off x="1331913" y="4365625"/>
            <a:ext cx="6400800" cy="1752600"/>
          </a:xfrm>
        </p:spPr>
        <p:txBody>
          <a:bodyPr/>
          <a:lstStyle/>
          <a:p>
            <a:pPr eaLnBrk="1" hangingPunct="1">
              <a:lnSpc>
                <a:spcPct val="90000"/>
              </a:lnSpc>
            </a:pPr>
            <a:r>
              <a:rPr lang="es-MX" altLang="es-MX">
                <a:solidFill>
                  <a:srgbClr val="0000CC"/>
                </a:solidFill>
              </a:rPr>
              <a:t>Vicenta Sánchez Morales</a:t>
            </a:r>
          </a:p>
          <a:p>
            <a:pPr eaLnBrk="1" hangingPunct="1">
              <a:lnSpc>
                <a:spcPct val="90000"/>
              </a:lnSpc>
            </a:pPr>
            <a:r>
              <a:rPr lang="es-MX" altLang="es-MX" sz="2400" i="1">
                <a:solidFill>
                  <a:srgbClr val="008080"/>
                </a:solidFill>
              </a:rPr>
              <a:t>Departamento de Física, </a:t>
            </a:r>
          </a:p>
          <a:p>
            <a:pPr eaLnBrk="1" hangingPunct="1">
              <a:lnSpc>
                <a:spcPct val="90000"/>
              </a:lnSpc>
            </a:pPr>
            <a:r>
              <a:rPr lang="es-MX" altLang="es-MX" sz="2400" i="1">
                <a:solidFill>
                  <a:srgbClr val="008080"/>
                </a:solidFill>
              </a:rPr>
              <a:t>Facultad de Ciencias, UNAM</a:t>
            </a:r>
          </a:p>
          <a:p>
            <a:pPr eaLnBrk="1" hangingPunct="1">
              <a:lnSpc>
                <a:spcPct val="90000"/>
              </a:lnSpc>
            </a:pPr>
            <a:r>
              <a:rPr lang="es-MX" altLang="es-MX" sz="1400">
                <a:solidFill>
                  <a:srgbClr val="663300"/>
                </a:solidFill>
              </a:rPr>
              <a:t>vicenta@unam.mx</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4213" y="-26988"/>
            <a:ext cx="7772400" cy="927101"/>
          </a:xfrm>
        </p:spPr>
        <p:txBody>
          <a:bodyPr/>
          <a:lstStyle/>
          <a:p>
            <a:pPr>
              <a:defRPr/>
            </a:pPr>
            <a:r>
              <a:rPr lang="es-MX" altLang="es-MX" sz="4800" b="1" kern="1200" dirty="0">
                <a:solidFill>
                  <a:srgbClr val="0000CC"/>
                </a:solidFill>
                <a:effectLst>
                  <a:outerShdw blurRad="38100" dist="38100" dir="2700000" algn="tl">
                    <a:srgbClr val="C0C0C0"/>
                  </a:outerShdw>
                </a:effectLst>
                <a:latin typeface="Times New Roman" pitchFamily="18" charset="0"/>
                <a:ea typeface="+mn-ea"/>
                <a:cs typeface="+mn-cs"/>
              </a:rPr>
              <a:t>Simetría y Propiedades</a:t>
            </a:r>
            <a:endParaRPr lang="es-ES" altLang="es-MX" sz="4800" b="1" kern="1200" dirty="0">
              <a:solidFill>
                <a:srgbClr val="0000CC"/>
              </a:solidFill>
              <a:effectLst>
                <a:outerShdw blurRad="38100" dist="38100" dir="2700000" algn="tl">
                  <a:srgbClr val="C0C0C0"/>
                </a:outerShdw>
              </a:effectLst>
              <a:latin typeface="Times New Roman" pitchFamily="18" charset="0"/>
              <a:ea typeface="+mn-ea"/>
              <a:cs typeface="+mn-cs"/>
            </a:endParaRPr>
          </a:p>
        </p:txBody>
      </p:sp>
      <p:sp>
        <p:nvSpPr>
          <p:cNvPr id="22531" name="AutoShape 4"/>
          <p:cNvSpPr>
            <a:spLocks noChangeArrowheads="1"/>
          </p:cNvSpPr>
          <p:nvPr/>
        </p:nvSpPr>
        <p:spPr bwMode="auto">
          <a:xfrm>
            <a:off x="3851275" y="1484313"/>
            <a:ext cx="609600" cy="304800"/>
          </a:xfrm>
          <a:prstGeom prst="rightArrow">
            <a:avLst>
              <a:gd name="adj1" fmla="val 50000"/>
              <a:gd name="adj2" fmla="val 50000"/>
            </a:avLst>
          </a:prstGeom>
          <a:solidFill>
            <a:srgbClr val="FF6600"/>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22532" name="Text Box 9"/>
          <p:cNvSpPr txBox="1">
            <a:spLocks noChangeArrowheads="1"/>
          </p:cNvSpPr>
          <p:nvPr/>
        </p:nvSpPr>
        <p:spPr bwMode="auto">
          <a:xfrm>
            <a:off x="395288" y="1341438"/>
            <a:ext cx="34655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MX">
                <a:solidFill>
                  <a:srgbClr val="FF0000"/>
                </a:solidFill>
                <a:latin typeface="Times New Roman" panose="02020603050405020304" pitchFamily="18" charset="0"/>
              </a:rPr>
              <a:t>118 tipos de átomos</a:t>
            </a:r>
          </a:p>
        </p:txBody>
      </p:sp>
      <p:sp>
        <p:nvSpPr>
          <p:cNvPr id="22533" name="Text Box 10"/>
          <p:cNvSpPr txBox="1">
            <a:spLocks noChangeArrowheads="1"/>
          </p:cNvSpPr>
          <p:nvPr/>
        </p:nvSpPr>
        <p:spPr bwMode="auto">
          <a:xfrm>
            <a:off x="4500563" y="1341438"/>
            <a:ext cx="4321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MX">
                <a:solidFill>
                  <a:srgbClr val="FF0000"/>
                </a:solidFill>
                <a:latin typeface="Times New Roman" panose="02020603050405020304" pitchFamily="18" charset="0"/>
              </a:rPr>
              <a:t>Diversos materiales</a:t>
            </a:r>
          </a:p>
        </p:txBody>
      </p:sp>
      <p:sp>
        <p:nvSpPr>
          <p:cNvPr id="2253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22535"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4213" y="-26988"/>
            <a:ext cx="7772400" cy="927101"/>
          </a:xfrm>
        </p:spPr>
        <p:txBody>
          <a:bodyPr/>
          <a:lstStyle/>
          <a:p>
            <a:pPr>
              <a:defRPr/>
            </a:pPr>
            <a:r>
              <a:rPr lang="es-MX" altLang="es-MX" sz="4800" b="1" kern="1200" dirty="0">
                <a:solidFill>
                  <a:srgbClr val="0000CC"/>
                </a:solidFill>
                <a:effectLst>
                  <a:outerShdw blurRad="38100" dist="38100" dir="2700000" algn="tl">
                    <a:srgbClr val="C0C0C0"/>
                  </a:outerShdw>
                </a:effectLst>
                <a:latin typeface="Times New Roman" pitchFamily="18" charset="0"/>
                <a:ea typeface="+mn-ea"/>
                <a:cs typeface="+mn-cs"/>
              </a:rPr>
              <a:t>Simetría y Propiedades</a:t>
            </a:r>
            <a:endParaRPr lang="es-ES" altLang="es-MX" sz="4800" b="1" kern="1200" dirty="0">
              <a:solidFill>
                <a:srgbClr val="0000CC"/>
              </a:solidFill>
              <a:effectLst>
                <a:outerShdw blurRad="38100" dist="38100" dir="2700000" algn="tl">
                  <a:srgbClr val="C0C0C0"/>
                </a:outerShdw>
              </a:effectLst>
              <a:latin typeface="Times New Roman" pitchFamily="18" charset="0"/>
              <a:ea typeface="+mn-ea"/>
              <a:cs typeface="+mn-cs"/>
            </a:endParaRPr>
          </a:p>
        </p:txBody>
      </p:sp>
      <p:sp>
        <p:nvSpPr>
          <p:cNvPr id="24579" name="AutoShape 4"/>
          <p:cNvSpPr>
            <a:spLocks noChangeArrowheads="1"/>
          </p:cNvSpPr>
          <p:nvPr/>
        </p:nvSpPr>
        <p:spPr bwMode="auto">
          <a:xfrm>
            <a:off x="3851275" y="1484313"/>
            <a:ext cx="609600" cy="304800"/>
          </a:xfrm>
          <a:prstGeom prst="rightArrow">
            <a:avLst>
              <a:gd name="adj1" fmla="val 50000"/>
              <a:gd name="adj2" fmla="val 50000"/>
            </a:avLst>
          </a:prstGeom>
          <a:solidFill>
            <a:srgbClr val="FF6600"/>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24580" name="Text Box 9"/>
          <p:cNvSpPr txBox="1">
            <a:spLocks noChangeArrowheads="1"/>
          </p:cNvSpPr>
          <p:nvPr/>
        </p:nvSpPr>
        <p:spPr bwMode="auto">
          <a:xfrm>
            <a:off x="395288" y="1341438"/>
            <a:ext cx="34655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MX">
                <a:solidFill>
                  <a:srgbClr val="FF0000"/>
                </a:solidFill>
                <a:latin typeface="Times New Roman" panose="02020603050405020304" pitchFamily="18" charset="0"/>
              </a:rPr>
              <a:t>118 tipos de átomos</a:t>
            </a:r>
          </a:p>
        </p:txBody>
      </p:sp>
      <p:sp>
        <p:nvSpPr>
          <p:cNvPr id="24581" name="Text Box 10"/>
          <p:cNvSpPr txBox="1">
            <a:spLocks noChangeArrowheads="1"/>
          </p:cNvSpPr>
          <p:nvPr/>
        </p:nvSpPr>
        <p:spPr bwMode="auto">
          <a:xfrm>
            <a:off x="4500563" y="1341438"/>
            <a:ext cx="4321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MX">
                <a:solidFill>
                  <a:srgbClr val="FF0000"/>
                </a:solidFill>
                <a:latin typeface="Times New Roman" panose="02020603050405020304" pitchFamily="18" charset="0"/>
              </a:rPr>
              <a:t>Diversos materiales</a:t>
            </a:r>
          </a:p>
        </p:txBody>
      </p:sp>
      <p:sp>
        <p:nvSpPr>
          <p:cNvPr id="24582" name="Text Box 11"/>
          <p:cNvSpPr txBox="1">
            <a:spLocks noChangeArrowheads="1"/>
          </p:cNvSpPr>
          <p:nvPr/>
        </p:nvSpPr>
        <p:spPr bwMode="auto">
          <a:xfrm>
            <a:off x="755650" y="2060575"/>
            <a:ext cx="79930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MX">
                <a:solidFill>
                  <a:srgbClr val="CC6600"/>
                </a:solidFill>
                <a:latin typeface="Antique Olive" pitchFamily="34" charset="0"/>
              </a:rPr>
              <a:t>Secreto</a:t>
            </a:r>
            <a:r>
              <a:rPr lang="es-ES" altLang="es-MX">
                <a:solidFill>
                  <a:srgbClr val="CC6600"/>
                </a:solidFill>
              </a:rPr>
              <a:t>:</a:t>
            </a:r>
            <a:r>
              <a:rPr lang="es-ES" altLang="es-MX">
                <a:solidFill>
                  <a:srgbClr val="0000CC"/>
                </a:solidFill>
              </a:rPr>
              <a:t> </a:t>
            </a:r>
            <a:r>
              <a:rPr lang="es-ES" altLang="es-MX" b="1">
                <a:solidFill>
                  <a:srgbClr val="0000CC"/>
                </a:solidFill>
                <a:latin typeface="Arial Narrow" panose="020B0606020202030204" pitchFamily="34" charset="0"/>
              </a:rPr>
              <a:t>Estructura</a:t>
            </a:r>
            <a:r>
              <a:rPr lang="es-ES" altLang="es-MX">
                <a:solidFill>
                  <a:srgbClr val="0000CC"/>
                </a:solidFill>
                <a:latin typeface="Arial Narrow" panose="020B0606020202030204" pitchFamily="34" charset="0"/>
              </a:rPr>
              <a:t> y </a:t>
            </a:r>
            <a:r>
              <a:rPr lang="es-ES" altLang="es-MX" b="1">
                <a:solidFill>
                  <a:srgbClr val="0000CC"/>
                </a:solidFill>
                <a:latin typeface="Arial Narrow" panose="020B0606020202030204" pitchFamily="34" charset="0"/>
              </a:rPr>
              <a:t>Composición Química</a:t>
            </a:r>
          </a:p>
        </p:txBody>
      </p:sp>
      <p:sp>
        <p:nvSpPr>
          <p:cNvPr id="2458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24584"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4213" y="-26988"/>
            <a:ext cx="7772400" cy="927101"/>
          </a:xfrm>
        </p:spPr>
        <p:txBody>
          <a:bodyPr/>
          <a:lstStyle/>
          <a:p>
            <a:pPr>
              <a:defRPr/>
            </a:pPr>
            <a:r>
              <a:rPr lang="es-MX" altLang="es-MX" sz="4800" b="1" kern="1200" dirty="0">
                <a:solidFill>
                  <a:srgbClr val="0000CC"/>
                </a:solidFill>
                <a:effectLst>
                  <a:outerShdw blurRad="38100" dist="38100" dir="2700000" algn="tl">
                    <a:srgbClr val="C0C0C0"/>
                  </a:outerShdw>
                </a:effectLst>
                <a:latin typeface="Times New Roman" pitchFamily="18" charset="0"/>
                <a:ea typeface="+mn-ea"/>
                <a:cs typeface="+mn-cs"/>
              </a:rPr>
              <a:t>Simetría y Propiedades</a:t>
            </a:r>
            <a:endParaRPr lang="es-ES" altLang="es-MX" sz="4800" b="1" kern="1200" dirty="0">
              <a:solidFill>
                <a:srgbClr val="0000CC"/>
              </a:solidFill>
              <a:effectLst>
                <a:outerShdw blurRad="38100" dist="38100" dir="2700000" algn="tl">
                  <a:srgbClr val="C0C0C0"/>
                </a:outerShdw>
              </a:effectLst>
              <a:latin typeface="Times New Roman" pitchFamily="18" charset="0"/>
              <a:ea typeface="+mn-ea"/>
              <a:cs typeface="+mn-cs"/>
            </a:endParaRPr>
          </a:p>
        </p:txBody>
      </p:sp>
      <p:sp>
        <p:nvSpPr>
          <p:cNvPr id="26627" name="Rectangle 3"/>
          <p:cNvSpPr>
            <a:spLocks noGrp="1" noChangeArrowheads="1"/>
          </p:cNvSpPr>
          <p:nvPr>
            <p:ph type="body" idx="1"/>
          </p:nvPr>
        </p:nvSpPr>
        <p:spPr>
          <a:xfrm>
            <a:off x="1330325" y="5702300"/>
            <a:ext cx="7343775" cy="504825"/>
          </a:xfrm>
        </p:spPr>
        <p:txBody>
          <a:bodyPr/>
          <a:lstStyle/>
          <a:p>
            <a:pPr>
              <a:lnSpc>
                <a:spcPct val="90000"/>
              </a:lnSpc>
              <a:buFontTx/>
              <a:buNone/>
            </a:pPr>
            <a:r>
              <a:rPr lang="es-ES" altLang="es-MX" sz="2800"/>
              <a:t>C</a:t>
            </a:r>
            <a:r>
              <a:rPr lang="es-ES" altLang="es-MX" sz="2800" baseline="-25000"/>
              <a:t>60	</a:t>
            </a:r>
            <a:r>
              <a:rPr lang="es-ES" altLang="es-MX" sz="2800" baseline="30000"/>
              <a:t>	       </a:t>
            </a:r>
            <a:r>
              <a:rPr lang="es-ES" altLang="es-MX" sz="2800"/>
              <a:t>Diamante    	        Grafito</a:t>
            </a:r>
          </a:p>
        </p:txBody>
      </p:sp>
      <p:sp>
        <p:nvSpPr>
          <p:cNvPr id="26628" name="AutoShape 4"/>
          <p:cNvSpPr>
            <a:spLocks noChangeArrowheads="1"/>
          </p:cNvSpPr>
          <p:nvPr/>
        </p:nvSpPr>
        <p:spPr bwMode="auto">
          <a:xfrm>
            <a:off x="3851275" y="1484313"/>
            <a:ext cx="609600" cy="304800"/>
          </a:xfrm>
          <a:prstGeom prst="rightArrow">
            <a:avLst>
              <a:gd name="adj1" fmla="val 50000"/>
              <a:gd name="adj2" fmla="val 50000"/>
            </a:avLst>
          </a:prstGeom>
          <a:solidFill>
            <a:srgbClr val="FF6600"/>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pic>
        <p:nvPicPr>
          <p:cNvPr id="26629" name="Picture 5" descr="1_6bdgr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852738"/>
            <a:ext cx="80645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nvSpPr>
        <p:spPr bwMode="auto">
          <a:xfrm>
            <a:off x="395288" y="1341438"/>
            <a:ext cx="34655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MX">
                <a:solidFill>
                  <a:srgbClr val="FF0000"/>
                </a:solidFill>
                <a:latin typeface="Times New Roman" panose="02020603050405020304" pitchFamily="18" charset="0"/>
              </a:rPr>
              <a:t>118 tipos de átomos</a:t>
            </a:r>
          </a:p>
        </p:txBody>
      </p:sp>
      <p:sp>
        <p:nvSpPr>
          <p:cNvPr id="26631" name="Text Box 10"/>
          <p:cNvSpPr txBox="1">
            <a:spLocks noChangeArrowheads="1"/>
          </p:cNvSpPr>
          <p:nvPr/>
        </p:nvSpPr>
        <p:spPr bwMode="auto">
          <a:xfrm>
            <a:off x="4500563" y="1341438"/>
            <a:ext cx="4321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MX">
                <a:solidFill>
                  <a:srgbClr val="FF0000"/>
                </a:solidFill>
                <a:latin typeface="Times New Roman" panose="02020603050405020304" pitchFamily="18" charset="0"/>
              </a:rPr>
              <a:t>Diversos materiales</a:t>
            </a:r>
          </a:p>
        </p:txBody>
      </p:sp>
      <p:sp>
        <p:nvSpPr>
          <p:cNvPr id="26632" name="Text Box 11"/>
          <p:cNvSpPr txBox="1">
            <a:spLocks noChangeArrowheads="1"/>
          </p:cNvSpPr>
          <p:nvPr/>
        </p:nvSpPr>
        <p:spPr bwMode="auto">
          <a:xfrm>
            <a:off x="755650" y="2060575"/>
            <a:ext cx="79930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MX">
                <a:solidFill>
                  <a:srgbClr val="CC6600"/>
                </a:solidFill>
                <a:latin typeface="Antique Olive" pitchFamily="34" charset="0"/>
              </a:rPr>
              <a:t>Secreto</a:t>
            </a:r>
            <a:r>
              <a:rPr lang="es-ES" altLang="es-MX">
                <a:solidFill>
                  <a:srgbClr val="CC6600"/>
                </a:solidFill>
              </a:rPr>
              <a:t>:</a:t>
            </a:r>
            <a:r>
              <a:rPr lang="es-ES" altLang="es-MX">
                <a:solidFill>
                  <a:srgbClr val="0000CC"/>
                </a:solidFill>
              </a:rPr>
              <a:t> </a:t>
            </a:r>
            <a:r>
              <a:rPr lang="es-ES" altLang="es-MX" b="1">
                <a:solidFill>
                  <a:srgbClr val="0000CC"/>
                </a:solidFill>
                <a:latin typeface="Arial Narrow" panose="020B0606020202030204" pitchFamily="34" charset="0"/>
              </a:rPr>
              <a:t>Estructura</a:t>
            </a:r>
            <a:r>
              <a:rPr lang="es-ES" altLang="es-MX">
                <a:solidFill>
                  <a:srgbClr val="0000CC"/>
                </a:solidFill>
                <a:latin typeface="Arial Narrow" panose="020B0606020202030204" pitchFamily="34" charset="0"/>
              </a:rPr>
              <a:t> y </a:t>
            </a:r>
            <a:r>
              <a:rPr lang="es-ES" altLang="es-MX" b="1">
                <a:solidFill>
                  <a:srgbClr val="0000CC"/>
                </a:solidFill>
                <a:latin typeface="Arial Narrow" panose="020B0606020202030204" pitchFamily="34" charset="0"/>
              </a:rPr>
              <a:t>Composición Química</a:t>
            </a:r>
          </a:p>
        </p:txBody>
      </p:sp>
      <p:sp>
        <p:nvSpPr>
          <p:cNvPr id="2663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26634" name="8 Imagen" descr="unam-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Motivación</a:t>
            </a:r>
          </a:p>
        </p:txBody>
      </p:sp>
      <p:pic>
        <p:nvPicPr>
          <p:cNvPr id="28675"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21 Grupo"/>
          <p:cNvGrpSpPr>
            <a:grpSpLocks/>
          </p:cNvGrpSpPr>
          <p:nvPr/>
        </p:nvGrpSpPr>
        <p:grpSpPr bwMode="auto">
          <a:xfrm>
            <a:off x="827088" y="1196975"/>
            <a:ext cx="2376487" cy="1008063"/>
            <a:chOff x="827584" y="1412776"/>
            <a:chExt cx="2376264" cy="1008112"/>
          </a:xfrm>
        </p:grpSpPr>
        <p:sp>
          <p:nvSpPr>
            <p:cNvPr id="7" name="6 Elipse"/>
            <p:cNvSpPr/>
            <p:nvPr/>
          </p:nvSpPr>
          <p:spPr>
            <a:xfrm>
              <a:off x="827584"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8697" name="7 CuadroTexto"/>
            <p:cNvSpPr txBox="1">
              <a:spLocks noChangeArrowheads="1"/>
            </p:cNvSpPr>
            <p:nvPr/>
          </p:nvSpPr>
          <p:spPr bwMode="auto">
            <a:xfrm>
              <a:off x="1115616" y="1628800"/>
              <a:ext cx="200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Estructuras</a:t>
              </a:r>
            </a:p>
          </p:txBody>
        </p:sp>
      </p:grpSp>
      <p:sp>
        <p:nvSpPr>
          <p:cNvPr id="10" name="9 Flecha izquierda y derecha"/>
          <p:cNvSpPr/>
          <p:nvPr/>
        </p:nvSpPr>
        <p:spPr>
          <a:xfrm>
            <a:off x="4098925" y="1468438"/>
            <a:ext cx="1081088" cy="50482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nvGrpSpPr>
          <p:cNvPr id="28678" name="18 Grupo"/>
          <p:cNvGrpSpPr>
            <a:grpSpLocks/>
          </p:cNvGrpSpPr>
          <p:nvPr/>
        </p:nvGrpSpPr>
        <p:grpSpPr bwMode="auto">
          <a:xfrm>
            <a:off x="6011863" y="1196975"/>
            <a:ext cx="2376487" cy="1008063"/>
            <a:chOff x="5076056" y="1412776"/>
            <a:chExt cx="2376264" cy="1008112"/>
          </a:xfrm>
        </p:grpSpPr>
        <p:sp>
          <p:nvSpPr>
            <p:cNvPr id="11" name="10 Elipse"/>
            <p:cNvSpPr/>
            <p:nvPr/>
          </p:nvSpPr>
          <p:spPr>
            <a:xfrm>
              <a:off x="5076056"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8695" name="11 CuadroTexto"/>
            <p:cNvSpPr txBox="1">
              <a:spLocks noChangeArrowheads="1"/>
            </p:cNvSpPr>
            <p:nvPr/>
          </p:nvSpPr>
          <p:spPr bwMode="auto">
            <a:xfrm>
              <a:off x="5139000" y="1628800"/>
              <a:ext cx="2313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Propiedades</a:t>
              </a:r>
            </a:p>
          </p:txBody>
        </p:sp>
      </p:grpSp>
      <p:sp>
        <p:nvSpPr>
          <p:cNvPr id="2" name="1 CuadroTexto"/>
          <p:cNvSpPr txBox="1"/>
          <p:nvPr/>
        </p:nvSpPr>
        <p:spPr>
          <a:xfrm>
            <a:off x="4022308" y="2204864"/>
            <a:ext cx="1133644" cy="369332"/>
          </a:xfrm>
          <a:prstGeom prst="rect">
            <a:avLst/>
          </a:prstGeom>
          <a:solidFill>
            <a:srgbClr val="FEF1DA"/>
          </a:solidFill>
          <a:effectLst>
            <a:glow rad="228600">
              <a:schemeClr val="accent1">
                <a:satMod val="175000"/>
                <a:alpha val="40000"/>
              </a:schemeClr>
            </a:glow>
          </a:effectLst>
        </p:spPr>
        <p:txBody>
          <a:bodyPr wrap="none">
            <a:spAutoFit/>
          </a:bodyPr>
          <a:lstStyle/>
          <a:p>
            <a:pPr>
              <a:defRPr/>
            </a:pPr>
            <a:r>
              <a:rPr lang="es-MX" dirty="0"/>
              <a:t>Ejemplos</a:t>
            </a:r>
          </a:p>
        </p:txBody>
      </p:sp>
      <p:pic>
        <p:nvPicPr>
          <p:cNvPr id="28682" name="2 Imagen"/>
          <p:cNvPicPr>
            <a:picLocks noChangeAspect="1"/>
          </p:cNvPicPr>
          <p:nvPr/>
        </p:nvPicPr>
        <p:blipFill>
          <a:blip r:embed="rId3">
            <a:extLst>
              <a:ext uri="{28A0092B-C50C-407E-A947-70E740481C1C}">
                <a14:useLocalDpi xmlns:a14="http://schemas.microsoft.com/office/drawing/2010/main" val="0"/>
              </a:ext>
            </a:extLst>
          </a:blip>
          <a:srcRect l="8211" t="16301" r="8211" b="24989"/>
          <a:stretch>
            <a:fillRect/>
          </a:stretch>
        </p:blipFill>
        <p:spPr bwMode="auto">
          <a:xfrm>
            <a:off x="1763713" y="3011488"/>
            <a:ext cx="9874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19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603750"/>
            <a:ext cx="944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CuadroTexto"/>
          <p:cNvSpPr txBox="1"/>
          <p:nvPr/>
        </p:nvSpPr>
        <p:spPr>
          <a:xfrm>
            <a:off x="477838" y="4787900"/>
            <a:ext cx="877887" cy="369888"/>
          </a:xfrm>
          <a:prstGeom prst="rect">
            <a:avLst/>
          </a:prstGeom>
          <a:solidFill>
            <a:schemeClr val="accent1">
              <a:lumMod val="90000"/>
            </a:schemeClr>
          </a:solidFill>
        </p:spPr>
        <p:txBody>
          <a:bodyPr wrap="none">
            <a:spAutoFit/>
          </a:bodyPr>
          <a:lstStyle/>
          <a:p>
            <a:pPr>
              <a:defRPr/>
            </a:pPr>
            <a:r>
              <a:rPr lang="es-MX" dirty="0"/>
              <a:t>Grafito</a:t>
            </a:r>
          </a:p>
        </p:txBody>
      </p:sp>
      <p:sp>
        <p:nvSpPr>
          <p:cNvPr id="23" name="22 CuadroTexto"/>
          <p:cNvSpPr txBox="1"/>
          <p:nvPr/>
        </p:nvSpPr>
        <p:spPr>
          <a:xfrm>
            <a:off x="468313" y="3190875"/>
            <a:ext cx="1171575" cy="369888"/>
          </a:xfrm>
          <a:prstGeom prst="rect">
            <a:avLst/>
          </a:prstGeom>
          <a:solidFill>
            <a:schemeClr val="accent2">
              <a:lumMod val="20000"/>
              <a:lumOff val="80000"/>
            </a:schemeClr>
          </a:solidFill>
        </p:spPr>
        <p:txBody>
          <a:bodyPr wrap="none">
            <a:spAutoFit/>
          </a:bodyPr>
          <a:lstStyle/>
          <a:p>
            <a:pPr>
              <a:defRPr/>
            </a:pPr>
            <a:r>
              <a:rPr lang="es-MX" dirty="0"/>
              <a:t>Diamante</a:t>
            </a:r>
          </a:p>
        </p:txBody>
      </p:sp>
      <p:pic>
        <p:nvPicPr>
          <p:cNvPr id="28686" name="8 Imagen"/>
          <p:cNvPicPr>
            <a:picLocks noChangeAspect="1"/>
          </p:cNvPicPr>
          <p:nvPr/>
        </p:nvPicPr>
        <p:blipFill>
          <a:blip r:embed="rId5">
            <a:extLst>
              <a:ext uri="{28A0092B-C50C-407E-A947-70E740481C1C}">
                <a14:useLocalDpi xmlns:a14="http://schemas.microsoft.com/office/drawing/2010/main" val="0"/>
              </a:ext>
            </a:extLst>
          </a:blip>
          <a:srcRect t="9003" r="59256" b="31505"/>
          <a:stretch>
            <a:fillRect/>
          </a:stretch>
        </p:blipFill>
        <p:spPr bwMode="auto">
          <a:xfrm>
            <a:off x="2987675" y="2903538"/>
            <a:ext cx="1079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27 Imagen"/>
          <p:cNvPicPr>
            <a:picLocks noChangeAspect="1"/>
          </p:cNvPicPr>
          <p:nvPr/>
        </p:nvPicPr>
        <p:blipFill>
          <a:blip r:embed="rId5">
            <a:extLst>
              <a:ext uri="{28A0092B-C50C-407E-A947-70E740481C1C}">
                <a14:useLocalDpi xmlns:a14="http://schemas.microsoft.com/office/drawing/2010/main" val="0"/>
              </a:ext>
            </a:extLst>
          </a:blip>
          <a:srcRect l="45924" t="4094" r="9181" b="31505"/>
          <a:stretch>
            <a:fillRect/>
          </a:stretch>
        </p:blipFill>
        <p:spPr bwMode="auto">
          <a:xfrm>
            <a:off x="2700338" y="4365625"/>
            <a:ext cx="14795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28 CuadroTexto"/>
          <p:cNvSpPr txBox="1">
            <a:spLocks noChangeArrowheads="1"/>
          </p:cNvSpPr>
          <p:nvPr/>
        </p:nvSpPr>
        <p:spPr bwMode="auto">
          <a:xfrm>
            <a:off x="395288" y="4005263"/>
            <a:ext cx="21732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Átomos de Carbón</a:t>
            </a:r>
          </a:p>
        </p:txBody>
      </p:sp>
      <p:sp>
        <p:nvSpPr>
          <p:cNvPr id="30" name="29 Flecha derecha"/>
          <p:cNvSpPr/>
          <p:nvPr/>
        </p:nvSpPr>
        <p:spPr>
          <a:xfrm rot="2700000">
            <a:off x="2590006" y="4294982"/>
            <a:ext cx="287337"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 name="30 Flecha derecha"/>
          <p:cNvSpPr/>
          <p:nvPr/>
        </p:nvSpPr>
        <p:spPr>
          <a:xfrm rot="-2700000">
            <a:off x="2617788" y="3886200"/>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2" name="31 Flecha derecha"/>
          <p:cNvSpPr/>
          <p:nvPr/>
        </p:nvSpPr>
        <p:spPr>
          <a:xfrm rot="-5400000">
            <a:off x="1063625" y="3667126"/>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3" name="32 Flecha derecha"/>
          <p:cNvSpPr/>
          <p:nvPr/>
        </p:nvSpPr>
        <p:spPr>
          <a:xfrm rot="5400000">
            <a:off x="1078706" y="4487069"/>
            <a:ext cx="287338"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869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Motivación</a:t>
            </a:r>
          </a:p>
        </p:txBody>
      </p:sp>
      <p:pic>
        <p:nvPicPr>
          <p:cNvPr id="29699"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21 Grupo"/>
          <p:cNvGrpSpPr>
            <a:grpSpLocks/>
          </p:cNvGrpSpPr>
          <p:nvPr/>
        </p:nvGrpSpPr>
        <p:grpSpPr bwMode="auto">
          <a:xfrm>
            <a:off x="827088" y="1196975"/>
            <a:ext cx="2376487" cy="1008063"/>
            <a:chOff x="827584" y="1412776"/>
            <a:chExt cx="2376264" cy="1008112"/>
          </a:xfrm>
        </p:grpSpPr>
        <p:sp>
          <p:nvSpPr>
            <p:cNvPr id="7" name="6 Elipse"/>
            <p:cNvSpPr/>
            <p:nvPr/>
          </p:nvSpPr>
          <p:spPr>
            <a:xfrm>
              <a:off x="827584"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9723" name="7 CuadroTexto"/>
            <p:cNvSpPr txBox="1">
              <a:spLocks noChangeArrowheads="1"/>
            </p:cNvSpPr>
            <p:nvPr/>
          </p:nvSpPr>
          <p:spPr bwMode="auto">
            <a:xfrm>
              <a:off x="1115616" y="1628800"/>
              <a:ext cx="200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Estructuras</a:t>
              </a:r>
            </a:p>
          </p:txBody>
        </p:sp>
      </p:grpSp>
      <p:sp>
        <p:nvSpPr>
          <p:cNvPr id="10" name="9 Flecha izquierda y derecha"/>
          <p:cNvSpPr/>
          <p:nvPr/>
        </p:nvSpPr>
        <p:spPr>
          <a:xfrm>
            <a:off x="4098925" y="1468438"/>
            <a:ext cx="1081088" cy="50482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nvGrpSpPr>
          <p:cNvPr id="29702" name="18 Grupo"/>
          <p:cNvGrpSpPr>
            <a:grpSpLocks/>
          </p:cNvGrpSpPr>
          <p:nvPr/>
        </p:nvGrpSpPr>
        <p:grpSpPr bwMode="auto">
          <a:xfrm>
            <a:off x="6011863" y="1196975"/>
            <a:ext cx="2376487" cy="1008063"/>
            <a:chOff x="5076056" y="1412776"/>
            <a:chExt cx="2376264" cy="1008112"/>
          </a:xfrm>
        </p:grpSpPr>
        <p:sp>
          <p:nvSpPr>
            <p:cNvPr id="11" name="10 Elipse"/>
            <p:cNvSpPr/>
            <p:nvPr/>
          </p:nvSpPr>
          <p:spPr>
            <a:xfrm>
              <a:off x="5076056"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9721" name="11 CuadroTexto"/>
            <p:cNvSpPr txBox="1">
              <a:spLocks noChangeArrowheads="1"/>
            </p:cNvSpPr>
            <p:nvPr/>
          </p:nvSpPr>
          <p:spPr bwMode="auto">
            <a:xfrm>
              <a:off x="5139000" y="1628800"/>
              <a:ext cx="2313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Propiedades</a:t>
              </a:r>
            </a:p>
          </p:txBody>
        </p:sp>
      </p:grpSp>
      <p:sp>
        <p:nvSpPr>
          <p:cNvPr id="14" name="13 Flecha derecha"/>
          <p:cNvSpPr/>
          <p:nvPr/>
        </p:nvSpPr>
        <p:spPr>
          <a:xfrm>
            <a:off x="4284663" y="3055938"/>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1 CuadroTexto"/>
          <p:cNvSpPr txBox="1"/>
          <p:nvPr/>
        </p:nvSpPr>
        <p:spPr>
          <a:xfrm>
            <a:off x="4022308" y="2204864"/>
            <a:ext cx="1133644" cy="369332"/>
          </a:xfrm>
          <a:prstGeom prst="rect">
            <a:avLst/>
          </a:prstGeom>
          <a:solidFill>
            <a:srgbClr val="FEF1DA"/>
          </a:solidFill>
          <a:effectLst>
            <a:glow rad="228600">
              <a:schemeClr val="accent1">
                <a:satMod val="175000"/>
                <a:alpha val="40000"/>
              </a:schemeClr>
            </a:glow>
          </a:effectLst>
        </p:spPr>
        <p:txBody>
          <a:bodyPr wrap="none">
            <a:spAutoFit/>
          </a:bodyPr>
          <a:lstStyle/>
          <a:p>
            <a:pPr>
              <a:defRPr/>
            </a:pPr>
            <a:r>
              <a:rPr lang="es-MX" dirty="0"/>
              <a:t>Ejemplos</a:t>
            </a:r>
          </a:p>
        </p:txBody>
      </p:sp>
      <p:pic>
        <p:nvPicPr>
          <p:cNvPr id="29707" name="2 Imagen"/>
          <p:cNvPicPr>
            <a:picLocks noChangeAspect="1"/>
          </p:cNvPicPr>
          <p:nvPr/>
        </p:nvPicPr>
        <p:blipFill>
          <a:blip r:embed="rId3">
            <a:extLst>
              <a:ext uri="{28A0092B-C50C-407E-A947-70E740481C1C}">
                <a14:useLocalDpi xmlns:a14="http://schemas.microsoft.com/office/drawing/2010/main" val="0"/>
              </a:ext>
            </a:extLst>
          </a:blip>
          <a:srcRect l="8211" t="16301" r="8211" b="24989"/>
          <a:stretch>
            <a:fillRect/>
          </a:stretch>
        </p:blipFill>
        <p:spPr bwMode="auto">
          <a:xfrm>
            <a:off x="1763713" y="3011488"/>
            <a:ext cx="9874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19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603750"/>
            <a:ext cx="944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CuadroTexto"/>
          <p:cNvSpPr txBox="1"/>
          <p:nvPr/>
        </p:nvSpPr>
        <p:spPr>
          <a:xfrm>
            <a:off x="477838" y="4787900"/>
            <a:ext cx="877887" cy="369888"/>
          </a:xfrm>
          <a:prstGeom prst="rect">
            <a:avLst/>
          </a:prstGeom>
          <a:solidFill>
            <a:schemeClr val="accent1">
              <a:lumMod val="90000"/>
            </a:schemeClr>
          </a:solidFill>
        </p:spPr>
        <p:txBody>
          <a:bodyPr wrap="none">
            <a:spAutoFit/>
          </a:bodyPr>
          <a:lstStyle/>
          <a:p>
            <a:pPr>
              <a:defRPr/>
            </a:pPr>
            <a:r>
              <a:rPr lang="es-MX" dirty="0"/>
              <a:t>Grafito</a:t>
            </a:r>
          </a:p>
        </p:txBody>
      </p:sp>
      <p:sp>
        <p:nvSpPr>
          <p:cNvPr id="23" name="22 CuadroTexto"/>
          <p:cNvSpPr txBox="1"/>
          <p:nvPr/>
        </p:nvSpPr>
        <p:spPr>
          <a:xfrm>
            <a:off x="468313" y="3190875"/>
            <a:ext cx="1171575" cy="369888"/>
          </a:xfrm>
          <a:prstGeom prst="rect">
            <a:avLst/>
          </a:prstGeom>
          <a:solidFill>
            <a:schemeClr val="accent2">
              <a:lumMod val="20000"/>
              <a:lumOff val="80000"/>
            </a:schemeClr>
          </a:solidFill>
        </p:spPr>
        <p:txBody>
          <a:bodyPr wrap="none">
            <a:spAutoFit/>
          </a:bodyPr>
          <a:lstStyle/>
          <a:p>
            <a:pPr>
              <a:defRPr/>
            </a:pPr>
            <a:r>
              <a:rPr lang="es-MX" dirty="0"/>
              <a:t>Diamante</a:t>
            </a:r>
          </a:p>
        </p:txBody>
      </p:sp>
      <p:sp>
        <p:nvSpPr>
          <p:cNvPr id="25" name="24 CuadroTexto"/>
          <p:cNvSpPr txBox="1"/>
          <p:nvPr/>
        </p:nvSpPr>
        <p:spPr>
          <a:xfrm>
            <a:off x="5292725" y="2852738"/>
            <a:ext cx="2951163" cy="923925"/>
          </a:xfrm>
          <a:prstGeom prst="rect">
            <a:avLst/>
          </a:prstGeom>
          <a:solidFill>
            <a:schemeClr val="accent2">
              <a:lumMod val="20000"/>
              <a:lumOff val="80000"/>
            </a:schemeClr>
          </a:solidFill>
        </p:spPr>
        <p:txBody>
          <a:bodyPr>
            <a:spAutoFit/>
          </a:bodyPr>
          <a:lstStyle/>
          <a:p>
            <a:pPr>
              <a:defRPr/>
            </a:pPr>
            <a:r>
              <a:rPr lang="es-MX" dirty="0"/>
              <a:t>Un material duro, aislante eléctrico y un buen conductor térmico.</a:t>
            </a:r>
          </a:p>
        </p:txBody>
      </p:sp>
      <p:pic>
        <p:nvPicPr>
          <p:cNvPr id="29712" name="8 Imagen"/>
          <p:cNvPicPr>
            <a:picLocks noChangeAspect="1"/>
          </p:cNvPicPr>
          <p:nvPr/>
        </p:nvPicPr>
        <p:blipFill>
          <a:blip r:embed="rId5">
            <a:extLst>
              <a:ext uri="{28A0092B-C50C-407E-A947-70E740481C1C}">
                <a14:useLocalDpi xmlns:a14="http://schemas.microsoft.com/office/drawing/2010/main" val="0"/>
              </a:ext>
            </a:extLst>
          </a:blip>
          <a:srcRect t="9003" r="59256" b="31505"/>
          <a:stretch>
            <a:fillRect/>
          </a:stretch>
        </p:blipFill>
        <p:spPr bwMode="auto">
          <a:xfrm>
            <a:off x="2987675" y="2903538"/>
            <a:ext cx="1079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27 Imagen"/>
          <p:cNvPicPr>
            <a:picLocks noChangeAspect="1"/>
          </p:cNvPicPr>
          <p:nvPr/>
        </p:nvPicPr>
        <p:blipFill>
          <a:blip r:embed="rId5">
            <a:extLst>
              <a:ext uri="{28A0092B-C50C-407E-A947-70E740481C1C}">
                <a14:useLocalDpi xmlns:a14="http://schemas.microsoft.com/office/drawing/2010/main" val="0"/>
              </a:ext>
            </a:extLst>
          </a:blip>
          <a:srcRect l="45924" t="4094" r="9181" b="31505"/>
          <a:stretch>
            <a:fillRect/>
          </a:stretch>
        </p:blipFill>
        <p:spPr bwMode="auto">
          <a:xfrm>
            <a:off x="2700338" y="4365625"/>
            <a:ext cx="14795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4" name="28 CuadroTexto"/>
          <p:cNvSpPr txBox="1">
            <a:spLocks noChangeArrowheads="1"/>
          </p:cNvSpPr>
          <p:nvPr/>
        </p:nvSpPr>
        <p:spPr bwMode="auto">
          <a:xfrm>
            <a:off x="395288" y="4005263"/>
            <a:ext cx="21732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Átomos de Carbón</a:t>
            </a:r>
          </a:p>
        </p:txBody>
      </p:sp>
      <p:sp>
        <p:nvSpPr>
          <p:cNvPr id="30" name="29 Flecha derecha"/>
          <p:cNvSpPr/>
          <p:nvPr/>
        </p:nvSpPr>
        <p:spPr>
          <a:xfrm rot="2700000">
            <a:off x="2590006" y="4294982"/>
            <a:ext cx="287337"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 name="30 Flecha derecha"/>
          <p:cNvSpPr/>
          <p:nvPr/>
        </p:nvSpPr>
        <p:spPr>
          <a:xfrm rot="-2700000">
            <a:off x="2617788" y="3886200"/>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2" name="31 Flecha derecha"/>
          <p:cNvSpPr/>
          <p:nvPr/>
        </p:nvSpPr>
        <p:spPr>
          <a:xfrm rot="-5400000">
            <a:off x="1063625" y="3667126"/>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3" name="32 Flecha derecha"/>
          <p:cNvSpPr/>
          <p:nvPr/>
        </p:nvSpPr>
        <p:spPr>
          <a:xfrm rot="5400000">
            <a:off x="1078706" y="4487069"/>
            <a:ext cx="287338"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971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Motivación</a:t>
            </a:r>
          </a:p>
        </p:txBody>
      </p:sp>
      <p:pic>
        <p:nvPicPr>
          <p:cNvPr id="30723"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21 Grupo"/>
          <p:cNvGrpSpPr>
            <a:grpSpLocks/>
          </p:cNvGrpSpPr>
          <p:nvPr/>
        </p:nvGrpSpPr>
        <p:grpSpPr bwMode="auto">
          <a:xfrm>
            <a:off x="827088" y="1196975"/>
            <a:ext cx="2376487" cy="1008063"/>
            <a:chOff x="827584" y="1412776"/>
            <a:chExt cx="2376264" cy="1008112"/>
          </a:xfrm>
        </p:grpSpPr>
        <p:sp>
          <p:nvSpPr>
            <p:cNvPr id="7" name="6 Elipse"/>
            <p:cNvSpPr/>
            <p:nvPr/>
          </p:nvSpPr>
          <p:spPr>
            <a:xfrm>
              <a:off x="827584"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0749" name="7 CuadroTexto"/>
            <p:cNvSpPr txBox="1">
              <a:spLocks noChangeArrowheads="1"/>
            </p:cNvSpPr>
            <p:nvPr/>
          </p:nvSpPr>
          <p:spPr bwMode="auto">
            <a:xfrm>
              <a:off x="1115616" y="1628800"/>
              <a:ext cx="200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Estructuras</a:t>
              </a:r>
            </a:p>
          </p:txBody>
        </p:sp>
      </p:grpSp>
      <p:sp>
        <p:nvSpPr>
          <p:cNvPr id="10" name="9 Flecha izquierda y derecha"/>
          <p:cNvSpPr/>
          <p:nvPr/>
        </p:nvSpPr>
        <p:spPr>
          <a:xfrm>
            <a:off x="4098925" y="1468438"/>
            <a:ext cx="1081088" cy="50482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nvGrpSpPr>
          <p:cNvPr id="30726" name="18 Grupo"/>
          <p:cNvGrpSpPr>
            <a:grpSpLocks/>
          </p:cNvGrpSpPr>
          <p:nvPr/>
        </p:nvGrpSpPr>
        <p:grpSpPr bwMode="auto">
          <a:xfrm>
            <a:off x="6011863" y="1196975"/>
            <a:ext cx="2376487" cy="1008063"/>
            <a:chOff x="5076056" y="1412776"/>
            <a:chExt cx="2376264" cy="1008112"/>
          </a:xfrm>
        </p:grpSpPr>
        <p:sp>
          <p:nvSpPr>
            <p:cNvPr id="11" name="10 Elipse"/>
            <p:cNvSpPr/>
            <p:nvPr/>
          </p:nvSpPr>
          <p:spPr>
            <a:xfrm>
              <a:off x="5076056"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0747" name="11 CuadroTexto"/>
            <p:cNvSpPr txBox="1">
              <a:spLocks noChangeArrowheads="1"/>
            </p:cNvSpPr>
            <p:nvPr/>
          </p:nvSpPr>
          <p:spPr bwMode="auto">
            <a:xfrm>
              <a:off x="5139000" y="1628800"/>
              <a:ext cx="2313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Propiedades</a:t>
              </a:r>
            </a:p>
          </p:txBody>
        </p:sp>
      </p:grpSp>
      <p:sp>
        <p:nvSpPr>
          <p:cNvPr id="14" name="13 Flecha derecha"/>
          <p:cNvSpPr/>
          <p:nvPr/>
        </p:nvSpPr>
        <p:spPr>
          <a:xfrm>
            <a:off x="4284663" y="3055938"/>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1 CuadroTexto"/>
          <p:cNvSpPr txBox="1"/>
          <p:nvPr/>
        </p:nvSpPr>
        <p:spPr>
          <a:xfrm>
            <a:off x="4022308" y="2204864"/>
            <a:ext cx="1133644" cy="369332"/>
          </a:xfrm>
          <a:prstGeom prst="rect">
            <a:avLst/>
          </a:prstGeom>
          <a:solidFill>
            <a:srgbClr val="FEF1DA"/>
          </a:solidFill>
          <a:effectLst>
            <a:glow rad="228600">
              <a:schemeClr val="accent1">
                <a:satMod val="175000"/>
                <a:alpha val="40000"/>
              </a:schemeClr>
            </a:glow>
          </a:effectLst>
        </p:spPr>
        <p:txBody>
          <a:bodyPr wrap="none">
            <a:spAutoFit/>
          </a:bodyPr>
          <a:lstStyle/>
          <a:p>
            <a:pPr>
              <a:defRPr/>
            </a:pPr>
            <a:r>
              <a:rPr lang="es-MX" dirty="0"/>
              <a:t>Ejemplos</a:t>
            </a:r>
          </a:p>
        </p:txBody>
      </p:sp>
      <p:pic>
        <p:nvPicPr>
          <p:cNvPr id="30731" name="2 Imagen"/>
          <p:cNvPicPr>
            <a:picLocks noChangeAspect="1"/>
          </p:cNvPicPr>
          <p:nvPr/>
        </p:nvPicPr>
        <p:blipFill>
          <a:blip r:embed="rId3">
            <a:extLst>
              <a:ext uri="{28A0092B-C50C-407E-A947-70E740481C1C}">
                <a14:useLocalDpi xmlns:a14="http://schemas.microsoft.com/office/drawing/2010/main" val="0"/>
              </a:ext>
            </a:extLst>
          </a:blip>
          <a:srcRect l="8211" t="16301" r="8211" b="24989"/>
          <a:stretch>
            <a:fillRect/>
          </a:stretch>
        </p:blipFill>
        <p:spPr bwMode="auto">
          <a:xfrm>
            <a:off x="1763713" y="3011488"/>
            <a:ext cx="9874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19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603750"/>
            <a:ext cx="944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CuadroTexto"/>
          <p:cNvSpPr txBox="1"/>
          <p:nvPr/>
        </p:nvSpPr>
        <p:spPr>
          <a:xfrm>
            <a:off x="477838" y="4787900"/>
            <a:ext cx="877887" cy="369888"/>
          </a:xfrm>
          <a:prstGeom prst="rect">
            <a:avLst/>
          </a:prstGeom>
          <a:solidFill>
            <a:schemeClr val="accent1">
              <a:lumMod val="90000"/>
            </a:schemeClr>
          </a:solidFill>
        </p:spPr>
        <p:txBody>
          <a:bodyPr wrap="none">
            <a:spAutoFit/>
          </a:bodyPr>
          <a:lstStyle/>
          <a:p>
            <a:pPr>
              <a:defRPr/>
            </a:pPr>
            <a:r>
              <a:rPr lang="es-MX" dirty="0"/>
              <a:t>Grafito</a:t>
            </a:r>
          </a:p>
        </p:txBody>
      </p:sp>
      <p:sp>
        <p:nvSpPr>
          <p:cNvPr id="23" name="22 CuadroTexto"/>
          <p:cNvSpPr txBox="1"/>
          <p:nvPr/>
        </p:nvSpPr>
        <p:spPr>
          <a:xfrm>
            <a:off x="468313" y="3190875"/>
            <a:ext cx="1171575" cy="369888"/>
          </a:xfrm>
          <a:prstGeom prst="rect">
            <a:avLst/>
          </a:prstGeom>
          <a:solidFill>
            <a:schemeClr val="accent2">
              <a:lumMod val="20000"/>
              <a:lumOff val="80000"/>
            </a:schemeClr>
          </a:solidFill>
        </p:spPr>
        <p:txBody>
          <a:bodyPr wrap="none">
            <a:spAutoFit/>
          </a:bodyPr>
          <a:lstStyle/>
          <a:p>
            <a:pPr>
              <a:defRPr/>
            </a:pPr>
            <a:r>
              <a:rPr lang="es-MX" dirty="0"/>
              <a:t>Diamante</a:t>
            </a:r>
          </a:p>
        </p:txBody>
      </p:sp>
      <p:sp>
        <p:nvSpPr>
          <p:cNvPr id="24" name="23 Flecha derecha"/>
          <p:cNvSpPr/>
          <p:nvPr/>
        </p:nvSpPr>
        <p:spPr>
          <a:xfrm>
            <a:off x="4284663" y="4797425"/>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5" name="24 CuadroTexto"/>
          <p:cNvSpPr txBox="1"/>
          <p:nvPr/>
        </p:nvSpPr>
        <p:spPr>
          <a:xfrm>
            <a:off x="5292725" y="2852738"/>
            <a:ext cx="2951163" cy="923925"/>
          </a:xfrm>
          <a:prstGeom prst="rect">
            <a:avLst/>
          </a:prstGeom>
          <a:solidFill>
            <a:schemeClr val="accent2">
              <a:lumMod val="20000"/>
              <a:lumOff val="80000"/>
            </a:schemeClr>
          </a:solidFill>
        </p:spPr>
        <p:txBody>
          <a:bodyPr>
            <a:spAutoFit/>
          </a:bodyPr>
          <a:lstStyle/>
          <a:p>
            <a:pPr>
              <a:defRPr/>
            </a:pPr>
            <a:r>
              <a:rPr lang="es-MX" dirty="0"/>
              <a:t>Un material duro, aislante eléctrico y un buen conductor térmico.</a:t>
            </a:r>
          </a:p>
        </p:txBody>
      </p:sp>
      <p:sp>
        <p:nvSpPr>
          <p:cNvPr id="26" name="25 CuadroTexto"/>
          <p:cNvSpPr txBox="1"/>
          <p:nvPr/>
        </p:nvSpPr>
        <p:spPr>
          <a:xfrm>
            <a:off x="5292725" y="4562475"/>
            <a:ext cx="3240088" cy="923925"/>
          </a:xfrm>
          <a:prstGeom prst="rect">
            <a:avLst/>
          </a:prstGeom>
          <a:solidFill>
            <a:schemeClr val="accent1">
              <a:lumMod val="90000"/>
            </a:schemeClr>
          </a:solidFill>
        </p:spPr>
        <p:txBody>
          <a:bodyPr>
            <a:spAutoFit/>
          </a:bodyPr>
          <a:lstStyle/>
          <a:p>
            <a:pPr>
              <a:defRPr/>
            </a:pPr>
            <a:r>
              <a:rPr lang="es-MX" dirty="0"/>
              <a:t>Material suave, usado en lápices, buenos conductores eléctricos.</a:t>
            </a:r>
          </a:p>
        </p:txBody>
      </p:sp>
      <p:pic>
        <p:nvPicPr>
          <p:cNvPr id="30738" name="8 Imagen"/>
          <p:cNvPicPr>
            <a:picLocks noChangeAspect="1"/>
          </p:cNvPicPr>
          <p:nvPr/>
        </p:nvPicPr>
        <p:blipFill>
          <a:blip r:embed="rId5">
            <a:extLst>
              <a:ext uri="{28A0092B-C50C-407E-A947-70E740481C1C}">
                <a14:useLocalDpi xmlns:a14="http://schemas.microsoft.com/office/drawing/2010/main" val="0"/>
              </a:ext>
            </a:extLst>
          </a:blip>
          <a:srcRect t="9003" r="59256" b="31505"/>
          <a:stretch>
            <a:fillRect/>
          </a:stretch>
        </p:blipFill>
        <p:spPr bwMode="auto">
          <a:xfrm>
            <a:off x="2987675" y="2903538"/>
            <a:ext cx="1079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27 Imagen"/>
          <p:cNvPicPr>
            <a:picLocks noChangeAspect="1"/>
          </p:cNvPicPr>
          <p:nvPr/>
        </p:nvPicPr>
        <p:blipFill>
          <a:blip r:embed="rId5">
            <a:extLst>
              <a:ext uri="{28A0092B-C50C-407E-A947-70E740481C1C}">
                <a14:useLocalDpi xmlns:a14="http://schemas.microsoft.com/office/drawing/2010/main" val="0"/>
              </a:ext>
            </a:extLst>
          </a:blip>
          <a:srcRect l="45924" t="4094" r="9181" b="31505"/>
          <a:stretch>
            <a:fillRect/>
          </a:stretch>
        </p:blipFill>
        <p:spPr bwMode="auto">
          <a:xfrm>
            <a:off x="2700338" y="4365625"/>
            <a:ext cx="14795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28 CuadroTexto"/>
          <p:cNvSpPr txBox="1">
            <a:spLocks noChangeArrowheads="1"/>
          </p:cNvSpPr>
          <p:nvPr/>
        </p:nvSpPr>
        <p:spPr bwMode="auto">
          <a:xfrm>
            <a:off x="395288" y="4005263"/>
            <a:ext cx="21732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Átomos de Carbón</a:t>
            </a:r>
          </a:p>
        </p:txBody>
      </p:sp>
      <p:sp>
        <p:nvSpPr>
          <p:cNvPr id="30" name="29 Flecha derecha"/>
          <p:cNvSpPr/>
          <p:nvPr/>
        </p:nvSpPr>
        <p:spPr>
          <a:xfrm rot="2700000">
            <a:off x="2590006" y="4294982"/>
            <a:ext cx="287337"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 name="30 Flecha derecha"/>
          <p:cNvSpPr/>
          <p:nvPr/>
        </p:nvSpPr>
        <p:spPr>
          <a:xfrm rot="-2700000">
            <a:off x="2617788" y="3886200"/>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2" name="31 Flecha derecha"/>
          <p:cNvSpPr/>
          <p:nvPr/>
        </p:nvSpPr>
        <p:spPr>
          <a:xfrm rot="-5400000">
            <a:off x="1063625" y="3667126"/>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3" name="32 Flecha derecha"/>
          <p:cNvSpPr/>
          <p:nvPr/>
        </p:nvSpPr>
        <p:spPr>
          <a:xfrm rot="5400000">
            <a:off x="1078706" y="4487069"/>
            <a:ext cx="287338"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074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Motivación</a:t>
            </a:r>
          </a:p>
        </p:txBody>
      </p:sp>
      <p:pic>
        <p:nvPicPr>
          <p:cNvPr id="31747"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21 Grupo"/>
          <p:cNvGrpSpPr>
            <a:grpSpLocks/>
          </p:cNvGrpSpPr>
          <p:nvPr/>
        </p:nvGrpSpPr>
        <p:grpSpPr bwMode="auto">
          <a:xfrm>
            <a:off x="827088" y="1196975"/>
            <a:ext cx="2376487" cy="1008063"/>
            <a:chOff x="827584" y="1412776"/>
            <a:chExt cx="2376264" cy="1008112"/>
          </a:xfrm>
        </p:grpSpPr>
        <p:sp>
          <p:nvSpPr>
            <p:cNvPr id="7" name="6 Elipse"/>
            <p:cNvSpPr/>
            <p:nvPr/>
          </p:nvSpPr>
          <p:spPr>
            <a:xfrm>
              <a:off x="827584"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776" name="7 CuadroTexto"/>
            <p:cNvSpPr txBox="1">
              <a:spLocks noChangeArrowheads="1"/>
            </p:cNvSpPr>
            <p:nvPr/>
          </p:nvSpPr>
          <p:spPr bwMode="auto">
            <a:xfrm>
              <a:off x="1115616" y="1628800"/>
              <a:ext cx="2002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Estructuras</a:t>
              </a:r>
            </a:p>
          </p:txBody>
        </p:sp>
      </p:grpSp>
      <p:sp>
        <p:nvSpPr>
          <p:cNvPr id="10" name="9 Flecha izquierda y derecha"/>
          <p:cNvSpPr/>
          <p:nvPr/>
        </p:nvSpPr>
        <p:spPr>
          <a:xfrm>
            <a:off x="4098925" y="1468438"/>
            <a:ext cx="1081088" cy="504825"/>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nvGrpSpPr>
          <p:cNvPr id="31750" name="18 Grupo"/>
          <p:cNvGrpSpPr>
            <a:grpSpLocks/>
          </p:cNvGrpSpPr>
          <p:nvPr/>
        </p:nvGrpSpPr>
        <p:grpSpPr bwMode="auto">
          <a:xfrm>
            <a:off x="6011863" y="1196975"/>
            <a:ext cx="2376487" cy="1008063"/>
            <a:chOff x="5076056" y="1412776"/>
            <a:chExt cx="2376264" cy="1008112"/>
          </a:xfrm>
        </p:grpSpPr>
        <p:sp>
          <p:nvSpPr>
            <p:cNvPr id="11" name="10 Elipse"/>
            <p:cNvSpPr/>
            <p:nvPr/>
          </p:nvSpPr>
          <p:spPr>
            <a:xfrm>
              <a:off x="5076056" y="1412776"/>
              <a:ext cx="2376264" cy="1008112"/>
            </a:xfrm>
            <a:prstGeom prst="ellipse">
              <a:avLst/>
            </a:prstGeom>
            <a:solidFill>
              <a:srgbClr val="A2FCD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774" name="11 CuadroTexto"/>
            <p:cNvSpPr txBox="1">
              <a:spLocks noChangeArrowheads="1"/>
            </p:cNvSpPr>
            <p:nvPr/>
          </p:nvSpPr>
          <p:spPr bwMode="auto">
            <a:xfrm>
              <a:off x="5139000" y="1628800"/>
              <a:ext cx="2313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t>Propiedades</a:t>
              </a:r>
            </a:p>
          </p:txBody>
        </p:sp>
      </p:grpSp>
      <p:sp>
        <p:nvSpPr>
          <p:cNvPr id="14" name="13 Flecha derecha"/>
          <p:cNvSpPr/>
          <p:nvPr/>
        </p:nvSpPr>
        <p:spPr>
          <a:xfrm>
            <a:off x="4284663" y="3055938"/>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7" name="16 Flecha derecha"/>
          <p:cNvSpPr/>
          <p:nvPr/>
        </p:nvSpPr>
        <p:spPr>
          <a:xfrm>
            <a:off x="4284663" y="5949950"/>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753" name="17 CuadroTexto"/>
          <p:cNvSpPr txBox="1">
            <a:spLocks noChangeArrowheads="1"/>
          </p:cNvSpPr>
          <p:nvPr/>
        </p:nvSpPr>
        <p:spPr bwMode="auto">
          <a:xfrm>
            <a:off x="5292725" y="5818188"/>
            <a:ext cx="3235325" cy="706437"/>
          </a:xfrm>
          <a:prstGeom prst="rect">
            <a:avLst/>
          </a:prstGeom>
          <a:solidFill>
            <a:srgbClr val="FEF1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000"/>
              <a:t>¿Que tipo de propiedades físicas tiene?</a:t>
            </a:r>
          </a:p>
        </p:txBody>
      </p:sp>
      <p:sp>
        <p:nvSpPr>
          <p:cNvPr id="2" name="1 CuadroTexto"/>
          <p:cNvSpPr txBox="1"/>
          <p:nvPr/>
        </p:nvSpPr>
        <p:spPr>
          <a:xfrm>
            <a:off x="4022308" y="2204864"/>
            <a:ext cx="1133644" cy="369332"/>
          </a:xfrm>
          <a:prstGeom prst="rect">
            <a:avLst/>
          </a:prstGeom>
          <a:solidFill>
            <a:srgbClr val="FEF1DA"/>
          </a:solidFill>
          <a:effectLst>
            <a:glow rad="228600">
              <a:schemeClr val="accent1">
                <a:satMod val="175000"/>
                <a:alpha val="40000"/>
              </a:schemeClr>
            </a:glow>
          </a:effectLst>
        </p:spPr>
        <p:txBody>
          <a:bodyPr wrap="none">
            <a:spAutoFit/>
          </a:bodyPr>
          <a:lstStyle/>
          <a:p>
            <a:pPr>
              <a:defRPr/>
            </a:pPr>
            <a:r>
              <a:rPr lang="es-MX" dirty="0"/>
              <a:t>Ejemplos</a:t>
            </a:r>
          </a:p>
        </p:txBody>
      </p:sp>
      <p:pic>
        <p:nvPicPr>
          <p:cNvPr id="31757" name="2 Imagen"/>
          <p:cNvPicPr>
            <a:picLocks noChangeAspect="1"/>
          </p:cNvPicPr>
          <p:nvPr/>
        </p:nvPicPr>
        <p:blipFill>
          <a:blip r:embed="rId3">
            <a:extLst>
              <a:ext uri="{28A0092B-C50C-407E-A947-70E740481C1C}">
                <a14:useLocalDpi xmlns:a14="http://schemas.microsoft.com/office/drawing/2010/main" val="0"/>
              </a:ext>
            </a:extLst>
          </a:blip>
          <a:srcRect l="8211" t="16301" r="8211" b="24989"/>
          <a:stretch>
            <a:fillRect/>
          </a:stretch>
        </p:blipFill>
        <p:spPr bwMode="auto">
          <a:xfrm>
            <a:off x="1763713" y="3011488"/>
            <a:ext cx="9874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19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603750"/>
            <a:ext cx="944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20 CuadroTexto"/>
          <p:cNvSpPr txBox="1"/>
          <p:nvPr/>
        </p:nvSpPr>
        <p:spPr>
          <a:xfrm>
            <a:off x="477838" y="4787900"/>
            <a:ext cx="877887" cy="369888"/>
          </a:xfrm>
          <a:prstGeom prst="rect">
            <a:avLst/>
          </a:prstGeom>
          <a:solidFill>
            <a:schemeClr val="accent1">
              <a:lumMod val="90000"/>
            </a:schemeClr>
          </a:solidFill>
        </p:spPr>
        <p:txBody>
          <a:bodyPr wrap="none">
            <a:spAutoFit/>
          </a:bodyPr>
          <a:lstStyle/>
          <a:p>
            <a:pPr>
              <a:defRPr/>
            </a:pPr>
            <a:r>
              <a:rPr lang="es-MX" dirty="0"/>
              <a:t>Grafito</a:t>
            </a:r>
          </a:p>
        </p:txBody>
      </p:sp>
      <p:sp>
        <p:nvSpPr>
          <p:cNvPr id="23" name="22 CuadroTexto"/>
          <p:cNvSpPr txBox="1"/>
          <p:nvPr/>
        </p:nvSpPr>
        <p:spPr>
          <a:xfrm>
            <a:off x="468313" y="3190875"/>
            <a:ext cx="1171575" cy="369888"/>
          </a:xfrm>
          <a:prstGeom prst="rect">
            <a:avLst/>
          </a:prstGeom>
          <a:solidFill>
            <a:schemeClr val="accent2">
              <a:lumMod val="20000"/>
              <a:lumOff val="80000"/>
            </a:schemeClr>
          </a:solidFill>
        </p:spPr>
        <p:txBody>
          <a:bodyPr wrap="none">
            <a:spAutoFit/>
          </a:bodyPr>
          <a:lstStyle/>
          <a:p>
            <a:pPr>
              <a:defRPr/>
            </a:pPr>
            <a:r>
              <a:rPr lang="es-MX" dirty="0"/>
              <a:t>Diamante</a:t>
            </a:r>
          </a:p>
        </p:txBody>
      </p:sp>
      <p:sp>
        <p:nvSpPr>
          <p:cNvPr id="24" name="23 Flecha derecha"/>
          <p:cNvSpPr/>
          <p:nvPr/>
        </p:nvSpPr>
        <p:spPr>
          <a:xfrm>
            <a:off x="4284663" y="4797425"/>
            <a:ext cx="574675" cy="431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5" name="24 CuadroTexto"/>
          <p:cNvSpPr txBox="1"/>
          <p:nvPr/>
        </p:nvSpPr>
        <p:spPr>
          <a:xfrm>
            <a:off x="5292725" y="2852738"/>
            <a:ext cx="2951163" cy="923925"/>
          </a:xfrm>
          <a:prstGeom prst="rect">
            <a:avLst/>
          </a:prstGeom>
          <a:solidFill>
            <a:schemeClr val="accent2">
              <a:lumMod val="20000"/>
              <a:lumOff val="80000"/>
            </a:schemeClr>
          </a:solidFill>
        </p:spPr>
        <p:txBody>
          <a:bodyPr>
            <a:spAutoFit/>
          </a:bodyPr>
          <a:lstStyle/>
          <a:p>
            <a:pPr>
              <a:defRPr/>
            </a:pPr>
            <a:r>
              <a:rPr lang="es-MX" dirty="0"/>
              <a:t>Un material duro, aislante eléctrico y un buen conductor térmico.</a:t>
            </a:r>
          </a:p>
        </p:txBody>
      </p:sp>
      <p:sp>
        <p:nvSpPr>
          <p:cNvPr id="26" name="25 CuadroTexto"/>
          <p:cNvSpPr txBox="1"/>
          <p:nvPr/>
        </p:nvSpPr>
        <p:spPr>
          <a:xfrm>
            <a:off x="5292725" y="4562475"/>
            <a:ext cx="3240088" cy="923925"/>
          </a:xfrm>
          <a:prstGeom prst="rect">
            <a:avLst/>
          </a:prstGeom>
          <a:solidFill>
            <a:schemeClr val="accent1">
              <a:lumMod val="90000"/>
            </a:schemeClr>
          </a:solidFill>
        </p:spPr>
        <p:txBody>
          <a:bodyPr>
            <a:spAutoFit/>
          </a:bodyPr>
          <a:lstStyle/>
          <a:p>
            <a:pPr>
              <a:defRPr/>
            </a:pPr>
            <a:r>
              <a:rPr lang="es-MX" dirty="0"/>
              <a:t>Material suave, usado en lápices, buenos conductores eléctricos.</a:t>
            </a:r>
          </a:p>
        </p:txBody>
      </p:sp>
      <p:sp>
        <p:nvSpPr>
          <p:cNvPr id="31764" name="26 CuadroTexto"/>
          <p:cNvSpPr txBox="1">
            <a:spLocks noChangeArrowheads="1"/>
          </p:cNvSpPr>
          <p:nvPr/>
        </p:nvSpPr>
        <p:spPr bwMode="auto">
          <a:xfrm>
            <a:off x="395288" y="5981700"/>
            <a:ext cx="1728787" cy="400050"/>
          </a:xfrm>
          <a:prstGeom prst="rect">
            <a:avLst/>
          </a:prstGeom>
          <a:solidFill>
            <a:srgbClr val="D9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000"/>
              <a:t>Cuasicristal</a:t>
            </a:r>
            <a:endParaRPr lang="es-MX" altLang="es-MX" sz="1800"/>
          </a:p>
        </p:txBody>
      </p:sp>
      <p:pic>
        <p:nvPicPr>
          <p:cNvPr id="31765" name="8 Imagen"/>
          <p:cNvPicPr>
            <a:picLocks noChangeAspect="1"/>
          </p:cNvPicPr>
          <p:nvPr/>
        </p:nvPicPr>
        <p:blipFill>
          <a:blip r:embed="rId5">
            <a:extLst>
              <a:ext uri="{28A0092B-C50C-407E-A947-70E740481C1C}">
                <a14:useLocalDpi xmlns:a14="http://schemas.microsoft.com/office/drawing/2010/main" val="0"/>
              </a:ext>
            </a:extLst>
          </a:blip>
          <a:srcRect t="9003" r="59256" b="31505"/>
          <a:stretch>
            <a:fillRect/>
          </a:stretch>
        </p:blipFill>
        <p:spPr bwMode="auto">
          <a:xfrm>
            <a:off x="2987675" y="2903538"/>
            <a:ext cx="10795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27 Imagen"/>
          <p:cNvPicPr>
            <a:picLocks noChangeAspect="1"/>
          </p:cNvPicPr>
          <p:nvPr/>
        </p:nvPicPr>
        <p:blipFill>
          <a:blip r:embed="rId5">
            <a:extLst>
              <a:ext uri="{28A0092B-C50C-407E-A947-70E740481C1C}">
                <a14:useLocalDpi xmlns:a14="http://schemas.microsoft.com/office/drawing/2010/main" val="0"/>
              </a:ext>
            </a:extLst>
          </a:blip>
          <a:srcRect l="45924" t="4094" r="9181" b="31505"/>
          <a:stretch>
            <a:fillRect/>
          </a:stretch>
        </p:blipFill>
        <p:spPr bwMode="auto">
          <a:xfrm>
            <a:off x="2700338" y="4365625"/>
            <a:ext cx="147955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7" name="28 CuadroTexto"/>
          <p:cNvSpPr txBox="1">
            <a:spLocks noChangeArrowheads="1"/>
          </p:cNvSpPr>
          <p:nvPr/>
        </p:nvSpPr>
        <p:spPr bwMode="auto">
          <a:xfrm>
            <a:off x="395288" y="4005263"/>
            <a:ext cx="2173287"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Átomos de Carbón</a:t>
            </a:r>
          </a:p>
        </p:txBody>
      </p:sp>
      <p:sp>
        <p:nvSpPr>
          <p:cNvPr id="30" name="29 Flecha derecha"/>
          <p:cNvSpPr/>
          <p:nvPr/>
        </p:nvSpPr>
        <p:spPr>
          <a:xfrm rot="2700000">
            <a:off x="2590006" y="4294982"/>
            <a:ext cx="287337"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 name="30 Flecha derecha"/>
          <p:cNvSpPr/>
          <p:nvPr/>
        </p:nvSpPr>
        <p:spPr>
          <a:xfrm rot="-2700000">
            <a:off x="2617788" y="3886200"/>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2" name="31 Flecha derecha"/>
          <p:cNvSpPr/>
          <p:nvPr/>
        </p:nvSpPr>
        <p:spPr>
          <a:xfrm rot="-5400000">
            <a:off x="1063625" y="3667126"/>
            <a:ext cx="288925"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3" name="32 Flecha derecha"/>
          <p:cNvSpPr/>
          <p:nvPr/>
        </p:nvSpPr>
        <p:spPr>
          <a:xfrm rot="5400000">
            <a:off x="1078706" y="4487069"/>
            <a:ext cx="287338" cy="215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77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ext Box 6"/>
          <p:cNvSpPr txBox="1">
            <a:spLocks noChangeArrowheads="1"/>
          </p:cNvSpPr>
          <p:nvPr/>
        </p:nvSpPr>
        <p:spPr bwMode="auto">
          <a:xfrm>
            <a:off x="1049338" y="115888"/>
            <a:ext cx="7094537"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Física del Estado Sólido</a:t>
            </a:r>
          </a:p>
        </p:txBody>
      </p:sp>
      <p:graphicFrame>
        <p:nvGraphicFramePr>
          <p:cNvPr id="19466" name="Group 10"/>
          <p:cNvGraphicFramePr>
            <a:graphicFrameLocks noGrp="1"/>
          </p:cNvGraphicFramePr>
          <p:nvPr/>
        </p:nvGraphicFramePr>
        <p:xfrm>
          <a:off x="107950" y="1628775"/>
          <a:ext cx="8928100" cy="4200525"/>
        </p:xfrm>
        <a:graphic>
          <a:graphicData uri="http://schemas.openxmlformats.org/drawingml/2006/table">
            <a:tbl>
              <a:tblPr/>
              <a:tblGrid>
                <a:gridCol w="2303463">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305050">
                  <a:extLst>
                    <a:ext uri="{9D8B030D-6E8A-4147-A177-3AD203B41FA5}">
                      <a16:colId xmlns:a16="http://schemas.microsoft.com/office/drawing/2014/main" val="20002"/>
                    </a:ext>
                  </a:extLst>
                </a:gridCol>
                <a:gridCol w="2160587">
                  <a:extLst>
                    <a:ext uri="{9D8B030D-6E8A-4147-A177-3AD203B41FA5}">
                      <a16:colId xmlns:a16="http://schemas.microsoft.com/office/drawing/2014/main" val="20003"/>
                    </a:ext>
                  </a:extLst>
                </a:gridCol>
              </a:tblGrid>
              <a:tr h="611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a:ln>
                            <a:noFill/>
                          </a:ln>
                          <a:solidFill>
                            <a:srgbClr val="9F00D8"/>
                          </a:solidFill>
                          <a:effectLst/>
                          <a:latin typeface="Arial Narrow" pitchFamily="34" charset="0"/>
                        </a:rPr>
                        <a:t>Sistema</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800000"/>
                          </a:solidFill>
                          <a:effectLst/>
                          <a:latin typeface="Arial Narrow" pitchFamily="34" charset="0"/>
                        </a:rPr>
                        <a:t>Cristal</a:t>
                      </a:r>
                      <a:endParaRPr kumimoji="0" lang="es-ES" sz="2800" b="0" i="0" u="none" strike="noStrike" cap="none" normalizeH="0" baseline="0">
                        <a:ln>
                          <a:noFill/>
                        </a:ln>
                        <a:solidFill>
                          <a:srgbClr val="003366"/>
                        </a:solidFill>
                        <a:effectLst/>
                        <a:latin typeface="Arial Narrow"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err="1">
                          <a:ln>
                            <a:noFill/>
                          </a:ln>
                          <a:solidFill>
                            <a:srgbClr val="0000FF"/>
                          </a:solidFill>
                          <a:effectLst/>
                          <a:latin typeface="Arial Narrow" pitchFamily="34" charset="0"/>
                        </a:rPr>
                        <a:t>Cuasicristal</a:t>
                      </a:r>
                      <a:endParaRPr kumimoji="0" lang="es-ES" sz="2800" b="0" i="0" u="none" strike="noStrike" cap="none" normalizeH="0" baseline="0" dirty="0">
                        <a:ln>
                          <a:noFill/>
                        </a:ln>
                        <a:solidFill>
                          <a:srgbClr val="0000FF"/>
                        </a:solidFill>
                        <a:effectLst/>
                        <a:latin typeface="Arial Narrow"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chemeClr val="tx1"/>
                          </a:solidFill>
                          <a:effectLst/>
                          <a:latin typeface="Arial Narrow" pitchFamily="34" charset="0"/>
                        </a:rPr>
                        <a:t>Amorfo</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259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9F00D8"/>
                          </a:solidFill>
                          <a:effectLst/>
                          <a:latin typeface="Arial Narrow" pitchFamily="34" charset="0"/>
                        </a:rPr>
                        <a:t>Estructura</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2800" b="0" i="0" u="none" strike="noStrike" cap="none" normalizeH="0" baseline="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2800" b="0" i="0" u="none" strike="noStrike" cap="none" normalizeH="0" baseline="0">
                        <a:ln>
                          <a:noFill/>
                        </a:ln>
                        <a:solidFill>
                          <a:srgbClr val="0000FF"/>
                        </a:solidFill>
                        <a:effectLst/>
                        <a:latin typeface="Arial Narrow" pitchFamily="34"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MX" sz="2800" b="0" i="0" u="none" strike="noStrike" cap="none" normalizeH="0" baseline="0">
                        <a:ln>
                          <a:noFill/>
                        </a:ln>
                        <a:solidFill>
                          <a:srgbClr val="800000"/>
                        </a:solidFill>
                        <a:effectLst/>
                        <a:latin typeface="Arial Narrow" pitchFamily="34" charset="0"/>
                      </a:endParaRP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50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9F00D8"/>
                          </a:solidFill>
                          <a:effectLst/>
                          <a:latin typeface="Arial Narrow" pitchFamily="34" charset="0"/>
                        </a:rPr>
                        <a:t>Simetría</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s-ES" sz="900" b="0" i="0" u="none" strike="noStrike" cap="none" normalizeH="0" baseline="0">
                        <a:ln>
                          <a:noFill/>
                        </a:ln>
                        <a:solidFill>
                          <a:srgbClr val="800000"/>
                        </a:solidFill>
                        <a:effectLst/>
                        <a:latin typeface="Arial Narrow"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800000"/>
                          </a:solidFill>
                          <a:effectLst/>
                          <a:latin typeface="Arial Narrow" pitchFamily="34" charset="0"/>
                        </a:rPr>
                        <a:t>Traslacional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0000FF"/>
                          </a:solidFill>
                          <a:effectLst/>
                          <a:latin typeface="Arial Narrow" pitchFamily="34" charset="0"/>
                        </a:rPr>
                        <a:t>Orden de largo alcance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chemeClr val="tx1"/>
                          </a:solidFill>
                          <a:effectLst/>
                          <a:latin typeface="Arial Narrow" pitchFamily="34" charset="0"/>
                        </a:rPr>
                        <a:t>Orden de corto alcance</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600" b="0" i="0" u="none" strike="noStrike" cap="none" normalizeH="0" baseline="0">
                          <a:ln>
                            <a:noFill/>
                          </a:ln>
                          <a:solidFill>
                            <a:srgbClr val="9F00D8"/>
                          </a:solidFill>
                          <a:effectLst/>
                          <a:latin typeface="Arial Narrow" pitchFamily="34" charset="0"/>
                        </a:rPr>
                        <a:t>Función de Onda</a:t>
                      </a:r>
                      <a:endParaRPr kumimoji="0" lang="es-ES" sz="2800" b="0" i="0" u="none" strike="noStrike" cap="none" normalizeH="0" baseline="0">
                        <a:ln>
                          <a:noFill/>
                        </a:ln>
                        <a:solidFill>
                          <a:srgbClr val="9F00D8"/>
                        </a:solidFill>
                        <a:effectLst/>
                        <a:latin typeface="Arial Narrow" pitchFamily="34" charset="0"/>
                      </a:endParaRP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dirty="0">
                          <a:ln>
                            <a:noFill/>
                          </a:ln>
                          <a:solidFill>
                            <a:srgbClr val="800000"/>
                          </a:solidFill>
                          <a:effectLst/>
                          <a:latin typeface="Arial Narrow" pitchFamily="34" charset="0"/>
                        </a:rPr>
                        <a:t>Extendida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rgbClr val="0000FF"/>
                          </a:solidFill>
                          <a:effectLst/>
                          <a:latin typeface="Arial Narrow" pitchFamily="34" charset="0"/>
                        </a:rPr>
                        <a:t>Crítica</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800" b="0" i="0" u="none" strike="noStrike" cap="none" normalizeH="0" baseline="0">
                          <a:ln>
                            <a:noFill/>
                          </a:ln>
                          <a:solidFill>
                            <a:schemeClr val="tx1"/>
                          </a:solidFill>
                          <a:effectLst/>
                          <a:latin typeface="Arial Narrow" pitchFamily="34" charset="0"/>
                        </a:rPr>
                        <a:t>Localizada</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2798" name="Picture 37" descr="vic-fig12"/>
          <p:cNvPicPr>
            <a:picLocks noChangeAspect="1" noChangeArrowheads="1"/>
          </p:cNvPicPr>
          <p:nvPr/>
        </p:nvPicPr>
        <p:blipFill>
          <a:blip r:embed="rId3">
            <a:extLst>
              <a:ext uri="{28A0092B-C50C-407E-A947-70E740481C1C}">
                <a14:useLocalDpi xmlns:a14="http://schemas.microsoft.com/office/drawing/2010/main" val="0"/>
              </a:ext>
            </a:extLst>
          </a:blip>
          <a:srcRect l="16942" t="16942" r="16942" b="16942"/>
          <a:stretch>
            <a:fillRect/>
          </a:stretch>
        </p:blipFill>
        <p:spPr bwMode="auto">
          <a:xfrm>
            <a:off x="2484438" y="2349500"/>
            <a:ext cx="19415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Picture 38" descr="penrose"/>
          <p:cNvPicPr>
            <a:picLocks noChangeAspect="1" noChangeArrowheads="1"/>
          </p:cNvPicPr>
          <p:nvPr/>
        </p:nvPicPr>
        <p:blipFill>
          <a:blip r:embed="rId4">
            <a:extLst>
              <a:ext uri="{28A0092B-C50C-407E-A947-70E740481C1C}">
                <a14:useLocalDpi xmlns:a14="http://schemas.microsoft.com/office/drawing/2010/main" val="0"/>
              </a:ext>
            </a:extLst>
          </a:blip>
          <a:srcRect l="19460" t="26030" r="32129" b="26030"/>
          <a:stretch>
            <a:fillRect/>
          </a:stretch>
        </p:blipFill>
        <p:spPr bwMode="auto">
          <a:xfrm>
            <a:off x="4643438" y="2349500"/>
            <a:ext cx="20034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39" descr="AMORFO1"/>
          <p:cNvPicPr>
            <a:picLocks noChangeAspect="1" noChangeArrowheads="1"/>
          </p:cNvPicPr>
          <p:nvPr/>
        </p:nvPicPr>
        <p:blipFill>
          <a:blip r:embed="rId5">
            <a:extLst>
              <a:ext uri="{28A0092B-C50C-407E-A947-70E740481C1C}">
                <a14:useLocalDpi xmlns:a14="http://schemas.microsoft.com/office/drawing/2010/main" val="0"/>
              </a:ext>
            </a:extLst>
          </a:blip>
          <a:srcRect l="10545" t="21797" r="10545" b="21797"/>
          <a:stretch>
            <a:fillRect/>
          </a:stretch>
        </p:blipFill>
        <p:spPr bwMode="auto">
          <a:xfrm>
            <a:off x="7019925" y="2349500"/>
            <a:ext cx="19065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685800" y="1196975"/>
            <a:ext cx="7772400" cy="4899025"/>
          </a:xfrm>
        </p:spPr>
        <p:txBody>
          <a:bodyPr/>
          <a:lstStyle/>
          <a:p>
            <a:pPr eaLnBrk="1" hangingPunct="1"/>
            <a:endParaRPr lang="es-ES" altLang="es-MX"/>
          </a:p>
          <a:p>
            <a:pPr eaLnBrk="1" hangingPunct="1"/>
            <a:endParaRPr lang="es-ES" altLang="es-MX"/>
          </a:p>
          <a:p>
            <a:pPr eaLnBrk="1" hangingPunct="1"/>
            <a:endParaRPr lang="es-ES" altLang="es-MX"/>
          </a:p>
          <a:p>
            <a:pPr eaLnBrk="1" hangingPunct="1"/>
            <a:endParaRPr lang="es-ES" altLang="es-MX"/>
          </a:p>
          <a:p>
            <a:pPr eaLnBrk="1" hangingPunct="1"/>
            <a:endParaRPr lang="es-ES" altLang="es-MX"/>
          </a:p>
          <a:p>
            <a:pPr eaLnBrk="1" hangingPunct="1"/>
            <a:endParaRPr lang="es-ES" altLang="es-MX"/>
          </a:p>
          <a:p>
            <a:pPr eaLnBrk="1" hangingPunct="1"/>
            <a:endParaRPr lang="es-ES" altLang="es-MX" sz="2400"/>
          </a:p>
        </p:txBody>
      </p:sp>
      <p:pic>
        <p:nvPicPr>
          <p:cNvPr id="34819" name="Picture 4" descr="diff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3950"/>
            <a:ext cx="245586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Penros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1268413"/>
            <a:ext cx="172878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Penros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2636838"/>
            <a:ext cx="17287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Penros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4005263"/>
            <a:ext cx="17287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9" descr="Penros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5373688"/>
            <a:ext cx="17287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0" descr="Penros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25" y="5373688"/>
            <a:ext cx="17272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11"/>
          <p:cNvSpPr txBox="1">
            <a:spLocks noChangeArrowheads="1"/>
          </p:cNvSpPr>
          <p:nvPr/>
        </p:nvSpPr>
        <p:spPr bwMode="auto">
          <a:xfrm>
            <a:off x="107950" y="4149725"/>
            <a:ext cx="6769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defTabSz="180975">
              <a:spcBef>
                <a:spcPct val="20000"/>
              </a:spcBef>
              <a:buChar char="•"/>
              <a:defRPr sz="3200">
                <a:solidFill>
                  <a:schemeClr val="tx1"/>
                </a:solidFill>
                <a:latin typeface="Arial" panose="020B0604020202020204" pitchFamily="34" charset="0"/>
              </a:defRPr>
            </a:lvl1pPr>
            <a:lvl2pPr marL="742950" indent="-285750" defTabSz="180975">
              <a:spcBef>
                <a:spcPct val="20000"/>
              </a:spcBef>
              <a:buChar char="–"/>
              <a:defRPr sz="2800">
                <a:solidFill>
                  <a:schemeClr val="tx1"/>
                </a:solidFill>
                <a:latin typeface="Arial" panose="020B0604020202020204" pitchFamily="34" charset="0"/>
              </a:defRPr>
            </a:lvl2pPr>
            <a:lvl3pPr marL="1143000" indent="-228600" defTabSz="180975">
              <a:spcBef>
                <a:spcPct val="20000"/>
              </a:spcBef>
              <a:buChar char="•"/>
              <a:defRPr sz="2400">
                <a:solidFill>
                  <a:schemeClr val="tx1"/>
                </a:solidFill>
                <a:latin typeface="Arial" panose="020B0604020202020204" pitchFamily="34" charset="0"/>
              </a:defRPr>
            </a:lvl3pPr>
            <a:lvl4pPr marL="1600200" indent="-228600" defTabSz="180975">
              <a:spcBef>
                <a:spcPct val="20000"/>
              </a:spcBef>
              <a:buChar char="–"/>
              <a:defRPr sz="2000">
                <a:solidFill>
                  <a:schemeClr val="tx1"/>
                </a:solidFill>
                <a:latin typeface="Arial" panose="020B0604020202020204" pitchFamily="34" charset="0"/>
              </a:defRPr>
            </a:lvl4pPr>
            <a:lvl5pPr marL="2057400" indent="-228600" defTabSz="180975">
              <a:spcBef>
                <a:spcPct val="20000"/>
              </a:spcBef>
              <a:buChar char="»"/>
              <a:defRPr sz="2000">
                <a:solidFill>
                  <a:schemeClr val="tx1"/>
                </a:solidFill>
                <a:latin typeface="Arial" panose="020B0604020202020204" pitchFamily="34" charset="0"/>
              </a:defRPr>
            </a:lvl5pPr>
            <a:lvl6pPr marL="25146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809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2400" b="1">
                <a:solidFill>
                  <a:srgbClr val="800000"/>
                </a:solidFill>
                <a:latin typeface="Times New Roman" panose="02020603050405020304" pitchFamily="18" charset="0"/>
              </a:rPr>
              <a:t>“</a:t>
            </a:r>
            <a:r>
              <a:rPr lang="es-MX" altLang="es-MX" sz="2400" b="1">
                <a:solidFill>
                  <a:srgbClr val="800000"/>
                </a:solidFill>
                <a:latin typeface="Times New Roman" panose="02020603050405020304" pitchFamily="18" charset="0"/>
              </a:rPr>
              <a:t>Fase metálica con orden orientacional de largo alcance y no tiene simetría translacional</a:t>
            </a:r>
            <a:r>
              <a:rPr lang="en-US" altLang="es-MX" sz="2400" b="1">
                <a:solidFill>
                  <a:srgbClr val="800000"/>
                </a:solidFill>
                <a:latin typeface="Times New Roman" panose="02020603050405020304" pitchFamily="18" charset="0"/>
              </a:rPr>
              <a:t>”</a:t>
            </a:r>
          </a:p>
          <a:p>
            <a:pPr eaLnBrk="1" hangingPunct="1">
              <a:spcBef>
                <a:spcPct val="0"/>
              </a:spcBef>
              <a:buFontTx/>
              <a:buNone/>
            </a:pPr>
            <a:r>
              <a:rPr lang="en-US" altLang="es-MX" sz="2400">
                <a:solidFill>
                  <a:srgbClr val="0066CC"/>
                </a:solidFill>
                <a:latin typeface="Times New Roman" panose="02020603050405020304" pitchFamily="18" charset="0"/>
              </a:rPr>
              <a:t>	</a:t>
            </a:r>
            <a:r>
              <a:rPr lang="en-US" altLang="es-MX" sz="2400">
                <a:solidFill>
                  <a:srgbClr val="336600"/>
                </a:solidFill>
                <a:latin typeface="Times New Roman" panose="02020603050405020304" pitchFamily="18" charset="0"/>
              </a:rPr>
              <a:t>D. Shechtman, I. Blech, D. Gratias, and J.W. Cahn, </a:t>
            </a:r>
            <a:r>
              <a:rPr lang="en-US" altLang="es-MX" sz="2400" b="1" i="1">
                <a:solidFill>
                  <a:srgbClr val="336600"/>
                </a:solidFill>
                <a:latin typeface="Times New Roman" panose="02020603050405020304" pitchFamily="18" charset="0"/>
              </a:rPr>
              <a:t>Phys. Rev. Lett.</a:t>
            </a:r>
            <a:r>
              <a:rPr lang="en-US" altLang="es-MX" sz="2400">
                <a:solidFill>
                  <a:srgbClr val="336600"/>
                </a:solidFill>
                <a:latin typeface="Times New Roman" panose="02020603050405020304" pitchFamily="18" charset="0"/>
              </a:rPr>
              <a:t> </a:t>
            </a:r>
            <a:r>
              <a:rPr lang="en-US" altLang="es-MX" sz="2400" b="1">
                <a:solidFill>
                  <a:srgbClr val="336600"/>
                </a:solidFill>
                <a:latin typeface="Times New Roman" panose="02020603050405020304" pitchFamily="18" charset="0"/>
              </a:rPr>
              <a:t>53</a:t>
            </a:r>
            <a:r>
              <a:rPr lang="en-US" altLang="es-MX" sz="2400">
                <a:solidFill>
                  <a:srgbClr val="336600"/>
                </a:solidFill>
                <a:latin typeface="Times New Roman" panose="02020603050405020304" pitchFamily="18" charset="0"/>
              </a:rPr>
              <a:t>, 1951 (1984).</a:t>
            </a:r>
            <a:r>
              <a:rPr lang="en-US" altLang="es-MX" sz="2000">
                <a:solidFill>
                  <a:srgbClr val="336600"/>
                </a:solidFill>
                <a:latin typeface="Times New Roman MT Extra Bold" pitchFamily="18" charset="0"/>
              </a:rPr>
              <a:t> </a:t>
            </a:r>
          </a:p>
        </p:txBody>
      </p:sp>
      <p:sp>
        <p:nvSpPr>
          <p:cNvPr id="34826" name="Text Box 12"/>
          <p:cNvSpPr txBox="1">
            <a:spLocks noChangeArrowheads="1"/>
          </p:cNvSpPr>
          <p:nvPr/>
        </p:nvSpPr>
        <p:spPr bwMode="auto">
          <a:xfrm>
            <a:off x="755650" y="5734050"/>
            <a:ext cx="3529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 altLang="es-MX" sz="4000" i="1">
                <a:solidFill>
                  <a:srgbClr val="000066"/>
                </a:solidFill>
              </a:rPr>
              <a:t>Al</a:t>
            </a:r>
            <a:r>
              <a:rPr lang="es-ES" altLang="es-MX" sz="4000" i="1" baseline="-25000">
                <a:solidFill>
                  <a:srgbClr val="000066"/>
                </a:solidFill>
              </a:rPr>
              <a:t>0.86</a:t>
            </a:r>
            <a:r>
              <a:rPr lang="es-ES" altLang="es-MX" sz="4000" i="1">
                <a:solidFill>
                  <a:srgbClr val="000066"/>
                </a:solidFill>
              </a:rPr>
              <a:t>Mn</a:t>
            </a:r>
            <a:r>
              <a:rPr lang="es-ES" altLang="es-MX" sz="4000" i="1" baseline="-25000">
                <a:solidFill>
                  <a:srgbClr val="000066"/>
                </a:solidFill>
              </a:rPr>
              <a:t>0.14</a:t>
            </a:r>
            <a:endParaRPr lang="es-ES" altLang="es-MX" sz="4000" i="1">
              <a:solidFill>
                <a:srgbClr val="000066"/>
              </a:solidFill>
            </a:endParaRPr>
          </a:p>
        </p:txBody>
      </p:sp>
      <p:sp>
        <p:nvSpPr>
          <p:cNvPr id="34827" name="Text Box 13"/>
          <p:cNvSpPr txBox="1">
            <a:spLocks noChangeArrowheads="1"/>
          </p:cNvSpPr>
          <p:nvPr/>
        </p:nvSpPr>
        <p:spPr bwMode="auto">
          <a:xfrm>
            <a:off x="7119938" y="876300"/>
            <a:ext cx="1989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MX" sz="2000" b="1">
                <a:solidFill>
                  <a:srgbClr val="006666"/>
                </a:solidFill>
                <a:latin typeface="Arial Narrow" panose="020B0606020202030204" pitchFamily="34" charset="0"/>
              </a:rPr>
              <a:t>Redes de Penrose</a:t>
            </a:r>
          </a:p>
        </p:txBody>
      </p:sp>
      <p:pic>
        <p:nvPicPr>
          <p:cNvPr id="3482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1125538"/>
            <a:ext cx="30861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6" name="Text Box 20"/>
          <p:cNvSpPr txBox="1">
            <a:spLocks noChangeArrowheads="1"/>
          </p:cNvSpPr>
          <p:nvPr/>
        </p:nvSpPr>
        <p:spPr bwMode="auto">
          <a:xfrm>
            <a:off x="1762125" y="188913"/>
            <a:ext cx="5738813"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Primer </a:t>
            </a:r>
            <a:r>
              <a:rPr lang="es-ES" sz="4800" b="1" dirty="0" err="1">
                <a:solidFill>
                  <a:srgbClr val="0000CC"/>
                </a:solidFill>
                <a:effectLst>
                  <a:outerShdw blurRad="38100" dist="38100" dir="2700000" algn="tl">
                    <a:srgbClr val="C0C0C0"/>
                  </a:outerShdw>
                </a:effectLst>
                <a:latin typeface="Times New Roman MT Extra Bold" pitchFamily="18" charset="0"/>
              </a:rPr>
              <a:t>Cuasicristal</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pic>
        <p:nvPicPr>
          <p:cNvPr id="34830" name="8 Imagen" descr="unam-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6" name="Text Box 20"/>
          <p:cNvSpPr txBox="1">
            <a:spLocks noChangeArrowheads="1"/>
          </p:cNvSpPr>
          <p:nvPr/>
        </p:nvSpPr>
        <p:spPr bwMode="auto">
          <a:xfrm>
            <a:off x="2711450" y="188913"/>
            <a:ext cx="3840163"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err="1">
                <a:solidFill>
                  <a:srgbClr val="0000CC"/>
                </a:solidFill>
                <a:effectLst>
                  <a:outerShdw blurRad="38100" dist="38100" dir="2700000" algn="tl">
                    <a:srgbClr val="C0C0C0"/>
                  </a:outerShdw>
                </a:effectLst>
                <a:latin typeface="Times New Roman MT Extra Bold" pitchFamily="18" charset="0"/>
              </a:rPr>
              <a:t>Cuasicristales</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pic>
        <p:nvPicPr>
          <p:cNvPr id="36867"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36869" name="Text Box 2"/>
          <p:cNvSpPr txBox="1">
            <a:spLocks noChangeArrowheads="1"/>
          </p:cNvSpPr>
          <p:nvPr/>
        </p:nvSpPr>
        <p:spPr bwMode="auto">
          <a:xfrm>
            <a:off x="1179513" y="3692525"/>
            <a:ext cx="2643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2400" b="1">
                <a:solidFill>
                  <a:schemeClr val="folHlink"/>
                </a:solidFill>
                <a:latin typeface="Helvetica" panose="020B0604020202020204" pitchFamily="34" charset="0"/>
                <a:cs typeface="Arial" panose="020B0604020202020204" pitchFamily="34" charset="0"/>
              </a:rPr>
              <a:t>Zn</a:t>
            </a:r>
            <a:r>
              <a:rPr lang="en-US" altLang="es-MX" sz="2400" b="1" baseline="-25000">
                <a:solidFill>
                  <a:schemeClr val="folHlink"/>
                </a:solidFill>
                <a:latin typeface="Helvetica" panose="020B0604020202020204" pitchFamily="34" charset="0"/>
                <a:cs typeface="Arial" panose="020B0604020202020204" pitchFamily="34" charset="0"/>
              </a:rPr>
              <a:t>56.8</a:t>
            </a:r>
            <a:r>
              <a:rPr lang="en-US" altLang="es-MX" sz="2400" b="1">
                <a:solidFill>
                  <a:schemeClr val="folHlink"/>
                </a:solidFill>
                <a:latin typeface="Helvetica" panose="020B0604020202020204" pitchFamily="34" charset="0"/>
                <a:cs typeface="Arial" panose="020B0604020202020204" pitchFamily="34" charset="0"/>
              </a:rPr>
              <a:t> Mg</a:t>
            </a:r>
            <a:r>
              <a:rPr lang="en-US" altLang="es-MX" sz="2400" b="1" baseline="-25000">
                <a:solidFill>
                  <a:schemeClr val="folHlink"/>
                </a:solidFill>
                <a:latin typeface="Helvetica" panose="020B0604020202020204" pitchFamily="34" charset="0"/>
                <a:cs typeface="Arial" panose="020B0604020202020204" pitchFamily="34" charset="0"/>
              </a:rPr>
              <a:t>34.6</a:t>
            </a:r>
            <a:r>
              <a:rPr lang="en-US" altLang="es-MX" sz="2400" b="1">
                <a:solidFill>
                  <a:schemeClr val="folHlink"/>
                </a:solidFill>
                <a:latin typeface="Helvetica" panose="020B0604020202020204" pitchFamily="34" charset="0"/>
                <a:cs typeface="Arial" panose="020B0604020202020204" pitchFamily="34" charset="0"/>
              </a:rPr>
              <a:t> Ho</a:t>
            </a:r>
            <a:r>
              <a:rPr lang="en-US" altLang="es-MX" sz="2400" b="1" baseline="-25000">
                <a:solidFill>
                  <a:schemeClr val="folHlink"/>
                </a:solidFill>
                <a:latin typeface="Helvetica" panose="020B0604020202020204" pitchFamily="34" charset="0"/>
                <a:cs typeface="Arial" panose="020B0604020202020204" pitchFamily="34" charset="0"/>
              </a:rPr>
              <a:t>8.7</a:t>
            </a:r>
          </a:p>
        </p:txBody>
      </p:sp>
      <p:pic>
        <p:nvPicPr>
          <p:cNvPr id="368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360488"/>
            <a:ext cx="29146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71" name="Picture 2" descr="fac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1360488"/>
            <a:ext cx="34829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3"/>
          <p:cNvSpPr txBox="1">
            <a:spLocks noChangeArrowheads="1"/>
          </p:cNvSpPr>
          <p:nvPr/>
        </p:nvSpPr>
        <p:spPr bwMode="auto">
          <a:xfrm>
            <a:off x="5754688" y="3692525"/>
            <a:ext cx="184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2400" b="1">
                <a:solidFill>
                  <a:srgbClr val="04AA92"/>
                </a:solidFill>
                <a:latin typeface="Helvetica" panose="020B0604020202020204" pitchFamily="34" charset="0"/>
                <a:cs typeface="Arial" panose="020B0604020202020204" pitchFamily="34" charset="0"/>
              </a:rPr>
              <a:t>Al</a:t>
            </a:r>
            <a:r>
              <a:rPr lang="en-US" altLang="es-MX" sz="2400" b="1" baseline="-25000">
                <a:solidFill>
                  <a:srgbClr val="04AA92"/>
                </a:solidFill>
                <a:latin typeface="Helvetica" panose="020B0604020202020204" pitchFamily="34" charset="0"/>
                <a:cs typeface="Arial" panose="020B0604020202020204" pitchFamily="34" charset="0"/>
              </a:rPr>
              <a:t>60</a:t>
            </a:r>
            <a:r>
              <a:rPr lang="en-US" altLang="es-MX" sz="2400" b="1">
                <a:solidFill>
                  <a:srgbClr val="04AA92"/>
                </a:solidFill>
                <a:latin typeface="Helvetica" panose="020B0604020202020204" pitchFamily="34" charset="0"/>
                <a:cs typeface="Arial" panose="020B0604020202020204" pitchFamily="34" charset="0"/>
              </a:rPr>
              <a:t>Li</a:t>
            </a:r>
            <a:r>
              <a:rPr lang="en-US" altLang="es-MX" sz="2400" b="1" baseline="-25000">
                <a:solidFill>
                  <a:srgbClr val="04AA92"/>
                </a:solidFill>
                <a:latin typeface="Helvetica" panose="020B0604020202020204" pitchFamily="34" charset="0"/>
                <a:cs typeface="Arial" panose="020B0604020202020204" pitchFamily="34" charset="0"/>
              </a:rPr>
              <a:t>30</a:t>
            </a:r>
            <a:r>
              <a:rPr lang="en-US" altLang="es-MX" sz="2400" b="1">
                <a:solidFill>
                  <a:srgbClr val="04AA92"/>
                </a:solidFill>
                <a:latin typeface="Helvetica" panose="020B0604020202020204" pitchFamily="34" charset="0"/>
                <a:cs typeface="Arial" panose="020B0604020202020204" pitchFamily="34" charset="0"/>
              </a:rPr>
              <a:t>Cu</a:t>
            </a:r>
            <a:r>
              <a:rPr lang="en-US" altLang="es-MX" sz="2400" b="1" baseline="-25000">
                <a:solidFill>
                  <a:srgbClr val="04AA92"/>
                </a:solidFill>
                <a:latin typeface="Helvetica" panose="020B0604020202020204" pitchFamily="34" charset="0"/>
                <a:cs typeface="Arial" panose="020B0604020202020204" pitchFamily="34" charset="0"/>
              </a:rPr>
              <a:t>10</a:t>
            </a:r>
            <a:endParaRPr lang="en-US" altLang="es-MX" sz="2400" b="1">
              <a:solidFill>
                <a:srgbClr val="99FF99"/>
              </a:solidFill>
              <a:latin typeface="Helvetica" panose="020B0604020202020204" pitchFamily="34" charset="0"/>
              <a:cs typeface="Arial" panose="020B0604020202020204" pitchFamily="34" charset="0"/>
            </a:endParaRPr>
          </a:p>
        </p:txBody>
      </p:sp>
      <p:sp>
        <p:nvSpPr>
          <p:cNvPr id="36873" name="Text Box 3"/>
          <p:cNvSpPr txBox="1">
            <a:spLocks noChangeArrowheads="1"/>
          </p:cNvSpPr>
          <p:nvPr/>
        </p:nvSpPr>
        <p:spPr bwMode="auto">
          <a:xfrm>
            <a:off x="3563938" y="908050"/>
            <a:ext cx="329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b="1">
                <a:solidFill>
                  <a:srgbClr val="FF0000"/>
                </a:solidFill>
                <a:latin typeface="Helvetica" panose="020B0604020202020204" pitchFamily="34" charset="0"/>
                <a:cs typeface="Arial" panose="020B0604020202020204" pitchFamily="34" charset="0"/>
              </a:rPr>
              <a:t>Aleaciones metálicas</a:t>
            </a:r>
          </a:p>
        </p:txBody>
      </p:sp>
      <p:sp>
        <p:nvSpPr>
          <p:cNvPr id="36874" name="Rectángulo 3"/>
          <p:cNvSpPr>
            <a:spLocks noChangeArrowheads="1"/>
          </p:cNvSpPr>
          <p:nvPr/>
        </p:nvSpPr>
        <p:spPr bwMode="auto">
          <a:xfrm>
            <a:off x="987425" y="4133850"/>
            <a:ext cx="32972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100"/>
              <a:t>I.R. Fisher </a:t>
            </a:r>
            <a:r>
              <a:rPr lang="en-US" altLang="es-MX" sz="1100" i="1"/>
              <a:t>et al</a:t>
            </a:r>
            <a:r>
              <a:rPr lang="en-US" altLang="es-MX" sz="1100"/>
              <a:t>., </a:t>
            </a:r>
            <a:r>
              <a:rPr lang="en-US" altLang="es-MX" sz="1100" i="1"/>
              <a:t>Phil Mag B </a:t>
            </a:r>
            <a:r>
              <a:rPr lang="en-US" altLang="es-MX" sz="1100" b="1"/>
              <a:t>77</a:t>
            </a:r>
            <a:r>
              <a:rPr lang="en-US" altLang="es-MX" sz="1100"/>
              <a:t>, 1601 (1998).</a:t>
            </a:r>
            <a:endParaRPr lang="es-MX" altLang="es-MX"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ext Box 9"/>
          <p:cNvSpPr txBox="1">
            <a:spLocks noChangeArrowheads="1"/>
          </p:cNvSpPr>
          <p:nvPr/>
        </p:nvSpPr>
        <p:spPr bwMode="auto">
          <a:xfrm>
            <a:off x="2124075" y="142875"/>
            <a:ext cx="4949825"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Visión General</a:t>
            </a:r>
          </a:p>
        </p:txBody>
      </p:sp>
      <p:sp>
        <p:nvSpPr>
          <p:cNvPr id="7181" name="Text Box 13"/>
          <p:cNvSpPr txBox="1">
            <a:spLocks noChangeArrowheads="1"/>
          </p:cNvSpPr>
          <p:nvPr/>
        </p:nvSpPr>
        <p:spPr bwMode="auto">
          <a:xfrm>
            <a:off x="357188" y="1071563"/>
            <a:ext cx="8607425" cy="1754187"/>
          </a:xfrm>
          <a:prstGeom prst="rect">
            <a:avLst/>
          </a:prstGeom>
          <a:noFill/>
          <a:ln w="9525">
            <a:noFill/>
            <a:miter lim="800000"/>
            <a:headEnd/>
            <a:tailEnd/>
          </a:ln>
          <a:effectLst/>
        </p:spPr>
        <p:txBody>
          <a:bodyPr>
            <a:spAutoFit/>
          </a:bodyPr>
          <a:lstStyle/>
          <a:p>
            <a:pPr algn="just" eaLnBrk="1" hangingPunct="1">
              <a:lnSpc>
                <a:spcPct val="90000"/>
              </a:lnSpc>
              <a:spcBef>
                <a:spcPct val="20000"/>
              </a:spcBef>
              <a:defRPr/>
            </a:pPr>
            <a:r>
              <a:rPr lang="es-ES" sz="3200" dirty="0">
                <a:solidFill>
                  <a:srgbClr val="CC0000"/>
                </a:solidFill>
                <a:latin typeface="+mn-lt"/>
              </a:rPr>
              <a:t>1.- Introducción</a:t>
            </a:r>
            <a:endParaRPr lang="es-ES" sz="3400" dirty="0">
              <a:solidFill>
                <a:srgbClr val="CC0000"/>
              </a:solidFill>
              <a:latin typeface="+mn-lt"/>
            </a:endParaRPr>
          </a:p>
          <a:p>
            <a:pPr algn="just" eaLnBrk="1" hangingPunct="1">
              <a:lnSpc>
                <a:spcPct val="90000"/>
              </a:lnSpc>
              <a:spcBef>
                <a:spcPct val="20000"/>
              </a:spcBef>
              <a:defRPr/>
            </a:pPr>
            <a:r>
              <a:rPr lang="es-ES" sz="2000" dirty="0">
                <a:solidFill>
                  <a:srgbClr val="660033"/>
                </a:solidFill>
                <a:latin typeface="Times New Roman MT Extra Bold" pitchFamily="18" charset="0"/>
              </a:rPr>
              <a:t>	</a:t>
            </a:r>
            <a:r>
              <a:rPr lang="es-ES" sz="2400" dirty="0">
                <a:solidFill>
                  <a:srgbClr val="660033"/>
                </a:solidFill>
                <a:latin typeface="Times New Roman MT Extra Bold" pitchFamily="18" charset="0"/>
              </a:rPr>
              <a:t>- Sólidos cristalinos y amorfos</a:t>
            </a:r>
          </a:p>
          <a:p>
            <a:pPr algn="just" eaLnBrk="1" hangingPunct="1">
              <a:lnSpc>
                <a:spcPct val="90000"/>
              </a:lnSpc>
              <a:spcBef>
                <a:spcPct val="20000"/>
              </a:spcBef>
              <a:defRPr/>
            </a:pPr>
            <a:r>
              <a:rPr lang="es-ES" sz="2400" dirty="0">
                <a:solidFill>
                  <a:srgbClr val="660033"/>
                </a:solidFill>
                <a:latin typeface="Times New Roman MT Extra Bold" pitchFamily="18" charset="0"/>
              </a:rPr>
              <a:t>	- Cuasicristales</a:t>
            </a:r>
          </a:p>
          <a:p>
            <a:pPr algn="just" eaLnBrk="1" hangingPunct="1">
              <a:lnSpc>
                <a:spcPct val="90000"/>
              </a:lnSpc>
              <a:spcBef>
                <a:spcPct val="20000"/>
              </a:spcBef>
              <a:defRPr/>
            </a:pPr>
            <a:r>
              <a:rPr lang="es-ES" sz="2400" dirty="0">
                <a:solidFill>
                  <a:srgbClr val="660033"/>
                </a:solidFill>
                <a:latin typeface="Times New Roman MT Extra Bold" pitchFamily="18" charset="0"/>
              </a:rPr>
              <a:t>	- Propiedades Físicas</a:t>
            </a:r>
          </a:p>
        </p:txBody>
      </p:sp>
      <p:sp>
        <p:nvSpPr>
          <p:cNvPr id="614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6149"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6" name="Text Box 20"/>
          <p:cNvSpPr txBox="1">
            <a:spLocks noChangeArrowheads="1"/>
          </p:cNvSpPr>
          <p:nvPr/>
        </p:nvSpPr>
        <p:spPr bwMode="auto">
          <a:xfrm>
            <a:off x="2711450" y="188913"/>
            <a:ext cx="3840163"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err="1">
                <a:solidFill>
                  <a:srgbClr val="0000CC"/>
                </a:solidFill>
                <a:effectLst>
                  <a:outerShdw blurRad="38100" dist="38100" dir="2700000" algn="tl">
                    <a:srgbClr val="C0C0C0"/>
                  </a:outerShdw>
                </a:effectLst>
                <a:latin typeface="Times New Roman MT Extra Bold" pitchFamily="18" charset="0"/>
              </a:rPr>
              <a:t>Cuasicristales</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pic>
        <p:nvPicPr>
          <p:cNvPr id="38915"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38917" name="Text Box 2"/>
          <p:cNvSpPr txBox="1">
            <a:spLocks noChangeArrowheads="1"/>
          </p:cNvSpPr>
          <p:nvPr/>
        </p:nvSpPr>
        <p:spPr bwMode="auto">
          <a:xfrm>
            <a:off x="1179513" y="3692525"/>
            <a:ext cx="2643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2400" b="1">
                <a:solidFill>
                  <a:schemeClr val="folHlink"/>
                </a:solidFill>
                <a:latin typeface="Helvetica" panose="020B0604020202020204" pitchFamily="34" charset="0"/>
                <a:cs typeface="Arial" panose="020B0604020202020204" pitchFamily="34" charset="0"/>
              </a:rPr>
              <a:t>Zn</a:t>
            </a:r>
            <a:r>
              <a:rPr lang="en-US" altLang="es-MX" sz="2400" b="1" baseline="-25000">
                <a:solidFill>
                  <a:schemeClr val="folHlink"/>
                </a:solidFill>
                <a:latin typeface="Helvetica" panose="020B0604020202020204" pitchFamily="34" charset="0"/>
                <a:cs typeface="Arial" panose="020B0604020202020204" pitchFamily="34" charset="0"/>
              </a:rPr>
              <a:t>56.8</a:t>
            </a:r>
            <a:r>
              <a:rPr lang="en-US" altLang="es-MX" sz="2400" b="1">
                <a:solidFill>
                  <a:schemeClr val="folHlink"/>
                </a:solidFill>
                <a:latin typeface="Helvetica" panose="020B0604020202020204" pitchFamily="34" charset="0"/>
                <a:cs typeface="Arial" panose="020B0604020202020204" pitchFamily="34" charset="0"/>
              </a:rPr>
              <a:t> Mg</a:t>
            </a:r>
            <a:r>
              <a:rPr lang="en-US" altLang="es-MX" sz="2400" b="1" baseline="-25000">
                <a:solidFill>
                  <a:schemeClr val="folHlink"/>
                </a:solidFill>
                <a:latin typeface="Helvetica" panose="020B0604020202020204" pitchFamily="34" charset="0"/>
                <a:cs typeface="Arial" panose="020B0604020202020204" pitchFamily="34" charset="0"/>
              </a:rPr>
              <a:t>34.6</a:t>
            </a:r>
            <a:r>
              <a:rPr lang="en-US" altLang="es-MX" sz="2400" b="1">
                <a:solidFill>
                  <a:schemeClr val="folHlink"/>
                </a:solidFill>
                <a:latin typeface="Helvetica" panose="020B0604020202020204" pitchFamily="34" charset="0"/>
                <a:cs typeface="Arial" panose="020B0604020202020204" pitchFamily="34" charset="0"/>
              </a:rPr>
              <a:t> Ho</a:t>
            </a:r>
            <a:r>
              <a:rPr lang="en-US" altLang="es-MX" sz="2400" b="1" baseline="-25000">
                <a:solidFill>
                  <a:schemeClr val="folHlink"/>
                </a:solidFill>
                <a:latin typeface="Helvetica" panose="020B0604020202020204" pitchFamily="34" charset="0"/>
                <a:cs typeface="Arial" panose="020B0604020202020204" pitchFamily="34" charset="0"/>
              </a:rPr>
              <a:t>8.7</a:t>
            </a:r>
          </a:p>
        </p:txBody>
      </p:sp>
      <p:pic>
        <p:nvPicPr>
          <p:cNvPr id="389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360488"/>
            <a:ext cx="29146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8919" name="Picture 2" descr="fac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1360488"/>
            <a:ext cx="34829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3"/>
          <p:cNvSpPr txBox="1">
            <a:spLocks noChangeArrowheads="1"/>
          </p:cNvSpPr>
          <p:nvPr/>
        </p:nvSpPr>
        <p:spPr bwMode="auto">
          <a:xfrm>
            <a:off x="5754688" y="3692525"/>
            <a:ext cx="184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2400" b="1">
                <a:solidFill>
                  <a:srgbClr val="04AA92"/>
                </a:solidFill>
                <a:latin typeface="Helvetica" panose="020B0604020202020204" pitchFamily="34" charset="0"/>
                <a:cs typeface="Arial" panose="020B0604020202020204" pitchFamily="34" charset="0"/>
              </a:rPr>
              <a:t>Al</a:t>
            </a:r>
            <a:r>
              <a:rPr lang="en-US" altLang="es-MX" sz="2400" b="1" baseline="-25000">
                <a:solidFill>
                  <a:srgbClr val="04AA92"/>
                </a:solidFill>
                <a:latin typeface="Helvetica" panose="020B0604020202020204" pitchFamily="34" charset="0"/>
                <a:cs typeface="Arial" panose="020B0604020202020204" pitchFamily="34" charset="0"/>
              </a:rPr>
              <a:t>60</a:t>
            </a:r>
            <a:r>
              <a:rPr lang="en-US" altLang="es-MX" sz="2400" b="1">
                <a:solidFill>
                  <a:srgbClr val="04AA92"/>
                </a:solidFill>
                <a:latin typeface="Helvetica" panose="020B0604020202020204" pitchFamily="34" charset="0"/>
                <a:cs typeface="Arial" panose="020B0604020202020204" pitchFamily="34" charset="0"/>
              </a:rPr>
              <a:t>Li</a:t>
            </a:r>
            <a:r>
              <a:rPr lang="en-US" altLang="es-MX" sz="2400" b="1" baseline="-25000">
                <a:solidFill>
                  <a:srgbClr val="04AA92"/>
                </a:solidFill>
                <a:latin typeface="Helvetica" panose="020B0604020202020204" pitchFamily="34" charset="0"/>
                <a:cs typeface="Arial" panose="020B0604020202020204" pitchFamily="34" charset="0"/>
              </a:rPr>
              <a:t>30</a:t>
            </a:r>
            <a:r>
              <a:rPr lang="en-US" altLang="es-MX" sz="2400" b="1">
                <a:solidFill>
                  <a:srgbClr val="04AA92"/>
                </a:solidFill>
                <a:latin typeface="Helvetica" panose="020B0604020202020204" pitchFamily="34" charset="0"/>
                <a:cs typeface="Arial" panose="020B0604020202020204" pitchFamily="34" charset="0"/>
              </a:rPr>
              <a:t>Cu</a:t>
            </a:r>
            <a:r>
              <a:rPr lang="en-US" altLang="es-MX" sz="2400" b="1" baseline="-25000">
                <a:solidFill>
                  <a:srgbClr val="04AA92"/>
                </a:solidFill>
                <a:latin typeface="Helvetica" panose="020B0604020202020204" pitchFamily="34" charset="0"/>
                <a:cs typeface="Arial" panose="020B0604020202020204" pitchFamily="34" charset="0"/>
              </a:rPr>
              <a:t>10</a:t>
            </a:r>
            <a:endParaRPr lang="en-US" altLang="es-MX" sz="2400" b="1">
              <a:solidFill>
                <a:srgbClr val="99FF99"/>
              </a:solidFill>
              <a:latin typeface="Helvetica" panose="020B0604020202020204" pitchFamily="34" charset="0"/>
              <a:cs typeface="Arial" panose="020B0604020202020204" pitchFamily="34" charset="0"/>
            </a:endParaRPr>
          </a:p>
        </p:txBody>
      </p:sp>
      <p:sp>
        <p:nvSpPr>
          <p:cNvPr id="38921" name="Text Box 3"/>
          <p:cNvSpPr txBox="1">
            <a:spLocks noChangeArrowheads="1"/>
          </p:cNvSpPr>
          <p:nvPr/>
        </p:nvSpPr>
        <p:spPr bwMode="auto">
          <a:xfrm>
            <a:off x="3563938" y="908050"/>
            <a:ext cx="329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b="1">
                <a:solidFill>
                  <a:srgbClr val="FF0000"/>
                </a:solidFill>
                <a:latin typeface="Helvetica" panose="020B0604020202020204" pitchFamily="34" charset="0"/>
                <a:cs typeface="Arial" panose="020B0604020202020204" pitchFamily="34" charset="0"/>
              </a:rPr>
              <a:t>Aleaciones metálicas</a:t>
            </a:r>
          </a:p>
        </p:txBody>
      </p:sp>
      <p:sp>
        <p:nvSpPr>
          <p:cNvPr id="38922" name="Text Box 3"/>
          <p:cNvSpPr txBox="1">
            <a:spLocks noChangeArrowheads="1"/>
          </p:cNvSpPr>
          <p:nvPr/>
        </p:nvSpPr>
        <p:spPr bwMode="auto">
          <a:xfrm>
            <a:off x="498475" y="4414838"/>
            <a:ext cx="1246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400" b="1">
                <a:solidFill>
                  <a:srgbClr val="FF0000"/>
                </a:solidFill>
                <a:latin typeface="Helvetica" panose="020B0604020202020204" pitchFamily="34" charset="0"/>
                <a:cs typeface="Arial" panose="020B0604020202020204" pitchFamily="34" charset="0"/>
              </a:rPr>
              <a:t>Natural</a:t>
            </a:r>
          </a:p>
        </p:txBody>
      </p:sp>
      <p:pic>
        <p:nvPicPr>
          <p:cNvPr id="389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9600" y="4629150"/>
            <a:ext cx="207803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Rectángulo 2"/>
          <p:cNvSpPr>
            <a:spLocks noChangeArrowheads="1"/>
          </p:cNvSpPr>
          <p:nvPr/>
        </p:nvSpPr>
        <p:spPr bwMode="auto">
          <a:xfrm>
            <a:off x="4265613" y="6208713"/>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MX" sz="1600">
                <a:solidFill>
                  <a:srgbClr val="333300"/>
                </a:solidFill>
              </a:rPr>
              <a:t>En 2009, en las montañas de Koryak (Rusia) se descubrió un cuasicristal natural.</a:t>
            </a:r>
          </a:p>
        </p:txBody>
      </p:sp>
      <p:sp>
        <p:nvSpPr>
          <p:cNvPr id="38925" name="Rectángulo 3"/>
          <p:cNvSpPr>
            <a:spLocks noChangeArrowheads="1"/>
          </p:cNvSpPr>
          <p:nvPr/>
        </p:nvSpPr>
        <p:spPr bwMode="auto">
          <a:xfrm>
            <a:off x="987425" y="4133850"/>
            <a:ext cx="32972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100"/>
              <a:t>I.R. Fisher </a:t>
            </a:r>
            <a:r>
              <a:rPr lang="en-US" altLang="es-MX" sz="1100" i="1"/>
              <a:t>et al</a:t>
            </a:r>
            <a:r>
              <a:rPr lang="en-US" altLang="es-MX" sz="1100"/>
              <a:t>., </a:t>
            </a:r>
            <a:r>
              <a:rPr lang="en-US" altLang="es-MX" sz="1100" i="1"/>
              <a:t>Phil Mag B </a:t>
            </a:r>
            <a:r>
              <a:rPr lang="en-US" altLang="es-MX" sz="1100" b="1"/>
              <a:t>77</a:t>
            </a:r>
            <a:r>
              <a:rPr lang="en-US" altLang="es-MX" sz="1100"/>
              <a:t>, 1601 (1998).</a:t>
            </a:r>
            <a:endParaRPr lang="es-MX" altLang="es-MX" sz="1100"/>
          </a:p>
        </p:txBody>
      </p:sp>
      <p:sp>
        <p:nvSpPr>
          <p:cNvPr id="38926" name="Rectángulo 31"/>
          <p:cNvSpPr>
            <a:spLocks noChangeArrowheads="1"/>
          </p:cNvSpPr>
          <p:nvPr/>
        </p:nvSpPr>
        <p:spPr bwMode="auto">
          <a:xfrm>
            <a:off x="395288" y="6532563"/>
            <a:ext cx="32972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100"/>
              <a:t>L. Bindi </a:t>
            </a:r>
            <a:r>
              <a:rPr lang="en-US" altLang="es-MX" sz="1100" i="1"/>
              <a:t>et al</a:t>
            </a:r>
            <a:r>
              <a:rPr lang="en-US" altLang="es-MX" sz="1100"/>
              <a:t>., </a:t>
            </a:r>
            <a:r>
              <a:rPr lang="en-US" altLang="es-MX" sz="1100" i="1"/>
              <a:t>Science</a:t>
            </a:r>
            <a:r>
              <a:rPr lang="en-US" altLang="es-MX" sz="1100"/>
              <a:t> </a:t>
            </a:r>
            <a:r>
              <a:rPr lang="en-US" altLang="es-MX" sz="1100" b="1"/>
              <a:t>324</a:t>
            </a:r>
            <a:r>
              <a:rPr lang="en-US" altLang="es-MX" sz="1100"/>
              <a:t>, 1306 (2009).</a:t>
            </a:r>
            <a:endParaRPr lang="es-MX" altLang="es-MX" sz="1100"/>
          </a:p>
        </p:txBody>
      </p:sp>
      <p:pic>
        <p:nvPicPr>
          <p:cNvPr id="38927" name="Imagen 1"/>
          <p:cNvPicPr>
            <a:picLocks noChangeAspect="1"/>
          </p:cNvPicPr>
          <p:nvPr/>
        </p:nvPicPr>
        <p:blipFill>
          <a:blip r:embed="rId7">
            <a:extLst>
              <a:ext uri="{28A0092B-C50C-407E-A947-70E740481C1C}">
                <a14:useLocalDpi xmlns:a14="http://schemas.microsoft.com/office/drawing/2010/main" val="0"/>
              </a:ext>
            </a:extLst>
          </a:blip>
          <a:srcRect b="67850"/>
          <a:stretch>
            <a:fillRect/>
          </a:stretch>
        </p:blipFill>
        <p:spPr bwMode="auto">
          <a:xfrm>
            <a:off x="4568825" y="4368800"/>
            <a:ext cx="19399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Imagen 17"/>
          <p:cNvPicPr>
            <a:picLocks noChangeAspect="1"/>
          </p:cNvPicPr>
          <p:nvPr/>
        </p:nvPicPr>
        <p:blipFill>
          <a:blip r:embed="rId7">
            <a:extLst>
              <a:ext uri="{28A0092B-C50C-407E-A947-70E740481C1C}">
                <a14:useLocalDpi xmlns:a14="http://schemas.microsoft.com/office/drawing/2010/main" val="0"/>
              </a:ext>
            </a:extLst>
          </a:blip>
          <a:srcRect t="66791"/>
          <a:stretch>
            <a:fillRect/>
          </a:stretch>
        </p:blipFill>
        <p:spPr bwMode="auto">
          <a:xfrm>
            <a:off x="6510338" y="4368800"/>
            <a:ext cx="1878012"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Text Box 6"/>
          <p:cNvSpPr txBox="1">
            <a:spLocks noChangeArrowheads="1"/>
          </p:cNvSpPr>
          <p:nvPr/>
        </p:nvSpPr>
        <p:spPr bwMode="auto">
          <a:xfrm>
            <a:off x="1071563" y="142875"/>
            <a:ext cx="6929437"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Tipos de Cuasicristales</a:t>
            </a:r>
          </a:p>
        </p:txBody>
      </p:sp>
      <p:sp>
        <p:nvSpPr>
          <p:cNvPr id="40963" name="Text Box 7"/>
          <p:cNvSpPr txBox="1">
            <a:spLocks noChangeArrowheads="1"/>
          </p:cNvSpPr>
          <p:nvPr/>
        </p:nvSpPr>
        <p:spPr bwMode="auto">
          <a:xfrm>
            <a:off x="357188" y="1200150"/>
            <a:ext cx="8248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MX" sz="2000">
                <a:solidFill>
                  <a:srgbClr val="800000"/>
                </a:solidFill>
              </a:rPr>
              <a:t> * Cuasicristales con simetrías rotacionales de orden 8, 10 y 12 fueron encontradas después por Ranganathan, y sus colaboradores. </a:t>
            </a:r>
            <a:br>
              <a:rPr lang="es-ES" altLang="es-MX" sz="2000"/>
            </a:br>
            <a:endParaRPr lang="es-ES" altLang="es-MX" sz="2000"/>
          </a:p>
          <a:p>
            <a:pPr algn="just" eaLnBrk="1" hangingPunct="1">
              <a:spcBef>
                <a:spcPct val="0"/>
              </a:spcBef>
            </a:pPr>
            <a:endParaRPr lang="es-ES" altLang="es-MX" sz="2000"/>
          </a:p>
          <a:p>
            <a:pPr algn="just" eaLnBrk="1" hangingPunct="1">
              <a:spcBef>
                <a:spcPct val="0"/>
              </a:spcBef>
              <a:buFontTx/>
              <a:buNone/>
            </a:pPr>
            <a:endParaRPr lang="es-ES" altLang="es-MX" sz="2000"/>
          </a:p>
          <a:p>
            <a:pPr algn="just" eaLnBrk="1" hangingPunct="1">
              <a:spcBef>
                <a:spcPct val="0"/>
              </a:spcBef>
              <a:buFontTx/>
              <a:buNone/>
            </a:pPr>
            <a:endParaRPr lang="es-ES" altLang="es-MX" sz="2000"/>
          </a:p>
          <a:p>
            <a:pPr algn="just" eaLnBrk="1" hangingPunct="1">
              <a:spcBef>
                <a:spcPct val="0"/>
              </a:spcBef>
            </a:pPr>
            <a:endParaRPr lang="es-ES" altLang="es-MX" sz="2000"/>
          </a:p>
          <a:p>
            <a:pPr algn="just" eaLnBrk="1" hangingPunct="1">
              <a:spcBef>
                <a:spcPct val="0"/>
              </a:spcBef>
            </a:pPr>
            <a:endParaRPr lang="es-ES" altLang="es-MX" sz="2000"/>
          </a:p>
          <a:p>
            <a:pPr algn="just" eaLnBrk="1" hangingPunct="1">
              <a:spcBef>
                <a:spcPct val="0"/>
              </a:spcBef>
              <a:buFontTx/>
              <a:buNone/>
            </a:pPr>
            <a:endParaRPr lang="es-ES" altLang="es-MX" sz="2000"/>
          </a:p>
          <a:p>
            <a:pPr algn="just" eaLnBrk="1" hangingPunct="1">
              <a:spcBef>
                <a:spcPct val="0"/>
              </a:spcBef>
              <a:buFontTx/>
              <a:buNone/>
            </a:pPr>
            <a:endParaRPr lang="es-MX" altLang="es-MX" sz="2000"/>
          </a:p>
          <a:p>
            <a:pPr algn="just" eaLnBrk="1" hangingPunct="1">
              <a:spcBef>
                <a:spcPct val="0"/>
              </a:spcBef>
              <a:buFontTx/>
              <a:buNone/>
            </a:pPr>
            <a:endParaRPr lang="es-ES" altLang="es-MX" sz="2000"/>
          </a:p>
          <a:p>
            <a:pPr algn="just" eaLnBrk="1" hangingPunct="1">
              <a:spcBef>
                <a:spcPct val="0"/>
              </a:spcBef>
              <a:buFontTx/>
              <a:buNone/>
            </a:pPr>
            <a:r>
              <a:rPr lang="es-ES" altLang="es-MX" sz="2000"/>
              <a:t>       </a:t>
            </a:r>
            <a:r>
              <a:rPr lang="es-ES" altLang="es-MX" sz="2000">
                <a:solidFill>
                  <a:srgbClr val="FF0000"/>
                </a:solidFill>
              </a:rPr>
              <a:t>Octagonal</a:t>
            </a:r>
            <a:r>
              <a:rPr lang="es-ES" altLang="es-MX" sz="2000"/>
              <a:t>                            </a:t>
            </a:r>
            <a:r>
              <a:rPr lang="es-ES" altLang="es-MX" sz="2000">
                <a:solidFill>
                  <a:srgbClr val="FF0000"/>
                </a:solidFill>
              </a:rPr>
              <a:t>Decagonal</a:t>
            </a:r>
            <a:r>
              <a:rPr lang="es-ES" altLang="es-MX" sz="2000"/>
              <a:t>                    </a:t>
            </a:r>
            <a:r>
              <a:rPr lang="es-ES" altLang="es-MX" sz="2000">
                <a:solidFill>
                  <a:srgbClr val="FF0000"/>
                </a:solidFill>
              </a:rPr>
              <a:t>Dodecagonal</a:t>
            </a:r>
          </a:p>
          <a:p>
            <a:pPr algn="just" eaLnBrk="1" hangingPunct="1">
              <a:spcBef>
                <a:spcPct val="0"/>
              </a:spcBef>
              <a:buFontTx/>
              <a:buNone/>
            </a:pPr>
            <a:endParaRPr lang="es-ES" altLang="es-MX" sz="2000"/>
          </a:p>
        </p:txBody>
      </p:sp>
      <p:pic>
        <p:nvPicPr>
          <p:cNvPr id="40964" name="7 Imagen" descr="diff-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139950"/>
            <a:ext cx="2286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10 Imagen" descr="qref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139950"/>
            <a:ext cx="23669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11 Imagen" descr="qref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2211388"/>
            <a:ext cx="211931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Text Box 6"/>
          <p:cNvSpPr txBox="1">
            <a:spLocks noChangeArrowheads="1"/>
          </p:cNvSpPr>
          <p:nvPr/>
        </p:nvSpPr>
        <p:spPr bwMode="auto">
          <a:xfrm>
            <a:off x="1071563" y="142875"/>
            <a:ext cx="6929437"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Tipos de Cuasicristales</a:t>
            </a:r>
          </a:p>
        </p:txBody>
      </p:sp>
      <p:sp>
        <p:nvSpPr>
          <p:cNvPr id="43011" name="Text Box 7"/>
          <p:cNvSpPr txBox="1">
            <a:spLocks noChangeArrowheads="1"/>
          </p:cNvSpPr>
          <p:nvPr/>
        </p:nvSpPr>
        <p:spPr bwMode="auto">
          <a:xfrm>
            <a:off x="357188" y="1200150"/>
            <a:ext cx="82486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MX" sz="2000">
                <a:solidFill>
                  <a:srgbClr val="800000"/>
                </a:solidFill>
              </a:rPr>
              <a:t> * Cuasicristales con simetrías rotacionales de orden 8, 10 y 12 fueron encontradas después por Ranganathan, y sus colaboradores. </a:t>
            </a:r>
            <a:br>
              <a:rPr lang="es-ES" altLang="es-MX" sz="2000"/>
            </a:br>
            <a:endParaRPr lang="es-ES" altLang="es-MX" sz="2000"/>
          </a:p>
          <a:p>
            <a:pPr algn="just" eaLnBrk="1" hangingPunct="1">
              <a:spcBef>
                <a:spcPct val="0"/>
              </a:spcBef>
            </a:pPr>
            <a:endParaRPr lang="es-ES" altLang="es-MX" sz="2000"/>
          </a:p>
          <a:p>
            <a:pPr algn="just" eaLnBrk="1" hangingPunct="1">
              <a:spcBef>
                <a:spcPct val="0"/>
              </a:spcBef>
              <a:buFontTx/>
              <a:buNone/>
            </a:pPr>
            <a:endParaRPr lang="es-ES" altLang="es-MX" sz="2000"/>
          </a:p>
          <a:p>
            <a:pPr algn="just" eaLnBrk="1" hangingPunct="1">
              <a:spcBef>
                <a:spcPct val="0"/>
              </a:spcBef>
              <a:buFontTx/>
              <a:buNone/>
            </a:pPr>
            <a:endParaRPr lang="es-ES" altLang="es-MX" sz="2000"/>
          </a:p>
          <a:p>
            <a:pPr algn="just" eaLnBrk="1" hangingPunct="1">
              <a:spcBef>
                <a:spcPct val="0"/>
              </a:spcBef>
            </a:pPr>
            <a:endParaRPr lang="es-ES" altLang="es-MX" sz="2000"/>
          </a:p>
          <a:p>
            <a:pPr algn="just" eaLnBrk="1" hangingPunct="1">
              <a:spcBef>
                <a:spcPct val="0"/>
              </a:spcBef>
            </a:pPr>
            <a:endParaRPr lang="es-ES" altLang="es-MX" sz="2000"/>
          </a:p>
          <a:p>
            <a:pPr algn="just" eaLnBrk="1" hangingPunct="1">
              <a:spcBef>
                <a:spcPct val="0"/>
              </a:spcBef>
              <a:buFontTx/>
              <a:buNone/>
            </a:pPr>
            <a:endParaRPr lang="es-ES" altLang="es-MX" sz="2000"/>
          </a:p>
          <a:p>
            <a:pPr algn="just" eaLnBrk="1" hangingPunct="1">
              <a:spcBef>
                <a:spcPct val="0"/>
              </a:spcBef>
              <a:buFontTx/>
              <a:buNone/>
            </a:pPr>
            <a:endParaRPr lang="es-MX" altLang="es-MX" sz="2000"/>
          </a:p>
          <a:p>
            <a:pPr algn="just" eaLnBrk="1" hangingPunct="1">
              <a:spcBef>
                <a:spcPct val="0"/>
              </a:spcBef>
              <a:buFontTx/>
              <a:buNone/>
            </a:pPr>
            <a:endParaRPr lang="es-ES" altLang="es-MX" sz="2000"/>
          </a:p>
          <a:p>
            <a:pPr algn="just" eaLnBrk="1" hangingPunct="1">
              <a:spcBef>
                <a:spcPct val="0"/>
              </a:spcBef>
              <a:buFontTx/>
              <a:buNone/>
            </a:pPr>
            <a:r>
              <a:rPr lang="es-ES" altLang="es-MX" sz="2000"/>
              <a:t>       </a:t>
            </a:r>
            <a:r>
              <a:rPr lang="es-ES" altLang="es-MX" sz="2000">
                <a:solidFill>
                  <a:srgbClr val="FF0000"/>
                </a:solidFill>
              </a:rPr>
              <a:t>Octagonal</a:t>
            </a:r>
            <a:r>
              <a:rPr lang="es-ES" altLang="es-MX" sz="2000"/>
              <a:t>                            </a:t>
            </a:r>
            <a:r>
              <a:rPr lang="es-ES" altLang="es-MX" sz="2000">
                <a:solidFill>
                  <a:srgbClr val="FF0000"/>
                </a:solidFill>
              </a:rPr>
              <a:t>Decagonal</a:t>
            </a:r>
            <a:r>
              <a:rPr lang="es-ES" altLang="es-MX" sz="2000"/>
              <a:t>                    </a:t>
            </a:r>
            <a:r>
              <a:rPr lang="es-ES" altLang="es-MX" sz="2000">
                <a:solidFill>
                  <a:srgbClr val="FF0000"/>
                </a:solidFill>
              </a:rPr>
              <a:t>Dodecagonal</a:t>
            </a:r>
          </a:p>
          <a:p>
            <a:pPr algn="just" eaLnBrk="1" hangingPunct="1">
              <a:spcBef>
                <a:spcPct val="0"/>
              </a:spcBef>
              <a:buFontTx/>
              <a:buNone/>
            </a:pPr>
            <a:endParaRPr lang="es-ES" altLang="es-MX" sz="2000"/>
          </a:p>
          <a:p>
            <a:pPr algn="just" eaLnBrk="1" hangingPunct="1">
              <a:spcBef>
                <a:spcPct val="0"/>
              </a:spcBef>
              <a:buFontTx/>
              <a:buNone/>
            </a:pPr>
            <a:r>
              <a:rPr lang="es-ES" altLang="es-MX" sz="2000">
                <a:solidFill>
                  <a:srgbClr val="003300"/>
                </a:solidFill>
              </a:rPr>
              <a:t>* Después de las inevitables controversias que se presentaron en un inicio, la clave para entender estas nuevas simetrías finalmente fue encontrada en una generalización más amplia de la cristalografía, situándose en el hiperespacio, por sobre las 3-dimensiones.</a:t>
            </a:r>
            <a:endParaRPr lang="es-MX" altLang="es-MX" sz="2000">
              <a:solidFill>
                <a:srgbClr val="003300"/>
              </a:solidFill>
            </a:endParaRPr>
          </a:p>
        </p:txBody>
      </p:sp>
      <p:pic>
        <p:nvPicPr>
          <p:cNvPr id="43012" name="7 Imagen" descr="diff-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139950"/>
            <a:ext cx="2286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10 Imagen" descr="qref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139950"/>
            <a:ext cx="23669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11 Imagen" descr="qref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2211388"/>
            <a:ext cx="211931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p:cNvGrpSpPr>
          <p:nvPr/>
        </p:nvGrpSpPr>
        <p:grpSpPr bwMode="auto">
          <a:xfrm>
            <a:off x="1300163" y="1052513"/>
            <a:ext cx="3111500" cy="2879725"/>
            <a:chOff x="1078077" y="1080000"/>
            <a:chExt cx="5151129" cy="4766400"/>
          </a:xfrm>
        </p:grpSpPr>
        <p:sp>
          <p:nvSpPr>
            <p:cNvPr id="3" name="2 Elipse"/>
            <p:cNvSpPr>
              <a:spLocks noChangeAspect="1"/>
            </p:cNvSpPr>
            <p:nvPr/>
          </p:nvSpPr>
          <p:spPr>
            <a:xfrm>
              <a:off x="1080704"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3 Elipse"/>
            <p:cNvSpPr>
              <a:spLocks noChangeAspect="1"/>
            </p:cNvSpPr>
            <p:nvPr/>
          </p:nvSpPr>
          <p:spPr>
            <a:xfrm>
              <a:off x="1440759"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4 Elipse"/>
            <p:cNvSpPr>
              <a:spLocks noChangeAspect="1"/>
            </p:cNvSpPr>
            <p:nvPr/>
          </p:nvSpPr>
          <p:spPr>
            <a:xfrm>
              <a:off x="1800811"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5 Elipse"/>
            <p:cNvSpPr>
              <a:spLocks noChangeAspect="1"/>
            </p:cNvSpPr>
            <p:nvPr/>
          </p:nvSpPr>
          <p:spPr>
            <a:xfrm>
              <a:off x="2160865"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6 Elipse"/>
            <p:cNvSpPr>
              <a:spLocks noChangeAspect="1"/>
            </p:cNvSpPr>
            <p:nvPr/>
          </p:nvSpPr>
          <p:spPr>
            <a:xfrm>
              <a:off x="2520918"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7 Elipse"/>
            <p:cNvSpPr>
              <a:spLocks noChangeAspect="1"/>
            </p:cNvSpPr>
            <p:nvPr/>
          </p:nvSpPr>
          <p:spPr>
            <a:xfrm>
              <a:off x="2880972"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8 Elipse"/>
            <p:cNvSpPr>
              <a:spLocks noChangeAspect="1"/>
            </p:cNvSpPr>
            <p:nvPr/>
          </p:nvSpPr>
          <p:spPr>
            <a:xfrm>
              <a:off x="3241025"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9 Elipse"/>
            <p:cNvSpPr>
              <a:spLocks noChangeAspect="1"/>
            </p:cNvSpPr>
            <p:nvPr/>
          </p:nvSpPr>
          <p:spPr>
            <a:xfrm>
              <a:off x="3601079"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10 Elipse"/>
            <p:cNvSpPr>
              <a:spLocks noChangeAspect="1"/>
            </p:cNvSpPr>
            <p:nvPr/>
          </p:nvSpPr>
          <p:spPr>
            <a:xfrm>
              <a:off x="3961132"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11 Elipse"/>
            <p:cNvSpPr>
              <a:spLocks noChangeAspect="1"/>
            </p:cNvSpPr>
            <p:nvPr/>
          </p:nvSpPr>
          <p:spPr>
            <a:xfrm>
              <a:off x="4321186"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12 Elipse"/>
            <p:cNvSpPr>
              <a:spLocks noChangeAspect="1"/>
            </p:cNvSpPr>
            <p:nvPr/>
          </p:nvSpPr>
          <p:spPr>
            <a:xfrm>
              <a:off x="4681238" y="1080000"/>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13 Elipse"/>
            <p:cNvSpPr>
              <a:spLocks noChangeAspect="1"/>
            </p:cNvSpPr>
            <p:nvPr/>
          </p:nvSpPr>
          <p:spPr>
            <a:xfrm>
              <a:off x="5041293" y="1080000"/>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14 Elipse"/>
            <p:cNvSpPr>
              <a:spLocks noChangeAspect="1"/>
            </p:cNvSpPr>
            <p:nvPr/>
          </p:nvSpPr>
          <p:spPr>
            <a:xfrm>
              <a:off x="5398718" y="1080000"/>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15 Elipse"/>
            <p:cNvSpPr>
              <a:spLocks noChangeAspect="1"/>
            </p:cNvSpPr>
            <p:nvPr/>
          </p:nvSpPr>
          <p:spPr>
            <a:xfrm>
              <a:off x="5758770" y="1080000"/>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16 Elipse"/>
            <p:cNvSpPr>
              <a:spLocks noChangeAspect="1"/>
            </p:cNvSpPr>
            <p:nvPr/>
          </p:nvSpPr>
          <p:spPr>
            <a:xfrm>
              <a:off x="6118825" y="1080000"/>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17 Elipse"/>
            <p:cNvSpPr>
              <a:spLocks noChangeAspect="1"/>
            </p:cNvSpPr>
            <p:nvPr/>
          </p:nvSpPr>
          <p:spPr>
            <a:xfrm>
              <a:off x="1080704"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18 Elipse"/>
            <p:cNvSpPr>
              <a:spLocks noChangeAspect="1"/>
            </p:cNvSpPr>
            <p:nvPr/>
          </p:nvSpPr>
          <p:spPr>
            <a:xfrm>
              <a:off x="1440759"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19 Elipse"/>
            <p:cNvSpPr>
              <a:spLocks noChangeAspect="1"/>
            </p:cNvSpPr>
            <p:nvPr/>
          </p:nvSpPr>
          <p:spPr>
            <a:xfrm>
              <a:off x="1800811"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20 Elipse"/>
            <p:cNvSpPr>
              <a:spLocks noChangeAspect="1"/>
            </p:cNvSpPr>
            <p:nvPr/>
          </p:nvSpPr>
          <p:spPr>
            <a:xfrm>
              <a:off x="2160865"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21 Elipse"/>
            <p:cNvSpPr>
              <a:spLocks noChangeAspect="1"/>
            </p:cNvSpPr>
            <p:nvPr/>
          </p:nvSpPr>
          <p:spPr>
            <a:xfrm>
              <a:off x="2520918"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22 Elipse"/>
            <p:cNvSpPr>
              <a:spLocks noChangeAspect="1"/>
            </p:cNvSpPr>
            <p:nvPr/>
          </p:nvSpPr>
          <p:spPr>
            <a:xfrm>
              <a:off x="2880972"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23 Elipse"/>
            <p:cNvSpPr>
              <a:spLocks noChangeAspect="1"/>
            </p:cNvSpPr>
            <p:nvPr/>
          </p:nvSpPr>
          <p:spPr>
            <a:xfrm>
              <a:off x="3241025"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24 Elipse"/>
            <p:cNvSpPr>
              <a:spLocks noChangeAspect="1"/>
            </p:cNvSpPr>
            <p:nvPr/>
          </p:nvSpPr>
          <p:spPr>
            <a:xfrm>
              <a:off x="3601079"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25 Elipse"/>
            <p:cNvSpPr>
              <a:spLocks noChangeAspect="1"/>
            </p:cNvSpPr>
            <p:nvPr/>
          </p:nvSpPr>
          <p:spPr>
            <a:xfrm>
              <a:off x="3961132"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26 Elipse"/>
            <p:cNvSpPr>
              <a:spLocks noChangeAspect="1"/>
            </p:cNvSpPr>
            <p:nvPr/>
          </p:nvSpPr>
          <p:spPr>
            <a:xfrm>
              <a:off x="4321186"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27 Elipse"/>
            <p:cNvSpPr>
              <a:spLocks noChangeAspect="1"/>
            </p:cNvSpPr>
            <p:nvPr/>
          </p:nvSpPr>
          <p:spPr>
            <a:xfrm>
              <a:off x="4681238"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28 Elipse"/>
            <p:cNvSpPr>
              <a:spLocks noChangeAspect="1"/>
            </p:cNvSpPr>
            <p:nvPr/>
          </p:nvSpPr>
          <p:spPr>
            <a:xfrm>
              <a:off x="5041293"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29 Elipse"/>
            <p:cNvSpPr>
              <a:spLocks noChangeAspect="1"/>
            </p:cNvSpPr>
            <p:nvPr/>
          </p:nvSpPr>
          <p:spPr>
            <a:xfrm>
              <a:off x="5401345"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30 Elipse"/>
            <p:cNvSpPr>
              <a:spLocks noChangeAspect="1"/>
            </p:cNvSpPr>
            <p:nvPr/>
          </p:nvSpPr>
          <p:spPr>
            <a:xfrm>
              <a:off x="5761399" y="166331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31 Elipse"/>
            <p:cNvSpPr>
              <a:spLocks noChangeAspect="1"/>
            </p:cNvSpPr>
            <p:nvPr/>
          </p:nvSpPr>
          <p:spPr>
            <a:xfrm>
              <a:off x="6121452" y="166331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32 Elipse"/>
            <p:cNvSpPr>
              <a:spLocks noChangeAspect="1"/>
            </p:cNvSpPr>
            <p:nvPr/>
          </p:nvSpPr>
          <p:spPr>
            <a:xfrm>
              <a:off x="1080704"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33 Elipse"/>
            <p:cNvSpPr>
              <a:spLocks noChangeAspect="1"/>
            </p:cNvSpPr>
            <p:nvPr/>
          </p:nvSpPr>
          <p:spPr>
            <a:xfrm>
              <a:off x="1440759"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34 Elipse"/>
            <p:cNvSpPr>
              <a:spLocks noChangeAspect="1"/>
            </p:cNvSpPr>
            <p:nvPr/>
          </p:nvSpPr>
          <p:spPr>
            <a:xfrm>
              <a:off x="1800811"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35 Elipse"/>
            <p:cNvSpPr>
              <a:spLocks noChangeAspect="1"/>
            </p:cNvSpPr>
            <p:nvPr/>
          </p:nvSpPr>
          <p:spPr>
            <a:xfrm>
              <a:off x="2160865"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36 Elipse"/>
            <p:cNvSpPr>
              <a:spLocks noChangeAspect="1"/>
            </p:cNvSpPr>
            <p:nvPr/>
          </p:nvSpPr>
          <p:spPr>
            <a:xfrm>
              <a:off x="2520918"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37 Elipse"/>
            <p:cNvSpPr>
              <a:spLocks noChangeAspect="1"/>
            </p:cNvSpPr>
            <p:nvPr/>
          </p:nvSpPr>
          <p:spPr>
            <a:xfrm>
              <a:off x="2880972"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38 Elipse"/>
            <p:cNvSpPr>
              <a:spLocks noChangeAspect="1"/>
            </p:cNvSpPr>
            <p:nvPr/>
          </p:nvSpPr>
          <p:spPr>
            <a:xfrm>
              <a:off x="3241025"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39 Elipse"/>
            <p:cNvSpPr>
              <a:spLocks noChangeAspect="1"/>
            </p:cNvSpPr>
            <p:nvPr/>
          </p:nvSpPr>
          <p:spPr>
            <a:xfrm>
              <a:off x="3601079"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40 Elipse"/>
            <p:cNvSpPr>
              <a:spLocks noChangeAspect="1"/>
            </p:cNvSpPr>
            <p:nvPr/>
          </p:nvSpPr>
          <p:spPr>
            <a:xfrm>
              <a:off x="3961132"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41 Elipse"/>
            <p:cNvSpPr>
              <a:spLocks noChangeAspect="1"/>
            </p:cNvSpPr>
            <p:nvPr/>
          </p:nvSpPr>
          <p:spPr>
            <a:xfrm>
              <a:off x="4321186"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42 Elipse"/>
            <p:cNvSpPr>
              <a:spLocks noChangeAspect="1"/>
            </p:cNvSpPr>
            <p:nvPr/>
          </p:nvSpPr>
          <p:spPr>
            <a:xfrm>
              <a:off x="4681238"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 name="43 Elipse"/>
            <p:cNvSpPr>
              <a:spLocks noChangeAspect="1"/>
            </p:cNvSpPr>
            <p:nvPr/>
          </p:nvSpPr>
          <p:spPr>
            <a:xfrm>
              <a:off x="5041293"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44 Elipse"/>
            <p:cNvSpPr>
              <a:spLocks noChangeAspect="1"/>
            </p:cNvSpPr>
            <p:nvPr/>
          </p:nvSpPr>
          <p:spPr>
            <a:xfrm>
              <a:off x="5401345"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45 Elipse"/>
            <p:cNvSpPr>
              <a:spLocks noChangeAspect="1"/>
            </p:cNvSpPr>
            <p:nvPr/>
          </p:nvSpPr>
          <p:spPr>
            <a:xfrm>
              <a:off x="5761399" y="224663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 name="46 Elipse"/>
            <p:cNvSpPr>
              <a:spLocks noChangeAspect="1"/>
            </p:cNvSpPr>
            <p:nvPr/>
          </p:nvSpPr>
          <p:spPr>
            <a:xfrm>
              <a:off x="6121452" y="224663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 name="47 Elipse"/>
            <p:cNvSpPr>
              <a:spLocks noChangeAspect="1"/>
            </p:cNvSpPr>
            <p:nvPr/>
          </p:nvSpPr>
          <p:spPr>
            <a:xfrm>
              <a:off x="1080704"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 name="48 Elipse"/>
            <p:cNvSpPr>
              <a:spLocks noChangeAspect="1"/>
            </p:cNvSpPr>
            <p:nvPr/>
          </p:nvSpPr>
          <p:spPr>
            <a:xfrm>
              <a:off x="1440759"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 name="49 Elipse"/>
            <p:cNvSpPr>
              <a:spLocks noChangeAspect="1"/>
            </p:cNvSpPr>
            <p:nvPr/>
          </p:nvSpPr>
          <p:spPr>
            <a:xfrm>
              <a:off x="1800811"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50 Elipse"/>
            <p:cNvSpPr>
              <a:spLocks noChangeAspect="1"/>
            </p:cNvSpPr>
            <p:nvPr/>
          </p:nvSpPr>
          <p:spPr>
            <a:xfrm>
              <a:off x="2160865"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51 Elipse"/>
            <p:cNvSpPr>
              <a:spLocks noChangeAspect="1"/>
            </p:cNvSpPr>
            <p:nvPr/>
          </p:nvSpPr>
          <p:spPr>
            <a:xfrm>
              <a:off x="2520918"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3" name="52 Elipse"/>
            <p:cNvSpPr>
              <a:spLocks noChangeAspect="1"/>
            </p:cNvSpPr>
            <p:nvPr/>
          </p:nvSpPr>
          <p:spPr>
            <a:xfrm>
              <a:off x="2880972"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4" name="53 Elipse"/>
            <p:cNvSpPr>
              <a:spLocks noChangeAspect="1"/>
            </p:cNvSpPr>
            <p:nvPr/>
          </p:nvSpPr>
          <p:spPr>
            <a:xfrm>
              <a:off x="3241025"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5" name="54 Elipse"/>
            <p:cNvSpPr>
              <a:spLocks noChangeAspect="1"/>
            </p:cNvSpPr>
            <p:nvPr/>
          </p:nvSpPr>
          <p:spPr>
            <a:xfrm>
              <a:off x="3601079"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6" name="55 Elipse"/>
            <p:cNvSpPr>
              <a:spLocks noChangeAspect="1"/>
            </p:cNvSpPr>
            <p:nvPr/>
          </p:nvSpPr>
          <p:spPr>
            <a:xfrm>
              <a:off x="3961132"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 name="56 Elipse"/>
            <p:cNvSpPr>
              <a:spLocks noChangeAspect="1"/>
            </p:cNvSpPr>
            <p:nvPr/>
          </p:nvSpPr>
          <p:spPr>
            <a:xfrm>
              <a:off x="4321186"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 name="57 Elipse"/>
            <p:cNvSpPr>
              <a:spLocks noChangeAspect="1"/>
            </p:cNvSpPr>
            <p:nvPr/>
          </p:nvSpPr>
          <p:spPr>
            <a:xfrm>
              <a:off x="4681238"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9" name="58 Elipse"/>
            <p:cNvSpPr>
              <a:spLocks noChangeAspect="1"/>
            </p:cNvSpPr>
            <p:nvPr/>
          </p:nvSpPr>
          <p:spPr>
            <a:xfrm>
              <a:off x="5041293"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0" name="59 Elipse"/>
            <p:cNvSpPr>
              <a:spLocks noChangeAspect="1"/>
            </p:cNvSpPr>
            <p:nvPr/>
          </p:nvSpPr>
          <p:spPr>
            <a:xfrm>
              <a:off x="5401345"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1" name="60 Elipse"/>
            <p:cNvSpPr>
              <a:spLocks noChangeAspect="1"/>
            </p:cNvSpPr>
            <p:nvPr/>
          </p:nvSpPr>
          <p:spPr>
            <a:xfrm>
              <a:off x="5761399" y="2824702"/>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2" name="61 Elipse"/>
            <p:cNvSpPr>
              <a:spLocks noChangeAspect="1"/>
            </p:cNvSpPr>
            <p:nvPr/>
          </p:nvSpPr>
          <p:spPr>
            <a:xfrm>
              <a:off x="6121452" y="2824702"/>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3" name="62 Elipse"/>
            <p:cNvSpPr>
              <a:spLocks noChangeAspect="1"/>
            </p:cNvSpPr>
            <p:nvPr/>
          </p:nvSpPr>
          <p:spPr>
            <a:xfrm>
              <a:off x="1080704"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4" name="63 Elipse"/>
            <p:cNvSpPr>
              <a:spLocks noChangeAspect="1"/>
            </p:cNvSpPr>
            <p:nvPr/>
          </p:nvSpPr>
          <p:spPr>
            <a:xfrm>
              <a:off x="1440759"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 name="64 Elipse"/>
            <p:cNvSpPr>
              <a:spLocks noChangeAspect="1"/>
            </p:cNvSpPr>
            <p:nvPr/>
          </p:nvSpPr>
          <p:spPr>
            <a:xfrm>
              <a:off x="1800811"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6" name="65 Elipse"/>
            <p:cNvSpPr>
              <a:spLocks noChangeAspect="1"/>
            </p:cNvSpPr>
            <p:nvPr/>
          </p:nvSpPr>
          <p:spPr>
            <a:xfrm>
              <a:off x="2160865"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 name="66 Elipse"/>
            <p:cNvSpPr>
              <a:spLocks noChangeAspect="1"/>
            </p:cNvSpPr>
            <p:nvPr/>
          </p:nvSpPr>
          <p:spPr>
            <a:xfrm>
              <a:off x="2520918"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8" name="67 Elipse"/>
            <p:cNvSpPr>
              <a:spLocks noChangeAspect="1"/>
            </p:cNvSpPr>
            <p:nvPr/>
          </p:nvSpPr>
          <p:spPr>
            <a:xfrm>
              <a:off x="2880972"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9" name="68 Elipse"/>
            <p:cNvSpPr>
              <a:spLocks noChangeAspect="1"/>
            </p:cNvSpPr>
            <p:nvPr/>
          </p:nvSpPr>
          <p:spPr>
            <a:xfrm>
              <a:off x="3241025"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 name="69 Elipse"/>
            <p:cNvSpPr>
              <a:spLocks noChangeAspect="1"/>
            </p:cNvSpPr>
            <p:nvPr/>
          </p:nvSpPr>
          <p:spPr>
            <a:xfrm>
              <a:off x="3601079"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1" name="70 Elipse"/>
            <p:cNvSpPr>
              <a:spLocks noChangeAspect="1"/>
            </p:cNvSpPr>
            <p:nvPr/>
          </p:nvSpPr>
          <p:spPr>
            <a:xfrm>
              <a:off x="3961132"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2" name="71 Elipse"/>
            <p:cNvSpPr>
              <a:spLocks noChangeAspect="1"/>
            </p:cNvSpPr>
            <p:nvPr/>
          </p:nvSpPr>
          <p:spPr>
            <a:xfrm>
              <a:off x="4321186"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3" name="72 Elipse"/>
            <p:cNvSpPr>
              <a:spLocks noChangeAspect="1"/>
            </p:cNvSpPr>
            <p:nvPr/>
          </p:nvSpPr>
          <p:spPr>
            <a:xfrm>
              <a:off x="4681238" y="3408021"/>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4" name="73 Elipse"/>
            <p:cNvSpPr>
              <a:spLocks noChangeAspect="1"/>
            </p:cNvSpPr>
            <p:nvPr/>
          </p:nvSpPr>
          <p:spPr>
            <a:xfrm>
              <a:off x="5041293" y="3408021"/>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74 Elipse"/>
            <p:cNvSpPr>
              <a:spLocks noChangeAspect="1"/>
            </p:cNvSpPr>
            <p:nvPr/>
          </p:nvSpPr>
          <p:spPr>
            <a:xfrm>
              <a:off x="5398718" y="3408021"/>
              <a:ext cx="110381"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75 Elipse"/>
            <p:cNvSpPr>
              <a:spLocks noChangeAspect="1"/>
            </p:cNvSpPr>
            <p:nvPr/>
          </p:nvSpPr>
          <p:spPr>
            <a:xfrm>
              <a:off x="5758770" y="3408021"/>
              <a:ext cx="110381"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7" name="76 Elipse"/>
            <p:cNvSpPr>
              <a:spLocks noChangeAspect="1"/>
            </p:cNvSpPr>
            <p:nvPr/>
          </p:nvSpPr>
          <p:spPr>
            <a:xfrm>
              <a:off x="6118825" y="3408021"/>
              <a:ext cx="110381"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8" name="77 Elipse"/>
            <p:cNvSpPr>
              <a:spLocks noChangeAspect="1"/>
            </p:cNvSpPr>
            <p:nvPr/>
          </p:nvSpPr>
          <p:spPr>
            <a:xfrm>
              <a:off x="1080704"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9" name="78 Elipse"/>
            <p:cNvSpPr>
              <a:spLocks noChangeAspect="1"/>
            </p:cNvSpPr>
            <p:nvPr/>
          </p:nvSpPr>
          <p:spPr>
            <a:xfrm>
              <a:off x="1440759"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 name="79 Elipse"/>
            <p:cNvSpPr>
              <a:spLocks noChangeAspect="1"/>
            </p:cNvSpPr>
            <p:nvPr/>
          </p:nvSpPr>
          <p:spPr>
            <a:xfrm>
              <a:off x="1800811"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 name="80 Elipse"/>
            <p:cNvSpPr>
              <a:spLocks noChangeAspect="1"/>
            </p:cNvSpPr>
            <p:nvPr/>
          </p:nvSpPr>
          <p:spPr>
            <a:xfrm>
              <a:off x="2160865"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 name="81 Elipse"/>
            <p:cNvSpPr>
              <a:spLocks noChangeAspect="1"/>
            </p:cNvSpPr>
            <p:nvPr/>
          </p:nvSpPr>
          <p:spPr>
            <a:xfrm>
              <a:off x="2520918"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3" name="82 Elipse"/>
            <p:cNvSpPr>
              <a:spLocks noChangeAspect="1"/>
            </p:cNvSpPr>
            <p:nvPr/>
          </p:nvSpPr>
          <p:spPr>
            <a:xfrm>
              <a:off x="2880972"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4" name="83 Elipse"/>
            <p:cNvSpPr>
              <a:spLocks noChangeAspect="1"/>
            </p:cNvSpPr>
            <p:nvPr/>
          </p:nvSpPr>
          <p:spPr>
            <a:xfrm>
              <a:off x="3241025"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5" name="84 Elipse"/>
            <p:cNvSpPr>
              <a:spLocks noChangeAspect="1"/>
            </p:cNvSpPr>
            <p:nvPr/>
          </p:nvSpPr>
          <p:spPr>
            <a:xfrm>
              <a:off x="3601079"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6" name="85 Elipse"/>
            <p:cNvSpPr>
              <a:spLocks noChangeAspect="1"/>
            </p:cNvSpPr>
            <p:nvPr/>
          </p:nvSpPr>
          <p:spPr>
            <a:xfrm>
              <a:off x="3961132"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7" name="86 Elipse"/>
            <p:cNvSpPr>
              <a:spLocks noChangeAspect="1"/>
            </p:cNvSpPr>
            <p:nvPr/>
          </p:nvSpPr>
          <p:spPr>
            <a:xfrm>
              <a:off x="4321186"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8" name="87 Elipse"/>
            <p:cNvSpPr>
              <a:spLocks noChangeAspect="1"/>
            </p:cNvSpPr>
            <p:nvPr/>
          </p:nvSpPr>
          <p:spPr>
            <a:xfrm>
              <a:off x="4681238"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9" name="88 Elipse"/>
            <p:cNvSpPr>
              <a:spLocks noChangeAspect="1"/>
            </p:cNvSpPr>
            <p:nvPr/>
          </p:nvSpPr>
          <p:spPr>
            <a:xfrm>
              <a:off x="5041293"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 name="89 Elipse"/>
            <p:cNvSpPr>
              <a:spLocks noChangeAspect="1"/>
            </p:cNvSpPr>
            <p:nvPr/>
          </p:nvSpPr>
          <p:spPr>
            <a:xfrm>
              <a:off x="5401345"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1" name="90 Elipse"/>
            <p:cNvSpPr>
              <a:spLocks noChangeAspect="1"/>
            </p:cNvSpPr>
            <p:nvPr/>
          </p:nvSpPr>
          <p:spPr>
            <a:xfrm>
              <a:off x="5761399" y="3991340"/>
              <a:ext cx="107752"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2" name="91 Elipse"/>
            <p:cNvSpPr>
              <a:spLocks noChangeAspect="1"/>
            </p:cNvSpPr>
            <p:nvPr/>
          </p:nvSpPr>
          <p:spPr>
            <a:xfrm>
              <a:off x="6121452" y="3991340"/>
              <a:ext cx="107754" cy="110358"/>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92 Elipse"/>
            <p:cNvSpPr>
              <a:spLocks noChangeAspect="1"/>
            </p:cNvSpPr>
            <p:nvPr/>
          </p:nvSpPr>
          <p:spPr>
            <a:xfrm>
              <a:off x="1080704"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4" name="93 Elipse"/>
            <p:cNvSpPr>
              <a:spLocks noChangeAspect="1"/>
            </p:cNvSpPr>
            <p:nvPr/>
          </p:nvSpPr>
          <p:spPr>
            <a:xfrm>
              <a:off x="1440759" y="457465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5" name="94 Elipse"/>
            <p:cNvSpPr>
              <a:spLocks noChangeAspect="1"/>
            </p:cNvSpPr>
            <p:nvPr/>
          </p:nvSpPr>
          <p:spPr>
            <a:xfrm>
              <a:off x="1800811"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 name="95 Elipse"/>
            <p:cNvSpPr>
              <a:spLocks noChangeAspect="1"/>
            </p:cNvSpPr>
            <p:nvPr/>
          </p:nvSpPr>
          <p:spPr>
            <a:xfrm>
              <a:off x="2160865" y="457465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7" name="96 Elipse"/>
            <p:cNvSpPr>
              <a:spLocks noChangeAspect="1"/>
            </p:cNvSpPr>
            <p:nvPr/>
          </p:nvSpPr>
          <p:spPr>
            <a:xfrm>
              <a:off x="2520918"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8" name="97 Elipse"/>
            <p:cNvSpPr>
              <a:spLocks noChangeAspect="1"/>
            </p:cNvSpPr>
            <p:nvPr/>
          </p:nvSpPr>
          <p:spPr>
            <a:xfrm>
              <a:off x="2880972" y="457465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9" name="98 Elipse"/>
            <p:cNvSpPr>
              <a:spLocks noChangeAspect="1"/>
            </p:cNvSpPr>
            <p:nvPr/>
          </p:nvSpPr>
          <p:spPr>
            <a:xfrm>
              <a:off x="3241025"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0" name="99 Elipse"/>
            <p:cNvSpPr>
              <a:spLocks noChangeAspect="1"/>
            </p:cNvSpPr>
            <p:nvPr/>
          </p:nvSpPr>
          <p:spPr>
            <a:xfrm>
              <a:off x="3598450" y="4574659"/>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1" name="100 Elipse"/>
            <p:cNvSpPr>
              <a:spLocks noChangeAspect="1"/>
            </p:cNvSpPr>
            <p:nvPr/>
          </p:nvSpPr>
          <p:spPr>
            <a:xfrm>
              <a:off x="3958504" y="4574659"/>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2" name="101 Elipse"/>
            <p:cNvSpPr>
              <a:spLocks noChangeAspect="1"/>
            </p:cNvSpPr>
            <p:nvPr/>
          </p:nvSpPr>
          <p:spPr>
            <a:xfrm>
              <a:off x="4318557" y="4574659"/>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3" name="102 Elipse"/>
            <p:cNvSpPr>
              <a:spLocks noChangeAspect="1"/>
            </p:cNvSpPr>
            <p:nvPr/>
          </p:nvSpPr>
          <p:spPr>
            <a:xfrm>
              <a:off x="4678611" y="4574659"/>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4" name="103 Elipse"/>
            <p:cNvSpPr>
              <a:spLocks noChangeAspect="1"/>
            </p:cNvSpPr>
            <p:nvPr/>
          </p:nvSpPr>
          <p:spPr>
            <a:xfrm>
              <a:off x="5038664"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5" name="104 Elipse"/>
            <p:cNvSpPr>
              <a:spLocks noChangeAspect="1"/>
            </p:cNvSpPr>
            <p:nvPr/>
          </p:nvSpPr>
          <p:spPr>
            <a:xfrm>
              <a:off x="5398718" y="457465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6" name="105 Elipse"/>
            <p:cNvSpPr>
              <a:spLocks noChangeAspect="1"/>
            </p:cNvSpPr>
            <p:nvPr/>
          </p:nvSpPr>
          <p:spPr>
            <a:xfrm>
              <a:off x="5758770" y="4574659"/>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7" name="106 Elipse"/>
            <p:cNvSpPr>
              <a:spLocks noChangeAspect="1"/>
            </p:cNvSpPr>
            <p:nvPr/>
          </p:nvSpPr>
          <p:spPr>
            <a:xfrm>
              <a:off x="6118825" y="4574659"/>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8" name="107 Elipse"/>
            <p:cNvSpPr>
              <a:spLocks noChangeAspect="1"/>
            </p:cNvSpPr>
            <p:nvPr/>
          </p:nvSpPr>
          <p:spPr>
            <a:xfrm>
              <a:off x="1080704" y="515797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9" name="108 Elipse"/>
            <p:cNvSpPr>
              <a:spLocks noChangeAspect="1"/>
            </p:cNvSpPr>
            <p:nvPr/>
          </p:nvSpPr>
          <p:spPr>
            <a:xfrm>
              <a:off x="1440759"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0" name="109 Elipse"/>
            <p:cNvSpPr>
              <a:spLocks noChangeAspect="1"/>
            </p:cNvSpPr>
            <p:nvPr/>
          </p:nvSpPr>
          <p:spPr>
            <a:xfrm>
              <a:off x="1798184" y="5157978"/>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1" name="110 Elipse"/>
            <p:cNvSpPr>
              <a:spLocks noChangeAspect="1"/>
            </p:cNvSpPr>
            <p:nvPr/>
          </p:nvSpPr>
          <p:spPr>
            <a:xfrm>
              <a:off x="2158236" y="5157978"/>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 name="111 Elipse"/>
            <p:cNvSpPr>
              <a:spLocks noChangeAspect="1"/>
            </p:cNvSpPr>
            <p:nvPr/>
          </p:nvSpPr>
          <p:spPr>
            <a:xfrm>
              <a:off x="2518291" y="5157978"/>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3" name="112 Elipse"/>
            <p:cNvSpPr>
              <a:spLocks noChangeAspect="1"/>
            </p:cNvSpPr>
            <p:nvPr/>
          </p:nvSpPr>
          <p:spPr>
            <a:xfrm>
              <a:off x="2878343" y="5157978"/>
              <a:ext cx="110381"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4" name="113 Elipse"/>
            <p:cNvSpPr>
              <a:spLocks noChangeAspect="1"/>
            </p:cNvSpPr>
            <p:nvPr/>
          </p:nvSpPr>
          <p:spPr>
            <a:xfrm>
              <a:off x="3238397"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5" name="114 Elipse"/>
            <p:cNvSpPr>
              <a:spLocks noChangeAspect="1"/>
            </p:cNvSpPr>
            <p:nvPr/>
          </p:nvSpPr>
          <p:spPr>
            <a:xfrm>
              <a:off x="3598450" y="515797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6" name="115 Elipse"/>
            <p:cNvSpPr>
              <a:spLocks noChangeAspect="1"/>
            </p:cNvSpPr>
            <p:nvPr/>
          </p:nvSpPr>
          <p:spPr>
            <a:xfrm>
              <a:off x="3958504"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7" name="116 Elipse"/>
            <p:cNvSpPr>
              <a:spLocks noChangeAspect="1"/>
            </p:cNvSpPr>
            <p:nvPr/>
          </p:nvSpPr>
          <p:spPr>
            <a:xfrm>
              <a:off x="4318557" y="515797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8" name="117 Elipse"/>
            <p:cNvSpPr>
              <a:spLocks noChangeAspect="1"/>
            </p:cNvSpPr>
            <p:nvPr/>
          </p:nvSpPr>
          <p:spPr>
            <a:xfrm>
              <a:off x="4678611"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 name="118 Elipse"/>
            <p:cNvSpPr>
              <a:spLocks noChangeAspect="1"/>
            </p:cNvSpPr>
            <p:nvPr/>
          </p:nvSpPr>
          <p:spPr>
            <a:xfrm>
              <a:off x="5038664" y="515797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0" name="119 Elipse"/>
            <p:cNvSpPr>
              <a:spLocks noChangeAspect="1"/>
            </p:cNvSpPr>
            <p:nvPr/>
          </p:nvSpPr>
          <p:spPr>
            <a:xfrm>
              <a:off x="5398718"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1" name="120 Elipse"/>
            <p:cNvSpPr>
              <a:spLocks noChangeAspect="1"/>
            </p:cNvSpPr>
            <p:nvPr/>
          </p:nvSpPr>
          <p:spPr>
            <a:xfrm>
              <a:off x="5758770" y="5157978"/>
              <a:ext cx="107754"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2" name="121 Elipse"/>
            <p:cNvSpPr>
              <a:spLocks noChangeAspect="1"/>
            </p:cNvSpPr>
            <p:nvPr/>
          </p:nvSpPr>
          <p:spPr>
            <a:xfrm>
              <a:off x="6118825" y="5157978"/>
              <a:ext cx="107752" cy="107729"/>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3" name="122 Elipse"/>
            <p:cNvSpPr>
              <a:spLocks noChangeAspect="1"/>
            </p:cNvSpPr>
            <p:nvPr/>
          </p:nvSpPr>
          <p:spPr>
            <a:xfrm>
              <a:off x="1078077"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4" name="123 Elipse"/>
            <p:cNvSpPr>
              <a:spLocks noChangeAspect="1"/>
            </p:cNvSpPr>
            <p:nvPr/>
          </p:nvSpPr>
          <p:spPr>
            <a:xfrm>
              <a:off x="1438130"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5" name="124 Elipse"/>
            <p:cNvSpPr>
              <a:spLocks noChangeAspect="1"/>
            </p:cNvSpPr>
            <p:nvPr/>
          </p:nvSpPr>
          <p:spPr>
            <a:xfrm>
              <a:off x="1798184"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6" name="125 Elipse"/>
            <p:cNvSpPr>
              <a:spLocks noChangeAspect="1"/>
            </p:cNvSpPr>
            <p:nvPr/>
          </p:nvSpPr>
          <p:spPr>
            <a:xfrm>
              <a:off x="2158236"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7" name="126 Elipse"/>
            <p:cNvSpPr>
              <a:spLocks noChangeAspect="1"/>
            </p:cNvSpPr>
            <p:nvPr/>
          </p:nvSpPr>
          <p:spPr>
            <a:xfrm>
              <a:off x="2518291"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8" name="127 Elipse"/>
            <p:cNvSpPr>
              <a:spLocks noChangeAspect="1"/>
            </p:cNvSpPr>
            <p:nvPr/>
          </p:nvSpPr>
          <p:spPr>
            <a:xfrm>
              <a:off x="2878343"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9" name="128 Elipse"/>
            <p:cNvSpPr>
              <a:spLocks noChangeAspect="1"/>
            </p:cNvSpPr>
            <p:nvPr/>
          </p:nvSpPr>
          <p:spPr>
            <a:xfrm>
              <a:off x="3238397"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0" name="129 Elipse"/>
            <p:cNvSpPr>
              <a:spLocks noChangeAspect="1"/>
            </p:cNvSpPr>
            <p:nvPr/>
          </p:nvSpPr>
          <p:spPr>
            <a:xfrm>
              <a:off x="3598450"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1" name="130 Elipse"/>
            <p:cNvSpPr>
              <a:spLocks noChangeAspect="1"/>
            </p:cNvSpPr>
            <p:nvPr/>
          </p:nvSpPr>
          <p:spPr>
            <a:xfrm>
              <a:off x="3958504"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2" name="131 Elipse"/>
            <p:cNvSpPr>
              <a:spLocks noChangeAspect="1"/>
            </p:cNvSpPr>
            <p:nvPr/>
          </p:nvSpPr>
          <p:spPr>
            <a:xfrm>
              <a:off x="4318557"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 name="132 Elipse"/>
            <p:cNvSpPr>
              <a:spLocks noChangeAspect="1"/>
            </p:cNvSpPr>
            <p:nvPr/>
          </p:nvSpPr>
          <p:spPr>
            <a:xfrm>
              <a:off x="4678611"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4" name="133 Elipse"/>
            <p:cNvSpPr>
              <a:spLocks noChangeAspect="1"/>
            </p:cNvSpPr>
            <p:nvPr/>
          </p:nvSpPr>
          <p:spPr>
            <a:xfrm>
              <a:off x="5038664"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 name="134 Elipse"/>
            <p:cNvSpPr>
              <a:spLocks noChangeAspect="1"/>
            </p:cNvSpPr>
            <p:nvPr/>
          </p:nvSpPr>
          <p:spPr>
            <a:xfrm>
              <a:off x="5398718"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6" name="135 Elipse"/>
            <p:cNvSpPr>
              <a:spLocks noChangeAspect="1"/>
            </p:cNvSpPr>
            <p:nvPr/>
          </p:nvSpPr>
          <p:spPr>
            <a:xfrm>
              <a:off x="5758770" y="5738669"/>
              <a:ext cx="107754"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7" name="136 Elipse"/>
            <p:cNvSpPr>
              <a:spLocks noChangeAspect="1"/>
            </p:cNvSpPr>
            <p:nvPr/>
          </p:nvSpPr>
          <p:spPr>
            <a:xfrm>
              <a:off x="6118825" y="5738669"/>
              <a:ext cx="107752" cy="107731"/>
            </a:xfrm>
            <a:prstGeom prst="ellips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cxnSp>
        <p:nvCxnSpPr>
          <p:cNvPr id="138" name="137 Conector recto"/>
          <p:cNvCxnSpPr/>
          <p:nvPr/>
        </p:nvCxnSpPr>
        <p:spPr>
          <a:xfrm rot="18900000">
            <a:off x="953058" y="2463006"/>
            <a:ext cx="4024179" cy="0"/>
          </a:xfrm>
          <a:prstGeom prst="line">
            <a:avLst/>
          </a:prstGeom>
          <a:ln w="31750">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9" name="138 Conector recto"/>
          <p:cNvCxnSpPr/>
          <p:nvPr/>
        </p:nvCxnSpPr>
        <p:spPr>
          <a:xfrm rot="18900000">
            <a:off x="741290" y="2465388"/>
            <a:ext cx="4024179" cy="0"/>
          </a:xfrm>
          <a:prstGeom prst="line">
            <a:avLst/>
          </a:prstGeom>
          <a:ln w="31750">
            <a:solidFill>
              <a:schemeClr val="tx2"/>
            </a:solidFill>
            <a:prstDash val="sysDash"/>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40" name="139 Elipse"/>
          <p:cNvSpPr>
            <a:spLocks noChangeAspect="1"/>
          </p:cNvSpPr>
          <p:nvPr/>
        </p:nvSpPr>
        <p:spPr>
          <a:xfrm>
            <a:off x="1519238" y="3867150"/>
            <a:ext cx="66675" cy="6508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1" name="140 Elipse"/>
          <p:cNvSpPr>
            <a:spLocks noChangeAspect="1"/>
          </p:cNvSpPr>
          <p:nvPr/>
        </p:nvSpPr>
        <p:spPr>
          <a:xfrm>
            <a:off x="1736725" y="3517900"/>
            <a:ext cx="65088" cy="6508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 name="141 Elipse"/>
          <p:cNvSpPr>
            <a:spLocks noChangeAspect="1"/>
          </p:cNvSpPr>
          <p:nvPr/>
        </p:nvSpPr>
        <p:spPr>
          <a:xfrm>
            <a:off x="2170113" y="3163888"/>
            <a:ext cx="65087" cy="6508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 name="142 Elipse"/>
          <p:cNvSpPr>
            <a:spLocks noChangeAspect="1"/>
          </p:cNvSpPr>
          <p:nvPr/>
        </p:nvSpPr>
        <p:spPr>
          <a:xfrm>
            <a:off x="2390775" y="2811463"/>
            <a:ext cx="65088" cy="6508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4" name="143 Elipse"/>
          <p:cNvSpPr>
            <a:spLocks noChangeAspect="1"/>
          </p:cNvSpPr>
          <p:nvPr/>
        </p:nvSpPr>
        <p:spPr>
          <a:xfrm>
            <a:off x="2824163" y="2460625"/>
            <a:ext cx="65087" cy="6667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5" name="144 Elipse"/>
          <p:cNvSpPr>
            <a:spLocks noChangeAspect="1"/>
          </p:cNvSpPr>
          <p:nvPr/>
        </p:nvSpPr>
        <p:spPr>
          <a:xfrm>
            <a:off x="3478213" y="1758950"/>
            <a:ext cx="65087" cy="6508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6" name="145 Elipse"/>
          <p:cNvSpPr>
            <a:spLocks noChangeAspect="1"/>
          </p:cNvSpPr>
          <p:nvPr/>
        </p:nvSpPr>
        <p:spPr>
          <a:xfrm>
            <a:off x="3910013" y="1404938"/>
            <a:ext cx="65087" cy="6667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7" name="146 Elipse"/>
          <p:cNvSpPr>
            <a:spLocks noChangeAspect="1"/>
          </p:cNvSpPr>
          <p:nvPr/>
        </p:nvSpPr>
        <p:spPr>
          <a:xfrm>
            <a:off x="4130675" y="1052513"/>
            <a:ext cx="65088" cy="6508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8" name="147 Elipse"/>
          <p:cNvSpPr>
            <a:spLocks noChangeAspect="1"/>
          </p:cNvSpPr>
          <p:nvPr/>
        </p:nvSpPr>
        <p:spPr>
          <a:xfrm>
            <a:off x="3259138" y="2108200"/>
            <a:ext cx="65087" cy="6508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9" name="148 Grupo"/>
          <p:cNvGrpSpPr>
            <a:grpSpLocks/>
          </p:cNvGrpSpPr>
          <p:nvPr/>
        </p:nvGrpSpPr>
        <p:grpSpPr bwMode="auto">
          <a:xfrm>
            <a:off x="971550" y="1154113"/>
            <a:ext cx="4000500" cy="2482850"/>
            <a:chOff x="395536" y="1556792"/>
            <a:chExt cx="4000724" cy="2484000"/>
          </a:xfrm>
        </p:grpSpPr>
        <p:cxnSp>
          <p:nvCxnSpPr>
            <p:cNvPr id="150" name="149 Conector recto"/>
            <p:cNvCxnSpPr/>
            <p:nvPr/>
          </p:nvCxnSpPr>
          <p:spPr>
            <a:xfrm rot="18900000">
              <a:off x="395536" y="2856920"/>
              <a:ext cx="4000724" cy="0"/>
            </a:xfrm>
            <a:prstGeom prst="line">
              <a:avLst/>
            </a:prstGeom>
            <a:ln w="31750">
              <a:solidFill>
                <a:schemeClr val="tx2"/>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1" name="150 Elipse"/>
            <p:cNvSpPr>
              <a:spLocks noChangeAspect="1"/>
            </p:cNvSpPr>
            <p:nvPr/>
          </p:nvSpPr>
          <p:spPr>
            <a:xfrm>
              <a:off x="1240133" y="3975674"/>
              <a:ext cx="65092"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2" name="151 Elipse"/>
            <p:cNvSpPr>
              <a:spLocks noChangeAspect="1"/>
            </p:cNvSpPr>
            <p:nvPr/>
          </p:nvSpPr>
          <p:spPr>
            <a:xfrm>
              <a:off x="1635443" y="3581791"/>
              <a:ext cx="65091"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 name="152 Elipse"/>
            <p:cNvSpPr>
              <a:spLocks noChangeAspect="1"/>
            </p:cNvSpPr>
            <p:nvPr/>
          </p:nvSpPr>
          <p:spPr>
            <a:xfrm>
              <a:off x="1916446" y="3295909"/>
              <a:ext cx="65092"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 name="153 Elipse"/>
            <p:cNvSpPr>
              <a:spLocks noChangeAspect="1"/>
            </p:cNvSpPr>
            <p:nvPr/>
          </p:nvSpPr>
          <p:spPr>
            <a:xfrm>
              <a:off x="2308581" y="2906792"/>
              <a:ext cx="65091" cy="651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5" name="154 Elipse"/>
            <p:cNvSpPr>
              <a:spLocks noChangeAspect="1"/>
            </p:cNvSpPr>
            <p:nvPr/>
          </p:nvSpPr>
          <p:spPr>
            <a:xfrm>
              <a:off x="2699128" y="2511321"/>
              <a:ext cx="65091"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6" name="155 Elipse"/>
            <p:cNvSpPr>
              <a:spLocks noChangeAspect="1"/>
            </p:cNvSpPr>
            <p:nvPr/>
          </p:nvSpPr>
          <p:spPr>
            <a:xfrm>
              <a:off x="2980131" y="2231791"/>
              <a:ext cx="65092"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 name="156 Elipse"/>
            <p:cNvSpPr>
              <a:spLocks noChangeAspect="1"/>
            </p:cNvSpPr>
            <p:nvPr/>
          </p:nvSpPr>
          <p:spPr>
            <a:xfrm>
              <a:off x="3373853" y="1841086"/>
              <a:ext cx="65092" cy="651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8" name="157 Elipse"/>
            <p:cNvSpPr>
              <a:spLocks noChangeAspect="1"/>
            </p:cNvSpPr>
            <p:nvPr/>
          </p:nvSpPr>
          <p:spPr>
            <a:xfrm>
              <a:off x="3658032" y="1556792"/>
              <a:ext cx="65091" cy="651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59" name="158 CuadroTexto"/>
          <p:cNvSpPr txBox="1">
            <a:spLocks noChangeArrowheads="1"/>
          </p:cNvSpPr>
          <p:nvPr/>
        </p:nvSpPr>
        <p:spPr bwMode="auto">
          <a:xfrm>
            <a:off x="1441450" y="3938588"/>
            <a:ext cx="31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a:solidFill>
                  <a:srgbClr val="669900"/>
                </a:solidFill>
              </a:rPr>
              <a:t>A</a:t>
            </a:r>
          </a:p>
        </p:txBody>
      </p:sp>
      <p:sp>
        <p:nvSpPr>
          <p:cNvPr id="160" name="159 CuadroTexto"/>
          <p:cNvSpPr txBox="1"/>
          <p:nvPr/>
        </p:nvSpPr>
        <p:spPr>
          <a:xfrm>
            <a:off x="1920875" y="3946525"/>
            <a:ext cx="309563" cy="369888"/>
          </a:xfrm>
          <a:prstGeom prst="rect">
            <a:avLst/>
          </a:prstGeom>
          <a:noFill/>
        </p:spPr>
        <p:txBody>
          <a:bodyPr wrap="none">
            <a:spAutoFit/>
          </a:bodyPr>
          <a:lstStyle/>
          <a:p>
            <a:pPr eaLnBrk="1" hangingPunct="1">
              <a:defRPr/>
            </a:pPr>
            <a:r>
              <a:rPr lang="es-MX" dirty="0">
                <a:solidFill>
                  <a:schemeClr val="accent1">
                    <a:lumMod val="75000"/>
                  </a:schemeClr>
                </a:solidFill>
              </a:rPr>
              <a:t>B</a:t>
            </a:r>
          </a:p>
        </p:txBody>
      </p:sp>
      <p:sp>
        <p:nvSpPr>
          <p:cNvPr id="161" name="160 CuadroTexto"/>
          <p:cNvSpPr txBox="1"/>
          <p:nvPr/>
        </p:nvSpPr>
        <p:spPr>
          <a:xfrm>
            <a:off x="3422650" y="3933825"/>
            <a:ext cx="309563" cy="368300"/>
          </a:xfrm>
          <a:prstGeom prst="rect">
            <a:avLst/>
          </a:prstGeom>
          <a:noFill/>
        </p:spPr>
        <p:txBody>
          <a:bodyPr wrap="none">
            <a:spAutoFit/>
          </a:bodyPr>
          <a:lstStyle/>
          <a:p>
            <a:pPr eaLnBrk="1" hangingPunct="1">
              <a:defRPr/>
            </a:pPr>
            <a:r>
              <a:rPr lang="es-MX" dirty="0">
                <a:solidFill>
                  <a:schemeClr val="accent1">
                    <a:lumMod val="75000"/>
                  </a:schemeClr>
                </a:solidFill>
              </a:rPr>
              <a:t>B</a:t>
            </a:r>
          </a:p>
        </p:txBody>
      </p:sp>
      <p:sp>
        <p:nvSpPr>
          <p:cNvPr id="162" name="161 CuadroTexto"/>
          <p:cNvSpPr txBox="1">
            <a:spLocks noChangeArrowheads="1"/>
          </p:cNvSpPr>
          <p:nvPr/>
        </p:nvSpPr>
        <p:spPr bwMode="auto">
          <a:xfrm>
            <a:off x="2392363" y="3946525"/>
            <a:ext cx="31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a:solidFill>
                  <a:srgbClr val="669900"/>
                </a:solidFill>
              </a:rPr>
              <a:t>A</a:t>
            </a:r>
          </a:p>
        </p:txBody>
      </p:sp>
      <p:sp>
        <p:nvSpPr>
          <p:cNvPr id="163" name="162 CuadroTexto"/>
          <p:cNvSpPr txBox="1">
            <a:spLocks noChangeArrowheads="1"/>
          </p:cNvSpPr>
          <p:nvPr/>
        </p:nvSpPr>
        <p:spPr bwMode="auto">
          <a:xfrm>
            <a:off x="2928938" y="3933825"/>
            <a:ext cx="317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a:solidFill>
                  <a:srgbClr val="669900"/>
                </a:solidFill>
              </a:rPr>
              <a:t>A</a:t>
            </a:r>
          </a:p>
        </p:txBody>
      </p:sp>
      <p:sp>
        <p:nvSpPr>
          <p:cNvPr id="164" name="163 CuadroTexto"/>
          <p:cNvSpPr txBox="1">
            <a:spLocks noChangeArrowheads="1"/>
          </p:cNvSpPr>
          <p:nvPr/>
        </p:nvSpPr>
        <p:spPr bwMode="auto">
          <a:xfrm>
            <a:off x="3889375" y="3929063"/>
            <a:ext cx="31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800">
                <a:solidFill>
                  <a:srgbClr val="669900"/>
                </a:solidFill>
              </a:rPr>
              <a:t>A</a:t>
            </a:r>
          </a:p>
        </p:txBody>
      </p:sp>
      <p:sp>
        <p:nvSpPr>
          <p:cNvPr id="165" name="164 CuadroTexto"/>
          <p:cNvSpPr txBox="1"/>
          <p:nvPr/>
        </p:nvSpPr>
        <p:spPr>
          <a:xfrm>
            <a:off x="4373563" y="3924300"/>
            <a:ext cx="309562" cy="368300"/>
          </a:xfrm>
          <a:prstGeom prst="rect">
            <a:avLst/>
          </a:prstGeom>
          <a:noFill/>
        </p:spPr>
        <p:txBody>
          <a:bodyPr wrap="none">
            <a:spAutoFit/>
          </a:bodyPr>
          <a:lstStyle/>
          <a:p>
            <a:pPr eaLnBrk="1" hangingPunct="1">
              <a:defRPr/>
            </a:pPr>
            <a:r>
              <a:rPr lang="es-MX" dirty="0">
                <a:solidFill>
                  <a:schemeClr val="accent1">
                    <a:lumMod val="75000"/>
                  </a:schemeClr>
                </a:solidFill>
              </a:rPr>
              <a:t>B</a:t>
            </a:r>
          </a:p>
        </p:txBody>
      </p:sp>
      <p:sp>
        <p:nvSpPr>
          <p:cNvPr id="166"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Redes de Fibonacci</a:t>
            </a:r>
          </a:p>
        </p:txBody>
      </p:sp>
      <p:pic>
        <p:nvPicPr>
          <p:cNvPr id="45079"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 descr="fig1-pos"/>
          <p:cNvPicPr>
            <a:picLocks noChangeAspect="1" noChangeArrowheads="1"/>
          </p:cNvPicPr>
          <p:nvPr/>
        </p:nvPicPr>
        <p:blipFill>
          <a:blip r:embed="rId3">
            <a:extLst>
              <a:ext uri="{28A0092B-C50C-407E-A947-70E740481C1C}">
                <a14:useLocalDpi xmlns:a14="http://schemas.microsoft.com/office/drawing/2010/main" val="0"/>
              </a:ext>
            </a:extLst>
          </a:blip>
          <a:srcRect l="5351" t="14427" r="4790" b="13367"/>
          <a:stretch>
            <a:fillRect/>
          </a:stretch>
        </p:blipFill>
        <p:spPr bwMode="auto">
          <a:xfrm>
            <a:off x="1104900" y="4437063"/>
            <a:ext cx="3611563"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6" descr="fig2-pos"/>
          <p:cNvPicPr>
            <a:picLocks noChangeAspect="1" noChangeArrowheads="1"/>
          </p:cNvPicPr>
          <p:nvPr/>
        </p:nvPicPr>
        <p:blipFill>
          <a:blip r:embed="rId4">
            <a:extLst>
              <a:ext uri="{28A0092B-C50C-407E-A947-70E740481C1C}">
                <a14:useLocalDpi xmlns:a14="http://schemas.microsoft.com/office/drawing/2010/main" val="0"/>
              </a:ext>
            </a:extLst>
          </a:blip>
          <a:srcRect l="11830" t="5727" r="10193" b="52423"/>
          <a:stretch>
            <a:fillRect/>
          </a:stretch>
        </p:blipFill>
        <p:spPr bwMode="auto">
          <a:xfrm>
            <a:off x="5273675" y="1095375"/>
            <a:ext cx="2611438"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6" descr="fig2-pos"/>
          <p:cNvPicPr>
            <a:picLocks noChangeAspect="1" noChangeArrowheads="1"/>
          </p:cNvPicPr>
          <p:nvPr/>
        </p:nvPicPr>
        <p:blipFill>
          <a:blip r:embed="rId4">
            <a:extLst>
              <a:ext uri="{28A0092B-C50C-407E-A947-70E740481C1C}">
                <a14:useLocalDpi xmlns:a14="http://schemas.microsoft.com/office/drawing/2010/main" val="0"/>
              </a:ext>
            </a:extLst>
          </a:blip>
          <a:srcRect l="13016" t="50430" r="10847" b="6754"/>
          <a:stretch>
            <a:fillRect/>
          </a:stretch>
        </p:blipFill>
        <p:spPr bwMode="auto">
          <a:xfrm>
            <a:off x="5359400" y="3933825"/>
            <a:ext cx="2452688"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1000"/>
                                        <p:tgtEl>
                                          <p:spTgt spid="138"/>
                                        </p:tgtEl>
                                      </p:cBhvr>
                                    </p:animEffect>
                                    <p:anim calcmode="lin" valueType="num">
                                      <p:cBhvr>
                                        <p:cTn id="12" dur="1000" fill="hold"/>
                                        <p:tgtEl>
                                          <p:spTgt spid="138"/>
                                        </p:tgtEl>
                                        <p:attrNameLst>
                                          <p:attrName>ppt_x</p:attrName>
                                        </p:attrNameLst>
                                      </p:cBhvr>
                                      <p:tavLst>
                                        <p:tav tm="0">
                                          <p:val>
                                            <p:strVal val="#ppt_x"/>
                                          </p:val>
                                        </p:tav>
                                        <p:tav tm="100000">
                                          <p:val>
                                            <p:strVal val="#ppt_x"/>
                                          </p:val>
                                        </p:tav>
                                      </p:tavLst>
                                    </p:anim>
                                    <p:anim calcmode="lin" valueType="num">
                                      <p:cBhvr>
                                        <p:cTn id="13"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1000"/>
                                        <p:tgtEl>
                                          <p:spTgt spid="139"/>
                                        </p:tgtEl>
                                      </p:cBhvr>
                                    </p:animEffect>
                                    <p:anim calcmode="lin" valueType="num">
                                      <p:cBhvr>
                                        <p:cTn id="19" dur="1000" fill="hold"/>
                                        <p:tgtEl>
                                          <p:spTgt spid="139"/>
                                        </p:tgtEl>
                                        <p:attrNameLst>
                                          <p:attrName>ppt_x</p:attrName>
                                        </p:attrNameLst>
                                      </p:cBhvr>
                                      <p:tavLst>
                                        <p:tav tm="0">
                                          <p:val>
                                            <p:strVal val="#ppt_x"/>
                                          </p:val>
                                        </p:tav>
                                        <p:tav tm="100000">
                                          <p:val>
                                            <p:strVal val="#ppt_x"/>
                                          </p:val>
                                        </p:tav>
                                      </p:tavLst>
                                    </p:anim>
                                    <p:anim calcmode="lin" valueType="num">
                                      <p:cBhvr>
                                        <p:cTn id="20"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grpId="1" nodeType="clickEffect">
                                  <p:stCondLst>
                                    <p:cond delay="0"/>
                                  </p:stCondLst>
                                  <p:childTnLst>
                                    <p:animMotion origin="layout" path="M 0 0 L 0.00782 0.01041 " pathEditMode="relative" ptsTypes="AA">
                                      <p:cBhvr>
                                        <p:cTn id="44" dur="2000" fill="hold"/>
                                        <p:tgtEl>
                                          <p:spTgt spid="141"/>
                                        </p:tgtEl>
                                        <p:attrNameLst>
                                          <p:attrName>ppt_x</p:attrName>
                                          <p:attrName>ppt_y</p:attrName>
                                        </p:attrNameLst>
                                      </p:cBhvr>
                                    </p:animMotion>
                                  </p:childTnLst>
                                </p:cTn>
                              </p:par>
                              <p:par>
                                <p:cTn id="45" presetID="0" presetClass="path" presetSubtype="0" accel="50000" decel="50000" fill="hold" grpId="1" nodeType="withEffect">
                                  <p:stCondLst>
                                    <p:cond delay="0"/>
                                  </p:stCondLst>
                                  <p:childTnLst>
                                    <p:animMotion origin="layout" path="M 0 0 C 0.00434 0.00555 0.00868 0.01111 0.01042 0.01342 " pathEditMode="relative" ptsTypes="aA">
                                      <p:cBhvr>
                                        <p:cTn id="46" dur="2000" fill="hold"/>
                                        <p:tgtEl>
                                          <p:spTgt spid="143"/>
                                        </p:tgtEl>
                                        <p:attrNameLst>
                                          <p:attrName>ppt_x</p:attrName>
                                          <p:attrName>ppt_y</p:attrName>
                                        </p:attrNameLst>
                                      </p:cBhvr>
                                    </p:animMotion>
                                  </p:childTnLst>
                                </p:cTn>
                              </p:par>
                              <p:par>
                                <p:cTn id="47" presetID="0" presetClass="path" presetSubtype="0" accel="50000" decel="50000" fill="hold" grpId="1" nodeType="withEffect">
                                  <p:stCondLst>
                                    <p:cond delay="0"/>
                                  </p:stCondLst>
                                  <p:childTnLst>
                                    <p:animMotion origin="layout" path="M 0 0 C 0.00243 0.00324 0.00486 0.00648 0.00573 0.00764 " pathEditMode="relative" ptsTypes="aA">
                                      <p:cBhvr>
                                        <p:cTn id="48" dur="2000" fill="hold"/>
                                        <p:tgtEl>
                                          <p:spTgt spid="144"/>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1.11111E-6 -4.07407E-6 C 0.00347 0.00463 0.00694 0.00926 0.00833 0.01112 " pathEditMode="relative" rAng="0" ptsTypes="aA">
                                      <p:cBhvr>
                                        <p:cTn id="50" dur="2000" fill="hold"/>
                                        <p:tgtEl>
                                          <p:spTgt spid="145"/>
                                        </p:tgtEl>
                                        <p:attrNameLst>
                                          <p:attrName>ppt_x</p:attrName>
                                          <p:attrName>ppt_y</p:attrName>
                                        </p:attrNameLst>
                                      </p:cBhvr>
                                      <p:rCtr x="4" y="6"/>
                                    </p:animMotion>
                                  </p:childTnLst>
                                </p:cTn>
                              </p:par>
                              <p:par>
                                <p:cTn id="51" presetID="0" presetClass="path" presetSubtype="0" accel="50000" decel="50000" fill="hold" grpId="1" nodeType="withEffect">
                                  <p:stCondLst>
                                    <p:cond delay="0"/>
                                  </p:stCondLst>
                                  <p:childTnLst>
                                    <p:animMotion origin="layout" path="M 0 0 C 0.00174 0.00232 0.00348 0.00463 0.00417 0.00556 " pathEditMode="relative" ptsTypes="aA">
                                      <p:cBhvr>
                                        <p:cTn id="52" dur="2000" fill="hold"/>
                                        <p:tgtEl>
                                          <p:spTgt spid="146"/>
                                        </p:tgtEl>
                                        <p:attrNameLst>
                                          <p:attrName>ppt_x</p:attrName>
                                          <p:attrName>ppt_y</p:attrName>
                                        </p:attrNameLst>
                                      </p:cBhvr>
                                    </p:animMotion>
                                  </p:childTnLst>
                                </p:cTn>
                              </p:par>
                              <p:par>
                                <p:cTn id="53" presetID="0" presetClass="path" presetSubtype="0" accel="50000" decel="50000" fill="hold" grpId="1" nodeType="withEffect">
                                  <p:stCondLst>
                                    <p:cond delay="0"/>
                                  </p:stCondLst>
                                  <p:childTnLst>
                                    <p:animMotion origin="layout" path="M 0 0 C 0.00469 0.00625 0.00955 0.01273 0.01146 0.01528 " pathEditMode="relative" ptsTypes="aA">
                                      <p:cBhvr>
                                        <p:cTn id="54" dur="2000" fill="hold"/>
                                        <p:tgtEl>
                                          <p:spTgt spid="147"/>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0.00035 4.81481E-6 C 0.00105 0.00069 0.0033 0.00347 0.004 0.00439 " pathEditMode="relative" rAng="0" ptsTypes="aa">
                                      <p:cBhvr>
                                        <p:cTn id="56" dur="2000" fill="hold"/>
                                        <p:tgtEl>
                                          <p:spTgt spid="142"/>
                                        </p:tgtEl>
                                        <p:attrNameLst>
                                          <p:attrName>ppt_x</p:attrName>
                                          <p:attrName>ppt_y</p:attrName>
                                        </p:attrNameLst>
                                      </p:cBhvr>
                                      <p:rCtr x="2" y="2"/>
                                    </p:animMotion>
                                  </p:childTnLst>
                                </p:cTn>
                              </p:par>
                              <p:par>
                                <p:cTn id="57" presetID="0" presetClass="path" presetSubtype="0" accel="50000" decel="50000" fill="hold" grpId="1" nodeType="withEffect">
                                  <p:stCondLst>
                                    <p:cond delay="0"/>
                                  </p:stCondLst>
                                  <p:childTnLst>
                                    <p:animMotion origin="layout" path="M 0 0 C 0.0007 0.00092 0.00139 0.00208 0.00174 0.00254 " pathEditMode="relative" ptsTypes="aA">
                                      <p:cBhvr>
                                        <p:cTn id="58" dur="2000" fill="hold"/>
                                        <p:tgtEl>
                                          <p:spTgt spid="148"/>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49"/>
                                        </p:tgtEl>
                                        <p:attrNameLst>
                                          <p:attrName>style.visibility</p:attrName>
                                        </p:attrNameLst>
                                      </p:cBhvr>
                                      <p:to>
                                        <p:strVal val="visible"/>
                                      </p:to>
                                    </p:set>
                                  </p:childTnLst>
                                </p:cTn>
                              </p:par>
                              <p:par>
                                <p:cTn id="63" presetID="8" presetClass="emph" presetSubtype="0" fill="hold" nodeType="withEffect">
                                  <p:stCondLst>
                                    <p:cond delay="0"/>
                                  </p:stCondLst>
                                  <p:childTnLst>
                                    <p:animRot by="2700000">
                                      <p:cBhvr>
                                        <p:cTn id="64" dur="2000" fill="hold"/>
                                        <p:tgtEl>
                                          <p:spTgt spid="149"/>
                                        </p:tgtEl>
                                        <p:attrNameLst>
                                          <p:attrName>r</p:attrName>
                                        </p:attrNameLst>
                                      </p:cBhvr>
                                    </p:animRo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path" presetSubtype="0" accel="50000" decel="50000" fill="hold" nodeType="clickEffect">
                                  <p:stCondLst>
                                    <p:cond delay="0"/>
                                  </p:stCondLst>
                                  <p:childTnLst>
                                    <p:animMotion origin="layout" path="M -0.00678 0.02199 L -0.0066 0.25671 " pathEditMode="relative" rAng="0" ptsTypes="AA">
                                      <p:cBhvr>
                                        <p:cTn id="68" dur="2000" fill="hold"/>
                                        <p:tgtEl>
                                          <p:spTgt spid="149"/>
                                        </p:tgtEl>
                                        <p:attrNameLst>
                                          <p:attrName>ppt_x</p:attrName>
                                          <p:attrName>ppt_y</p:attrName>
                                        </p:attrNameLst>
                                      </p:cBhvr>
                                      <p:rCtr x="0" y="117"/>
                                    </p:animMotion>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6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7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6" presetClass="entr" presetSubtype="16" fill="hold" nodeType="clickEffect">
                                  <p:stCondLst>
                                    <p:cond delay="0"/>
                                  </p:stCondLst>
                                  <p:childTnLst>
                                    <p:set>
                                      <p:cBhvr>
                                        <p:cTn id="96" dur="1" fill="hold">
                                          <p:stCondLst>
                                            <p:cond delay="0"/>
                                          </p:stCondLst>
                                        </p:cTn>
                                        <p:tgtEl>
                                          <p:spTgt spid="171"/>
                                        </p:tgtEl>
                                        <p:attrNameLst>
                                          <p:attrName>style.visibility</p:attrName>
                                        </p:attrNameLst>
                                      </p:cBhvr>
                                      <p:to>
                                        <p:strVal val="visible"/>
                                      </p:to>
                                    </p:set>
                                    <p:animEffect transition="in" filter="circle(in)">
                                      <p:cBhvr>
                                        <p:cTn id="97" dur="2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59" grpId="0"/>
      <p:bldP spid="160" grpId="0"/>
      <p:bldP spid="161" grpId="0"/>
      <p:bldP spid="162" grpId="0"/>
      <p:bldP spid="163" grpId="0"/>
      <p:bldP spid="164" grpId="0"/>
      <p:bldP spid="16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838200" y="1143000"/>
            <a:ext cx="7772400" cy="5257800"/>
          </a:xfrm>
        </p:spPr>
        <p:txBody>
          <a:bodyPr/>
          <a:lstStyle/>
          <a:p>
            <a:r>
              <a:rPr lang="es-MX" altLang="es-MX" sz="3600">
                <a:solidFill>
                  <a:srgbClr val="000066"/>
                </a:solidFill>
              </a:rPr>
              <a:t>Propiedades Mecánicas.</a:t>
            </a:r>
          </a:p>
          <a:p>
            <a:pPr>
              <a:buFontTx/>
              <a:buNone/>
            </a:pPr>
            <a:r>
              <a:rPr lang="es-MX" altLang="es-MX">
                <a:solidFill>
                  <a:schemeClr val="bg1"/>
                </a:solidFill>
              </a:rPr>
              <a:t>	</a:t>
            </a:r>
            <a:r>
              <a:rPr lang="es-MX" altLang="es-MX" sz="3000">
                <a:solidFill>
                  <a:srgbClr val="0180FF"/>
                </a:solidFill>
              </a:rPr>
              <a:t>(alta dureza y baja fricción superficial).</a:t>
            </a:r>
          </a:p>
        </p:txBody>
      </p:sp>
      <p:sp>
        <p:nvSpPr>
          <p:cNvPr id="7" name="Text Box 9"/>
          <p:cNvSpPr txBox="1">
            <a:spLocks noChangeArrowheads="1"/>
          </p:cNvSpPr>
          <p:nvPr/>
        </p:nvSpPr>
        <p:spPr bwMode="auto">
          <a:xfrm>
            <a:off x="642938" y="142875"/>
            <a:ext cx="7643812"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Propiedades Físicas</a:t>
            </a:r>
          </a:p>
        </p:txBody>
      </p:sp>
      <p:pic>
        <p:nvPicPr>
          <p:cNvPr id="46084"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838200" y="1143000"/>
            <a:ext cx="7772400" cy="5257800"/>
          </a:xfrm>
        </p:spPr>
        <p:txBody>
          <a:bodyPr/>
          <a:lstStyle/>
          <a:p>
            <a:r>
              <a:rPr lang="es-MX" altLang="es-MX" sz="3600">
                <a:solidFill>
                  <a:srgbClr val="000066"/>
                </a:solidFill>
              </a:rPr>
              <a:t>Propiedades Mecánicas.</a:t>
            </a:r>
          </a:p>
          <a:p>
            <a:pPr>
              <a:buFontTx/>
              <a:buNone/>
            </a:pPr>
            <a:r>
              <a:rPr lang="es-MX" altLang="es-MX">
                <a:solidFill>
                  <a:schemeClr val="bg1"/>
                </a:solidFill>
              </a:rPr>
              <a:t>	</a:t>
            </a:r>
            <a:r>
              <a:rPr lang="es-MX" altLang="es-MX" sz="3000">
                <a:solidFill>
                  <a:srgbClr val="0180FF"/>
                </a:solidFill>
              </a:rPr>
              <a:t>(alta dureza y baja fricción superficial).</a:t>
            </a:r>
          </a:p>
          <a:p>
            <a:r>
              <a:rPr lang="es-MX" altLang="es-MX" sz="3600">
                <a:solidFill>
                  <a:srgbClr val="000066"/>
                </a:solidFill>
              </a:rPr>
              <a:t>Propiedades de Transporte.</a:t>
            </a:r>
          </a:p>
          <a:p>
            <a:pPr>
              <a:buFontTx/>
              <a:buNone/>
            </a:pPr>
            <a:r>
              <a:rPr lang="es-MX" altLang="es-MX">
                <a:solidFill>
                  <a:srgbClr val="333399"/>
                </a:solidFill>
              </a:rPr>
              <a:t>	</a:t>
            </a:r>
            <a:r>
              <a:rPr lang="es-MX" altLang="es-MX" sz="3000">
                <a:solidFill>
                  <a:srgbClr val="0180FF"/>
                </a:solidFill>
              </a:rPr>
              <a:t>(bajas conductividades térmica y eléctrica a mayor pureza, así como la anisotropía).</a:t>
            </a:r>
          </a:p>
        </p:txBody>
      </p:sp>
      <p:sp>
        <p:nvSpPr>
          <p:cNvPr id="7" name="Text Box 9"/>
          <p:cNvSpPr txBox="1">
            <a:spLocks noChangeArrowheads="1"/>
          </p:cNvSpPr>
          <p:nvPr/>
        </p:nvSpPr>
        <p:spPr bwMode="auto">
          <a:xfrm>
            <a:off x="642938" y="142875"/>
            <a:ext cx="7643812"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Propiedades Físicas</a:t>
            </a:r>
          </a:p>
        </p:txBody>
      </p:sp>
      <p:pic>
        <p:nvPicPr>
          <p:cNvPr id="48132"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838200" y="1143000"/>
            <a:ext cx="7772400" cy="5257800"/>
          </a:xfrm>
        </p:spPr>
        <p:txBody>
          <a:bodyPr/>
          <a:lstStyle/>
          <a:p>
            <a:r>
              <a:rPr lang="es-MX" altLang="es-MX" sz="3600">
                <a:solidFill>
                  <a:srgbClr val="000066"/>
                </a:solidFill>
              </a:rPr>
              <a:t>Propiedades Mecánicas.</a:t>
            </a:r>
          </a:p>
          <a:p>
            <a:pPr>
              <a:buFontTx/>
              <a:buNone/>
            </a:pPr>
            <a:r>
              <a:rPr lang="es-MX" altLang="es-MX">
                <a:solidFill>
                  <a:schemeClr val="bg1"/>
                </a:solidFill>
              </a:rPr>
              <a:t>	</a:t>
            </a:r>
            <a:r>
              <a:rPr lang="es-MX" altLang="es-MX" sz="3000">
                <a:solidFill>
                  <a:srgbClr val="0180FF"/>
                </a:solidFill>
              </a:rPr>
              <a:t>(alta dureza y baja fricción superficial).</a:t>
            </a:r>
          </a:p>
          <a:p>
            <a:r>
              <a:rPr lang="es-MX" altLang="es-MX" sz="3600">
                <a:solidFill>
                  <a:srgbClr val="000066"/>
                </a:solidFill>
              </a:rPr>
              <a:t>Propiedades de Transporte.</a:t>
            </a:r>
          </a:p>
          <a:p>
            <a:pPr>
              <a:buFontTx/>
              <a:buNone/>
            </a:pPr>
            <a:r>
              <a:rPr lang="es-MX" altLang="es-MX">
                <a:solidFill>
                  <a:srgbClr val="333399"/>
                </a:solidFill>
              </a:rPr>
              <a:t>	</a:t>
            </a:r>
            <a:r>
              <a:rPr lang="es-MX" altLang="es-MX" sz="3000">
                <a:solidFill>
                  <a:srgbClr val="0180FF"/>
                </a:solidFill>
              </a:rPr>
              <a:t>(bajas conductividades térmica y eléctrica a mayor pureza, así como la anisotropía).</a:t>
            </a:r>
          </a:p>
          <a:p>
            <a:r>
              <a:rPr lang="es-MX" altLang="es-MX" sz="3600">
                <a:solidFill>
                  <a:srgbClr val="000066"/>
                </a:solidFill>
              </a:rPr>
              <a:t>Propiedades Magnéticas.</a:t>
            </a:r>
          </a:p>
          <a:p>
            <a:pPr>
              <a:buFontTx/>
              <a:buNone/>
            </a:pPr>
            <a:r>
              <a:rPr lang="es-MX" altLang="es-MX">
                <a:solidFill>
                  <a:srgbClr val="0000CC"/>
                </a:solidFill>
              </a:rPr>
              <a:t>	</a:t>
            </a:r>
            <a:r>
              <a:rPr lang="es-MX" altLang="es-MX" sz="3000">
                <a:solidFill>
                  <a:srgbClr val="0180FF"/>
                </a:solidFill>
              </a:rPr>
              <a:t>(diferentes ordenes magnéticos son observados debido a la presencia de tierras raras en la aleación). </a:t>
            </a:r>
            <a:endParaRPr lang="en-US" altLang="es-MX" sz="3000">
              <a:solidFill>
                <a:srgbClr val="0180FF"/>
              </a:solidFill>
            </a:endParaRPr>
          </a:p>
        </p:txBody>
      </p:sp>
      <p:sp>
        <p:nvSpPr>
          <p:cNvPr id="7" name="Text Box 9"/>
          <p:cNvSpPr txBox="1">
            <a:spLocks noChangeArrowheads="1"/>
          </p:cNvSpPr>
          <p:nvPr/>
        </p:nvSpPr>
        <p:spPr bwMode="auto">
          <a:xfrm>
            <a:off x="642938" y="142875"/>
            <a:ext cx="7643812"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Propiedades Físicas</a:t>
            </a:r>
          </a:p>
        </p:txBody>
      </p:sp>
      <p:pic>
        <p:nvPicPr>
          <p:cNvPr id="50180"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sz="half" idx="1"/>
          </p:nvPr>
        </p:nvSpPr>
        <p:spPr>
          <a:xfrm>
            <a:off x="430213" y="1628775"/>
            <a:ext cx="8642350" cy="2663825"/>
          </a:xfrm>
        </p:spPr>
        <p:txBody>
          <a:bodyPr/>
          <a:lstStyle/>
          <a:p>
            <a:pPr marL="447675" indent="-428625" eaLnBrk="1" hangingPunct="1">
              <a:lnSpc>
                <a:spcPct val="90000"/>
              </a:lnSpc>
              <a:buFontTx/>
              <a:buAutoNum type="arabicPeriod"/>
            </a:pPr>
            <a:r>
              <a:rPr lang="es-ES" altLang="es-MX">
                <a:solidFill>
                  <a:srgbClr val="663300"/>
                </a:solidFill>
              </a:rPr>
              <a:t>Espacio Recíproco</a:t>
            </a:r>
          </a:p>
          <a:p>
            <a:pPr marL="447675" indent="-428625" eaLnBrk="1" hangingPunct="1">
              <a:lnSpc>
                <a:spcPct val="90000"/>
              </a:lnSpc>
              <a:buFontTx/>
              <a:buNone/>
            </a:pPr>
            <a:endParaRPr lang="es-ES" altLang="es-MX" sz="200">
              <a:solidFill>
                <a:srgbClr val="663300"/>
              </a:solidFill>
            </a:endParaRPr>
          </a:p>
          <a:p>
            <a:pPr marL="447675" indent="-428625" eaLnBrk="1" hangingPunct="1">
              <a:lnSpc>
                <a:spcPct val="90000"/>
              </a:lnSpc>
              <a:buFontTx/>
              <a:buNone/>
            </a:pPr>
            <a:r>
              <a:rPr lang="es-ES" altLang="es-MX" sz="2800">
                <a:solidFill>
                  <a:srgbClr val="000066"/>
                </a:solidFill>
              </a:rPr>
              <a:t>	- Teorema de Bloch: </a:t>
            </a:r>
          </a:p>
          <a:p>
            <a:pPr marL="447675" indent="-428625" eaLnBrk="1" hangingPunct="1">
              <a:lnSpc>
                <a:spcPct val="90000"/>
              </a:lnSpc>
              <a:buFontTx/>
              <a:buNone/>
            </a:pPr>
            <a:endParaRPr lang="es-ES" altLang="es-MX">
              <a:solidFill>
                <a:srgbClr val="000066"/>
              </a:solidFill>
            </a:endParaRPr>
          </a:p>
          <a:p>
            <a:pPr marL="447675" indent="-428625" eaLnBrk="1" hangingPunct="1">
              <a:lnSpc>
                <a:spcPct val="90000"/>
              </a:lnSpc>
              <a:buFontTx/>
              <a:buNone/>
            </a:pPr>
            <a:endParaRPr lang="es-ES" altLang="es-MX" sz="1000"/>
          </a:p>
          <a:p>
            <a:pPr marL="447675" indent="-428625" eaLnBrk="1" hangingPunct="1">
              <a:lnSpc>
                <a:spcPct val="90000"/>
              </a:lnSpc>
              <a:buFontTx/>
              <a:buNone/>
            </a:pPr>
            <a:r>
              <a:rPr lang="es-ES" altLang="es-MX" sz="2800"/>
              <a:t>	</a:t>
            </a:r>
            <a:r>
              <a:rPr lang="es-ES" altLang="es-MX" sz="2800">
                <a:solidFill>
                  <a:srgbClr val="000066"/>
                </a:solidFill>
              </a:rPr>
              <a:t>- Primera zona de Brillouin:</a:t>
            </a:r>
            <a:r>
              <a:rPr lang="es-ES" altLang="es-MX" sz="2800"/>
              <a:t> </a:t>
            </a:r>
            <a:r>
              <a:rPr lang="es-ES" altLang="es-MX" sz="2800">
                <a:solidFill>
                  <a:srgbClr val="003366"/>
                </a:solidFill>
                <a:latin typeface="Arial Narrow" panose="020B0606020202030204" pitchFamily="34" charset="0"/>
              </a:rPr>
              <a:t>contiene todos los estados 					   cuánticos del sistema.</a:t>
            </a:r>
          </a:p>
          <a:p>
            <a:pPr marL="447675" indent="-428625" eaLnBrk="1" hangingPunct="1">
              <a:lnSpc>
                <a:spcPct val="90000"/>
              </a:lnSpc>
              <a:buFontTx/>
              <a:buNone/>
            </a:pPr>
            <a:endParaRPr lang="es-ES" altLang="es-MX" sz="400">
              <a:solidFill>
                <a:srgbClr val="000099"/>
              </a:solidFill>
            </a:endParaRPr>
          </a:p>
        </p:txBody>
      </p:sp>
      <p:graphicFrame>
        <p:nvGraphicFramePr>
          <p:cNvPr id="52227" name="Object 3"/>
          <p:cNvGraphicFramePr>
            <a:graphicFrameLocks noChangeAspect="1"/>
          </p:cNvGraphicFramePr>
          <p:nvPr>
            <p:ph sz="quarter" idx="2"/>
          </p:nvPr>
        </p:nvGraphicFramePr>
        <p:xfrm>
          <a:off x="3138488" y="2798763"/>
          <a:ext cx="4781550" cy="425450"/>
        </p:xfrm>
        <a:graphic>
          <a:graphicData uri="http://schemas.openxmlformats.org/presentationml/2006/ole">
            <mc:AlternateContent xmlns:mc="http://schemas.openxmlformats.org/markup-compatibility/2006">
              <mc:Choice xmlns:v="urn:schemas-microsoft-com:vml" Requires="v">
                <p:oleObj spid="_x0000_s52234" name="Equation" r:id="rId4" imgW="6134100" imgH="533411" progId="Equation.DSMT4">
                  <p:embed/>
                </p:oleObj>
              </mc:Choice>
              <mc:Fallback>
                <p:oleObj name="Equation" r:id="rId4" imgW="6134100" imgH="533411"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8" y="2798763"/>
                        <a:ext cx="478155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28" name="Object 4"/>
          <p:cNvGraphicFramePr>
            <a:graphicFrameLocks noChangeAspect="1"/>
          </p:cNvGraphicFramePr>
          <p:nvPr>
            <p:ph sz="quarter" idx="3"/>
          </p:nvPr>
        </p:nvGraphicFramePr>
        <p:xfrm>
          <a:off x="4897438" y="1900238"/>
          <a:ext cx="2667000" cy="447675"/>
        </p:xfrm>
        <a:graphic>
          <a:graphicData uri="http://schemas.openxmlformats.org/presentationml/2006/ole">
            <mc:AlternateContent xmlns:mc="http://schemas.openxmlformats.org/markup-compatibility/2006">
              <mc:Choice xmlns:v="urn:schemas-microsoft-com:vml" Requires="v">
                <p:oleObj spid="_x0000_s52235" name="Equation" r:id="rId6" imgW="2857500" imgH="476228" progId="Equation.DSMT4">
                  <p:embed/>
                </p:oleObj>
              </mc:Choice>
              <mc:Fallback>
                <p:oleObj name="Equation" r:id="rId6" imgW="2857500" imgH="476228"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438" y="1900238"/>
                        <a:ext cx="26670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9" name="AutoShape 5"/>
          <p:cNvSpPr>
            <a:spLocks noChangeArrowheads="1"/>
          </p:cNvSpPr>
          <p:nvPr/>
        </p:nvSpPr>
        <p:spPr bwMode="auto">
          <a:xfrm>
            <a:off x="1116013" y="2852738"/>
            <a:ext cx="609600" cy="360362"/>
          </a:xfrm>
          <a:prstGeom prst="rightArrow">
            <a:avLst>
              <a:gd name="adj1" fmla="val 50000"/>
              <a:gd name="adj2" fmla="val 42291"/>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s-MX" altLang="es-MX" sz="4800">
              <a:solidFill>
                <a:schemeClr val="hlink"/>
              </a:solidFill>
              <a:latin typeface="Times New Roman MT Extra Bold" pitchFamily="18" charset="0"/>
            </a:endParaRPr>
          </a:p>
        </p:txBody>
      </p:sp>
      <p:sp>
        <p:nvSpPr>
          <p:cNvPr id="52230" name="Text Box 7"/>
          <p:cNvSpPr txBox="1">
            <a:spLocks noChangeArrowheads="1"/>
          </p:cNvSpPr>
          <p:nvPr/>
        </p:nvSpPr>
        <p:spPr bwMode="auto">
          <a:xfrm>
            <a:off x="1071563" y="1052513"/>
            <a:ext cx="6137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s-ES" altLang="es-MX">
                <a:solidFill>
                  <a:srgbClr val="9F00D8"/>
                </a:solidFill>
                <a:latin typeface="Times New Roman MT Extra Bold" pitchFamily="18" charset="0"/>
              </a:rPr>
              <a:t>Existen esencialmente dos opciones:</a:t>
            </a:r>
            <a:endParaRPr lang="es-ES" altLang="es-MX">
              <a:latin typeface="Times New Roman MT Extra Bold" pitchFamily="18" charset="0"/>
            </a:endParaRPr>
          </a:p>
        </p:txBody>
      </p:sp>
      <p:sp>
        <p:nvSpPr>
          <p:cNvPr id="110600" name="Rectangle 8"/>
          <p:cNvSpPr>
            <a:spLocks noChangeArrowheads="1"/>
          </p:cNvSpPr>
          <p:nvPr/>
        </p:nvSpPr>
        <p:spPr bwMode="auto">
          <a:xfrm>
            <a:off x="1003300" y="142875"/>
            <a:ext cx="7169150" cy="765175"/>
          </a:xfrm>
          <a:prstGeom prst="rect">
            <a:avLst/>
          </a:prstGeom>
          <a:noFill/>
          <a:ln w="9525">
            <a:noFill/>
            <a:miter lim="800000"/>
            <a:headEnd/>
            <a:tailEnd/>
          </a:ln>
          <a:effectLst/>
        </p:spPr>
        <p:txBody>
          <a:bodyPr anchor="ctr"/>
          <a:lstStyle/>
          <a:p>
            <a:pPr algn="ctr" eaLnBrk="1" hangingPunct="1">
              <a:defRPr/>
            </a:pPr>
            <a:r>
              <a:rPr lang="es-ES" sz="4800" b="1" dirty="0">
                <a:solidFill>
                  <a:srgbClr val="0000CC"/>
                </a:solidFill>
                <a:effectLst>
                  <a:outerShdw blurRad="38100" dist="38100" dir="2700000" algn="tl">
                    <a:srgbClr val="C0C0C0"/>
                  </a:outerShdw>
                </a:effectLst>
                <a:latin typeface="Times New Roman MT Extra Bold" pitchFamily="18" charset="0"/>
              </a:rPr>
              <a:t>Tamaño Macroscópico</a:t>
            </a:r>
          </a:p>
        </p:txBody>
      </p:sp>
      <p:pic>
        <p:nvPicPr>
          <p:cNvPr id="52232" name="8 Imagen" descr="unam-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sz="half" idx="1"/>
          </p:nvPr>
        </p:nvSpPr>
        <p:spPr>
          <a:xfrm>
            <a:off x="430213" y="1628775"/>
            <a:ext cx="8642350" cy="2663825"/>
          </a:xfrm>
        </p:spPr>
        <p:txBody>
          <a:bodyPr/>
          <a:lstStyle/>
          <a:p>
            <a:pPr marL="447675" indent="-428625" eaLnBrk="1" hangingPunct="1">
              <a:lnSpc>
                <a:spcPct val="90000"/>
              </a:lnSpc>
              <a:buFontTx/>
              <a:buAutoNum type="arabicPeriod"/>
            </a:pPr>
            <a:r>
              <a:rPr lang="es-ES" altLang="es-MX">
                <a:solidFill>
                  <a:srgbClr val="663300"/>
                </a:solidFill>
              </a:rPr>
              <a:t>Espacio Recíproco</a:t>
            </a:r>
          </a:p>
          <a:p>
            <a:pPr marL="447675" indent="-428625" eaLnBrk="1" hangingPunct="1">
              <a:lnSpc>
                <a:spcPct val="90000"/>
              </a:lnSpc>
              <a:buFontTx/>
              <a:buNone/>
            </a:pPr>
            <a:endParaRPr lang="es-ES" altLang="es-MX" sz="200">
              <a:solidFill>
                <a:srgbClr val="663300"/>
              </a:solidFill>
            </a:endParaRPr>
          </a:p>
          <a:p>
            <a:pPr marL="447675" indent="-428625" eaLnBrk="1" hangingPunct="1">
              <a:lnSpc>
                <a:spcPct val="90000"/>
              </a:lnSpc>
              <a:buFontTx/>
              <a:buNone/>
            </a:pPr>
            <a:r>
              <a:rPr lang="es-ES" altLang="es-MX" sz="2800">
                <a:solidFill>
                  <a:srgbClr val="000066"/>
                </a:solidFill>
              </a:rPr>
              <a:t>	- Teorema de Bloch: </a:t>
            </a:r>
          </a:p>
          <a:p>
            <a:pPr marL="447675" indent="-428625" eaLnBrk="1" hangingPunct="1">
              <a:lnSpc>
                <a:spcPct val="90000"/>
              </a:lnSpc>
              <a:buFontTx/>
              <a:buNone/>
            </a:pPr>
            <a:endParaRPr lang="es-ES" altLang="es-MX">
              <a:solidFill>
                <a:srgbClr val="000066"/>
              </a:solidFill>
            </a:endParaRPr>
          </a:p>
          <a:p>
            <a:pPr marL="447675" indent="-428625" eaLnBrk="1" hangingPunct="1">
              <a:lnSpc>
                <a:spcPct val="90000"/>
              </a:lnSpc>
              <a:buFontTx/>
              <a:buNone/>
            </a:pPr>
            <a:endParaRPr lang="es-ES" altLang="es-MX" sz="1000"/>
          </a:p>
          <a:p>
            <a:pPr marL="447675" indent="-428625" eaLnBrk="1" hangingPunct="1">
              <a:lnSpc>
                <a:spcPct val="90000"/>
              </a:lnSpc>
              <a:buFontTx/>
              <a:buNone/>
            </a:pPr>
            <a:r>
              <a:rPr lang="es-ES" altLang="es-MX" sz="2800"/>
              <a:t>	</a:t>
            </a:r>
            <a:r>
              <a:rPr lang="es-ES" altLang="es-MX" sz="2800">
                <a:solidFill>
                  <a:srgbClr val="000066"/>
                </a:solidFill>
              </a:rPr>
              <a:t>- Primera zona de Brillouin:</a:t>
            </a:r>
            <a:r>
              <a:rPr lang="es-ES" altLang="es-MX" sz="2800"/>
              <a:t> </a:t>
            </a:r>
            <a:r>
              <a:rPr lang="es-ES" altLang="es-MX" sz="2800">
                <a:solidFill>
                  <a:srgbClr val="003366"/>
                </a:solidFill>
                <a:latin typeface="Arial Narrow" panose="020B0606020202030204" pitchFamily="34" charset="0"/>
              </a:rPr>
              <a:t>contiene todos los estados 					   cuánticos del sistema.</a:t>
            </a:r>
          </a:p>
          <a:p>
            <a:pPr marL="447675" indent="-428625" eaLnBrk="1" hangingPunct="1">
              <a:lnSpc>
                <a:spcPct val="90000"/>
              </a:lnSpc>
              <a:buFontTx/>
              <a:buNone/>
            </a:pPr>
            <a:endParaRPr lang="es-ES" altLang="es-MX" sz="400">
              <a:solidFill>
                <a:srgbClr val="000099"/>
              </a:solidFill>
            </a:endParaRPr>
          </a:p>
        </p:txBody>
      </p:sp>
      <p:graphicFrame>
        <p:nvGraphicFramePr>
          <p:cNvPr id="54275" name="Object 3"/>
          <p:cNvGraphicFramePr>
            <a:graphicFrameLocks noChangeAspect="1"/>
          </p:cNvGraphicFramePr>
          <p:nvPr>
            <p:ph sz="quarter" idx="2"/>
          </p:nvPr>
        </p:nvGraphicFramePr>
        <p:xfrm>
          <a:off x="3138488" y="2798763"/>
          <a:ext cx="4781550" cy="425450"/>
        </p:xfrm>
        <a:graphic>
          <a:graphicData uri="http://schemas.openxmlformats.org/presentationml/2006/ole">
            <mc:AlternateContent xmlns:mc="http://schemas.openxmlformats.org/markup-compatibility/2006">
              <mc:Choice xmlns:v="urn:schemas-microsoft-com:vml" Requires="v">
                <p:oleObj spid="_x0000_s54283" name="Equation" r:id="rId4" imgW="6134100" imgH="533411" progId="Equation.DSMT4">
                  <p:embed/>
                </p:oleObj>
              </mc:Choice>
              <mc:Fallback>
                <p:oleObj name="Equation" r:id="rId4" imgW="6134100" imgH="533411"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8" y="2798763"/>
                        <a:ext cx="478155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76" name="Object 4"/>
          <p:cNvGraphicFramePr>
            <a:graphicFrameLocks noChangeAspect="1"/>
          </p:cNvGraphicFramePr>
          <p:nvPr>
            <p:ph sz="quarter" idx="3"/>
          </p:nvPr>
        </p:nvGraphicFramePr>
        <p:xfrm>
          <a:off x="4897438" y="1900238"/>
          <a:ext cx="2667000" cy="447675"/>
        </p:xfrm>
        <a:graphic>
          <a:graphicData uri="http://schemas.openxmlformats.org/presentationml/2006/ole">
            <mc:AlternateContent xmlns:mc="http://schemas.openxmlformats.org/markup-compatibility/2006">
              <mc:Choice xmlns:v="urn:schemas-microsoft-com:vml" Requires="v">
                <p:oleObj spid="_x0000_s54284" name="Equation" r:id="rId6" imgW="2857500" imgH="476228" progId="Equation.DSMT4">
                  <p:embed/>
                </p:oleObj>
              </mc:Choice>
              <mc:Fallback>
                <p:oleObj name="Equation" r:id="rId6" imgW="2857500" imgH="476228"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438" y="1900238"/>
                        <a:ext cx="2667000"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7" name="AutoShape 5"/>
          <p:cNvSpPr>
            <a:spLocks noChangeArrowheads="1"/>
          </p:cNvSpPr>
          <p:nvPr/>
        </p:nvSpPr>
        <p:spPr bwMode="auto">
          <a:xfrm>
            <a:off x="1116013" y="2852738"/>
            <a:ext cx="609600" cy="360362"/>
          </a:xfrm>
          <a:prstGeom prst="rightArrow">
            <a:avLst>
              <a:gd name="adj1" fmla="val 50000"/>
              <a:gd name="adj2" fmla="val 42291"/>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s-MX" altLang="es-MX" sz="4800">
              <a:solidFill>
                <a:schemeClr val="hlink"/>
              </a:solidFill>
              <a:latin typeface="Times New Roman MT Extra Bold" pitchFamily="18" charset="0"/>
            </a:endParaRPr>
          </a:p>
        </p:txBody>
      </p:sp>
      <p:sp>
        <p:nvSpPr>
          <p:cNvPr id="54278" name="Text Box 6"/>
          <p:cNvSpPr txBox="1">
            <a:spLocks noChangeArrowheads="1"/>
          </p:cNvSpPr>
          <p:nvPr/>
        </p:nvSpPr>
        <p:spPr bwMode="auto">
          <a:xfrm>
            <a:off x="504825" y="4292600"/>
            <a:ext cx="84248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7675" indent="-4476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MX">
                <a:solidFill>
                  <a:srgbClr val="663300"/>
                </a:solidFill>
                <a:latin typeface="Times New Roman MT Extra Bold" pitchFamily="18" charset="0"/>
              </a:rPr>
              <a:t>2. Renormalización en el espacio real</a:t>
            </a:r>
          </a:p>
          <a:p>
            <a:pPr eaLnBrk="1" hangingPunct="1">
              <a:spcBef>
                <a:spcPct val="0"/>
              </a:spcBef>
              <a:buFontTx/>
              <a:buNone/>
            </a:pPr>
            <a:endParaRPr lang="es-ES" altLang="es-MX" sz="900">
              <a:solidFill>
                <a:srgbClr val="663300"/>
              </a:solidFill>
              <a:latin typeface="Times New Roman MT Extra Bold" pitchFamily="18" charset="0"/>
            </a:endParaRPr>
          </a:p>
          <a:p>
            <a:pPr eaLnBrk="1" hangingPunct="1">
              <a:spcBef>
                <a:spcPct val="0"/>
              </a:spcBef>
              <a:buFontTx/>
              <a:buNone/>
            </a:pPr>
            <a:r>
              <a:rPr lang="es-ES" altLang="es-MX" sz="2800">
                <a:solidFill>
                  <a:schemeClr val="tx2"/>
                </a:solidFill>
                <a:latin typeface="Times New Roman MT Extra Bold" pitchFamily="18" charset="0"/>
              </a:rPr>
              <a:t>   - Consiste en reducir los grados de libertad del sistema, pero conservando su </a:t>
            </a:r>
            <a:r>
              <a:rPr lang="es-ES" altLang="es-MX" sz="2800" b="1">
                <a:solidFill>
                  <a:schemeClr val="tx2"/>
                </a:solidFill>
                <a:latin typeface="Times New Roman MT Extra Bold" pitchFamily="18" charset="0"/>
              </a:rPr>
              <a:t>exacta</a:t>
            </a:r>
            <a:r>
              <a:rPr lang="es-ES" altLang="es-MX" sz="2800">
                <a:solidFill>
                  <a:schemeClr val="tx2"/>
                </a:solidFill>
                <a:latin typeface="Times New Roman MT Extra Bold" pitchFamily="18" charset="0"/>
              </a:rPr>
              <a:t> participación en la solución final del problema.</a:t>
            </a:r>
          </a:p>
          <a:p>
            <a:pPr eaLnBrk="1" hangingPunct="1">
              <a:spcBef>
                <a:spcPct val="0"/>
              </a:spcBef>
              <a:buFontTx/>
              <a:buNone/>
            </a:pPr>
            <a:endParaRPr lang="es-ES" altLang="es-MX" sz="2400">
              <a:latin typeface="Times New Roman MT Extra Bold" pitchFamily="18" charset="0"/>
            </a:endParaRPr>
          </a:p>
        </p:txBody>
      </p:sp>
      <p:sp>
        <p:nvSpPr>
          <p:cNvPr id="54279" name="Text Box 7"/>
          <p:cNvSpPr txBox="1">
            <a:spLocks noChangeArrowheads="1"/>
          </p:cNvSpPr>
          <p:nvPr/>
        </p:nvSpPr>
        <p:spPr bwMode="auto">
          <a:xfrm>
            <a:off x="1071563" y="1052513"/>
            <a:ext cx="6137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s-ES" altLang="es-MX">
                <a:solidFill>
                  <a:srgbClr val="9F00D8"/>
                </a:solidFill>
                <a:latin typeface="Times New Roman MT Extra Bold" pitchFamily="18" charset="0"/>
              </a:rPr>
              <a:t>Existen esencialmente dos opciones:</a:t>
            </a:r>
            <a:endParaRPr lang="es-ES" altLang="es-MX">
              <a:latin typeface="Times New Roman MT Extra Bold" pitchFamily="18" charset="0"/>
            </a:endParaRPr>
          </a:p>
        </p:txBody>
      </p:sp>
      <p:sp>
        <p:nvSpPr>
          <p:cNvPr id="110600" name="Rectangle 8"/>
          <p:cNvSpPr>
            <a:spLocks noChangeArrowheads="1"/>
          </p:cNvSpPr>
          <p:nvPr/>
        </p:nvSpPr>
        <p:spPr bwMode="auto">
          <a:xfrm>
            <a:off x="1003300" y="142875"/>
            <a:ext cx="7169150" cy="765175"/>
          </a:xfrm>
          <a:prstGeom prst="rect">
            <a:avLst/>
          </a:prstGeom>
          <a:noFill/>
          <a:ln w="9525">
            <a:noFill/>
            <a:miter lim="800000"/>
            <a:headEnd/>
            <a:tailEnd/>
          </a:ln>
          <a:effectLst/>
        </p:spPr>
        <p:txBody>
          <a:bodyPr anchor="ctr"/>
          <a:lstStyle/>
          <a:p>
            <a:pPr algn="ctr" eaLnBrk="1" hangingPunct="1">
              <a:defRPr/>
            </a:pPr>
            <a:r>
              <a:rPr lang="es-ES" sz="4800" b="1" dirty="0">
                <a:solidFill>
                  <a:srgbClr val="0000CC"/>
                </a:solidFill>
                <a:effectLst>
                  <a:outerShdw blurRad="38100" dist="38100" dir="2700000" algn="tl">
                    <a:srgbClr val="C0C0C0"/>
                  </a:outerShdw>
                </a:effectLst>
                <a:latin typeface="Times New Roman MT Extra Bold" pitchFamily="18" charset="0"/>
              </a:rPr>
              <a:t>Tamaño Macroscópico</a:t>
            </a:r>
          </a:p>
        </p:txBody>
      </p:sp>
      <p:pic>
        <p:nvPicPr>
          <p:cNvPr id="54281" name="8 Imagen" descr="unam-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39 Imagen" descr="f11.jpg"/>
          <p:cNvPicPr>
            <a:picLocks noChangeAspect="1"/>
          </p:cNvPicPr>
          <p:nvPr/>
        </p:nvPicPr>
        <p:blipFill>
          <a:blip r:embed="rId3">
            <a:extLst>
              <a:ext uri="{28A0092B-C50C-407E-A947-70E740481C1C}">
                <a14:useLocalDpi xmlns:a14="http://schemas.microsoft.com/office/drawing/2010/main" val="0"/>
              </a:ext>
            </a:extLst>
          </a:blip>
          <a:srcRect l="19183" t="37399" r="40269" b="42650"/>
          <a:stretch>
            <a:fillRect/>
          </a:stretch>
        </p:blipFill>
        <p:spPr bwMode="auto">
          <a:xfrm>
            <a:off x="7308850" y="3713163"/>
            <a:ext cx="1231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40 Imagen" descr="f19.jpg"/>
          <p:cNvPicPr>
            <a:picLocks noChangeAspect="1"/>
          </p:cNvPicPr>
          <p:nvPr/>
        </p:nvPicPr>
        <p:blipFill>
          <a:blip r:embed="rId4">
            <a:extLst>
              <a:ext uri="{28A0092B-C50C-407E-A947-70E740481C1C}">
                <a14:useLocalDpi xmlns:a14="http://schemas.microsoft.com/office/drawing/2010/main" val="0"/>
              </a:ext>
            </a:extLst>
          </a:blip>
          <a:srcRect l="18977" t="36749" r="39992" b="42561"/>
          <a:stretch>
            <a:fillRect/>
          </a:stretch>
        </p:blipFill>
        <p:spPr bwMode="auto">
          <a:xfrm>
            <a:off x="7340600" y="3248025"/>
            <a:ext cx="120173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 Imagen" descr="f8.jpg"/>
          <p:cNvPicPr>
            <a:picLocks noChangeAspect="1"/>
          </p:cNvPicPr>
          <p:nvPr/>
        </p:nvPicPr>
        <p:blipFill>
          <a:blip r:embed="rId5">
            <a:extLst>
              <a:ext uri="{28A0092B-C50C-407E-A947-70E740481C1C}">
                <a14:useLocalDpi xmlns:a14="http://schemas.microsoft.com/office/drawing/2010/main" val="0"/>
              </a:ext>
            </a:extLst>
          </a:blip>
          <a:srcRect l="18375" t="37399" r="40016" b="42650"/>
          <a:stretch>
            <a:fillRect/>
          </a:stretch>
        </p:blipFill>
        <p:spPr bwMode="auto">
          <a:xfrm>
            <a:off x="7285038" y="2120900"/>
            <a:ext cx="12636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f3.jpg"/>
          <p:cNvPicPr>
            <a:picLocks noChangeAspect="1"/>
          </p:cNvPicPr>
          <p:nvPr/>
        </p:nvPicPr>
        <p:blipFill>
          <a:blip r:embed="rId6">
            <a:extLst>
              <a:ext uri="{28A0092B-C50C-407E-A947-70E740481C1C}">
                <a14:useLocalDpi xmlns:a14="http://schemas.microsoft.com/office/drawing/2010/main" val="0"/>
              </a:ext>
            </a:extLst>
          </a:blip>
          <a:srcRect l="19185" t="37399" r="40269" b="42650"/>
          <a:stretch>
            <a:fillRect/>
          </a:stretch>
        </p:blipFill>
        <p:spPr bwMode="auto">
          <a:xfrm>
            <a:off x="7310438" y="2132013"/>
            <a:ext cx="1231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34 Imagen" descr="f20.jpg"/>
          <p:cNvPicPr>
            <a:picLocks noChangeAspect="1"/>
          </p:cNvPicPr>
          <p:nvPr/>
        </p:nvPicPr>
        <p:blipFill>
          <a:blip r:embed="rId7">
            <a:extLst>
              <a:ext uri="{28A0092B-C50C-407E-A947-70E740481C1C}">
                <a14:useLocalDpi xmlns:a14="http://schemas.microsoft.com/office/drawing/2010/main" val="0"/>
              </a:ext>
            </a:extLst>
          </a:blip>
          <a:srcRect l="19183" t="37399" r="40269" b="42650"/>
          <a:stretch>
            <a:fillRect/>
          </a:stretch>
        </p:blipFill>
        <p:spPr bwMode="auto">
          <a:xfrm>
            <a:off x="7307263" y="1484313"/>
            <a:ext cx="1231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18 Imagen" descr="f0.jpg"/>
          <p:cNvPicPr>
            <a:picLocks noChangeAspect="1"/>
          </p:cNvPicPr>
          <p:nvPr/>
        </p:nvPicPr>
        <p:blipFill>
          <a:blip r:embed="rId8">
            <a:extLst>
              <a:ext uri="{28A0092B-C50C-407E-A947-70E740481C1C}">
                <a14:useLocalDpi xmlns:a14="http://schemas.microsoft.com/office/drawing/2010/main" val="0"/>
              </a:ext>
            </a:extLst>
          </a:blip>
          <a:srcRect l="18839" t="37399" r="40616" b="42650"/>
          <a:stretch>
            <a:fillRect/>
          </a:stretch>
        </p:blipFill>
        <p:spPr bwMode="auto">
          <a:xfrm>
            <a:off x="7291388" y="1484313"/>
            <a:ext cx="1231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900113" y="134938"/>
            <a:ext cx="7896225" cy="765175"/>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Método de </a:t>
            </a:r>
            <a:r>
              <a:rPr lang="es-MX" sz="4800" b="1" dirty="0" err="1">
                <a:solidFill>
                  <a:srgbClr val="0000CC"/>
                </a:solidFill>
                <a:effectLst>
                  <a:outerShdw blurRad="38100" dist="38100" dir="2700000" algn="tl">
                    <a:srgbClr val="C0C0C0"/>
                  </a:outerShdw>
                </a:effectLst>
                <a:latin typeface="Times New Roman" pitchFamily="18" charset="0"/>
              </a:rPr>
              <a:t>Renormalización</a:t>
            </a:r>
            <a:endParaRPr lang="es-MX" sz="4800" b="1" dirty="0">
              <a:solidFill>
                <a:srgbClr val="0000CC"/>
              </a:solidFill>
              <a:effectLst>
                <a:outerShdw blurRad="38100" dist="38100" dir="2700000" algn="tl">
                  <a:srgbClr val="C0C0C0"/>
                </a:outerShdw>
              </a:effectLst>
              <a:latin typeface="Times New Roman" pitchFamily="18" charset="0"/>
            </a:endParaRPr>
          </a:p>
        </p:txBody>
      </p:sp>
      <p:pic>
        <p:nvPicPr>
          <p:cNvPr id="56329" name="6 Imagen" descr="f1.jpg"/>
          <p:cNvPicPr>
            <a:picLocks noChangeAspect="1"/>
          </p:cNvPicPr>
          <p:nvPr/>
        </p:nvPicPr>
        <p:blipFill>
          <a:blip r:embed="rId9">
            <a:extLst>
              <a:ext uri="{28A0092B-C50C-407E-A947-70E740481C1C}">
                <a14:useLocalDpi xmlns:a14="http://schemas.microsoft.com/office/drawing/2010/main" val="0"/>
              </a:ext>
            </a:extLst>
          </a:blip>
          <a:srcRect l="19183" t="33200" r="41080" b="43700"/>
          <a:stretch>
            <a:fillRect/>
          </a:stretch>
        </p:blipFill>
        <p:spPr bwMode="auto">
          <a:xfrm>
            <a:off x="776288" y="1376363"/>
            <a:ext cx="1203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0 Imagen" descr="f1.jpg"/>
          <p:cNvPicPr>
            <a:picLocks noChangeAspect="1"/>
          </p:cNvPicPr>
          <p:nvPr/>
        </p:nvPicPr>
        <p:blipFill>
          <a:blip r:embed="rId9">
            <a:extLst>
              <a:ext uri="{28A0092B-C50C-407E-A947-70E740481C1C}">
                <a14:useLocalDpi xmlns:a14="http://schemas.microsoft.com/office/drawing/2010/main" val="0"/>
              </a:ext>
            </a:extLst>
          </a:blip>
          <a:srcRect l="19183" t="33200" r="41080" b="43700"/>
          <a:stretch>
            <a:fillRect/>
          </a:stretch>
        </p:blipFill>
        <p:spPr bwMode="auto">
          <a:xfrm>
            <a:off x="776288" y="1376363"/>
            <a:ext cx="1203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descr="f2.jpg"/>
          <p:cNvPicPr>
            <a:picLocks noChangeAspect="1"/>
          </p:cNvPicPr>
          <p:nvPr/>
        </p:nvPicPr>
        <p:blipFill>
          <a:blip r:embed="rId10">
            <a:extLst>
              <a:ext uri="{28A0092B-C50C-407E-A947-70E740481C1C}">
                <a14:useLocalDpi xmlns:a14="http://schemas.microsoft.com/office/drawing/2010/main" val="0"/>
              </a:ext>
            </a:extLst>
          </a:blip>
          <a:srcRect l="19995" t="33200" r="15941" b="43700"/>
          <a:stretch>
            <a:fillRect/>
          </a:stretch>
        </p:blipFill>
        <p:spPr bwMode="auto">
          <a:xfrm>
            <a:off x="814388" y="2024063"/>
            <a:ext cx="1938337"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descr="f2.jpg"/>
          <p:cNvPicPr>
            <a:picLocks noChangeAspect="1"/>
          </p:cNvPicPr>
          <p:nvPr/>
        </p:nvPicPr>
        <p:blipFill>
          <a:blip r:embed="rId11">
            <a:extLst>
              <a:ext uri="{28A0092B-C50C-407E-A947-70E740481C1C}">
                <a14:useLocalDpi xmlns:a14="http://schemas.microsoft.com/office/drawing/2010/main" val="0"/>
              </a:ext>
            </a:extLst>
          </a:blip>
          <a:srcRect l="19995" t="33200" r="15941" b="43700"/>
          <a:stretch>
            <a:fillRect/>
          </a:stretch>
        </p:blipFill>
        <p:spPr bwMode="auto">
          <a:xfrm>
            <a:off x="814388" y="2036763"/>
            <a:ext cx="1938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22 Imagen" descr="f4.jpg"/>
          <p:cNvPicPr>
            <a:picLocks noChangeAspect="1"/>
          </p:cNvPicPr>
          <p:nvPr/>
        </p:nvPicPr>
        <p:blipFill>
          <a:blip r:embed="rId12">
            <a:extLst>
              <a:ext uri="{28A0092B-C50C-407E-A947-70E740481C1C}">
                <a14:useLocalDpi xmlns:a14="http://schemas.microsoft.com/office/drawing/2010/main" val="0"/>
              </a:ext>
            </a:extLst>
          </a:blip>
          <a:srcRect l="18651" t="37799" r="39992" b="42252"/>
          <a:stretch>
            <a:fillRect/>
          </a:stretch>
        </p:blipFill>
        <p:spPr bwMode="auto">
          <a:xfrm>
            <a:off x="7292975" y="2787650"/>
            <a:ext cx="12557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70 Grupo"/>
          <p:cNvGrpSpPr>
            <a:grpSpLocks/>
          </p:cNvGrpSpPr>
          <p:nvPr/>
        </p:nvGrpSpPr>
        <p:grpSpPr bwMode="auto">
          <a:xfrm>
            <a:off x="819150" y="4084638"/>
            <a:ext cx="2960688" cy="541337"/>
            <a:chOff x="818735" y="4112277"/>
            <a:chExt cx="2961177" cy="540859"/>
          </a:xfrm>
        </p:grpSpPr>
        <p:cxnSp>
          <p:nvCxnSpPr>
            <p:cNvPr id="70" name="69 Conector recto"/>
            <p:cNvCxnSpPr/>
            <p:nvPr/>
          </p:nvCxnSpPr>
          <p:spPr>
            <a:xfrm>
              <a:off x="3419489" y="4445358"/>
              <a:ext cx="360423" cy="0"/>
            </a:xfrm>
            <a:prstGeom prst="line">
              <a:avLst/>
            </a:prstGeom>
            <a:ln w="44450">
              <a:solidFill>
                <a:srgbClr val="FF0000"/>
              </a:solidFill>
            </a:ln>
          </p:spPr>
          <p:style>
            <a:lnRef idx="3">
              <a:schemeClr val="accent6"/>
            </a:lnRef>
            <a:fillRef idx="0">
              <a:schemeClr val="accent6"/>
            </a:fillRef>
            <a:effectRef idx="2">
              <a:schemeClr val="accent6"/>
            </a:effectRef>
            <a:fontRef idx="minor">
              <a:schemeClr val="tx1"/>
            </a:fontRef>
          </p:style>
        </p:cxnSp>
        <p:grpSp>
          <p:nvGrpSpPr>
            <p:cNvPr id="56352" name="29 Grupo"/>
            <p:cNvGrpSpPr>
              <a:grpSpLocks/>
            </p:cNvGrpSpPr>
            <p:nvPr/>
          </p:nvGrpSpPr>
          <p:grpSpPr bwMode="auto">
            <a:xfrm>
              <a:off x="818735" y="4112277"/>
              <a:ext cx="2686241" cy="540859"/>
              <a:chOff x="966062" y="5192397"/>
              <a:chExt cx="2686241" cy="540859"/>
            </a:xfrm>
          </p:grpSpPr>
          <p:pic>
            <p:nvPicPr>
              <p:cNvPr id="56353" name="28 Imagen" descr="f1.jpg"/>
              <p:cNvPicPr>
                <a:picLocks noChangeAspect="1"/>
              </p:cNvPicPr>
              <p:nvPr/>
            </p:nvPicPr>
            <p:blipFill>
              <a:blip r:embed="rId13">
                <a:extLst>
                  <a:ext uri="{28A0092B-C50C-407E-A947-70E740481C1C}">
                    <a14:useLocalDpi xmlns:a14="http://schemas.microsoft.com/office/drawing/2010/main" val="0"/>
                  </a:ext>
                </a:extLst>
              </a:blip>
              <a:srcRect l="19183" t="33200" r="41080" b="43700"/>
              <a:stretch>
                <a:fillRect/>
              </a:stretch>
            </p:blipFill>
            <p:spPr bwMode="auto">
              <a:xfrm>
                <a:off x="2449580" y="5192397"/>
                <a:ext cx="120272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27 Imagen" descr="f2.jpg"/>
              <p:cNvPicPr>
                <a:picLocks noChangeAspect="1"/>
              </p:cNvPicPr>
              <p:nvPr/>
            </p:nvPicPr>
            <p:blipFill>
              <a:blip r:embed="rId14">
                <a:extLst>
                  <a:ext uri="{28A0092B-C50C-407E-A947-70E740481C1C}">
                    <a14:useLocalDpi xmlns:a14="http://schemas.microsoft.com/office/drawing/2010/main" val="0"/>
                  </a:ext>
                </a:extLst>
              </a:blip>
              <a:srcRect l="19995" t="33200" r="15941" b="43700"/>
              <a:stretch>
                <a:fillRect/>
              </a:stretch>
            </p:blipFill>
            <p:spPr bwMode="auto">
              <a:xfrm>
                <a:off x="966062" y="5193256"/>
                <a:ext cx="193908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4" name="43 Imagen" descr="f12.jpg"/>
          <p:cNvPicPr>
            <a:picLocks noChangeAspect="1"/>
          </p:cNvPicPr>
          <p:nvPr/>
        </p:nvPicPr>
        <p:blipFill>
          <a:blip r:embed="rId15">
            <a:extLst>
              <a:ext uri="{28A0092B-C50C-407E-A947-70E740481C1C}">
                <a14:useLocalDpi xmlns:a14="http://schemas.microsoft.com/office/drawing/2010/main" val="0"/>
              </a:ext>
            </a:extLst>
          </a:blip>
          <a:srcRect l="18375" t="37399" r="40269" b="42650"/>
          <a:stretch>
            <a:fillRect/>
          </a:stretch>
        </p:blipFill>
        <p:spPr bwMode="auto">
          <a:xfrm>
            <a:off x="7277100" y="4184650"/>
            <a:ext cx="12557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6" name="Text Box 4"/>
          <p:cNvSpPr txBox="1">
            <a:spLocks noChangeArrowheads="1"/>
          </p:cNvSpPr>
          <p:nvPr/>
        </p:nvSpPr>
        <p:spPr bwMode="auto">
          <a:xfrm>
            <a:off x="323850" y="14509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2400">
                <a:latin typeface="Times New Roman" panose="02020603050405020304" pitchFamily="18" charset="0"/>
              </a:rPr>
              <a:t>1</a:t>
            </a:r>
          </a:p>
        </p:txBody>
      </p:sp>
      <p:sp>
        <p:nvSpPr>
          <p:cNvPr id="46" name="Text Box 4"/>
          <p:cNvSpPr txBox="1">
            <a:spLocks noChangeArrowheads="1"/>
          </p:cNvSpPr>
          <p:nvPr/>
        </p:nvSpPr>
        <p:spPr bwMode="auto">
          <a:xfrm>
            <a:off x="323850" y="210661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2400">
                <a:latin typeface="Times New Roman" panose="02020603050405020304" pitchFamily="18" charset="0"/>
              </a:rPr>
              <a:t>2</a:t>
            </a:r>
          </a:p>
        </p:txBody>
      </p:sp>
      <p:sp>
        <p:nvSpPr>
          <p:cNvPr id="47" name="Text Box 4"/>
          <p:cNvSpPr txBox="1">
            <a:spLocks noChangeArrowheads="1"/>
          </p:cNvSpPr>
          <p:nvPr/>
        </p:nvSpPr>
        <p:spPr bwMode="auto">
          <a:xfrm>
            <a:off x="323850" y="27686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2400">
                <a:latin typeface="Times New Roman" panose="02020603050405020304" pitchFamily="18" charset="0"/>
              </a:rPr>
              <a:t>3</a:t>
            </a:r>
          </a:p>
        </p:txBody>
      </p:sp>
      <p:sp>
        <p:nvSpPr>
          <p:cNvPr id="50" name="Text Box 4"/>
          <p:cNvSpPr txBox="1">
            <a:spLocks noChangeArrowheads="1"/>
          </p:cNvSpPr>
          <p:nvPr/>
        </p:nvSpPr>
        <p:spPr bwMode="auto">
          <a:xfrm>
            <a:off x="315913" y="4152900"/>
            <a:ext cx="338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2400">
                <a:latin typeface="Times New Roman" panose="02020603050405020304" pitchFamily="18" charset="0"/>
              </a:rPr>
              <a:t>n</a:t>
            </a:r>
          </a:p>
        </p:txBody>
      </p:sp>
      <p:sp>
        <p:nvSpPr>
          <p:cNvPr id="51" name="AutoShape 7"/>
          <p:cNvSpPr>
            <a:spLocks noChangeArrowheads="1"/>
          </p:cNvSpPr>
          <p:nvPr/>
        </p:nvSpPr>
        <p:spPr bwMode="auto">
          <a:xfrm>
            <a:off x="4232275" y="1560513"/>
            <a:ext cx="395288" cy="250825"/>
          </a:xfrm>
          <a:prstGeom prst="rightArrow">
            <a:avLst>
              <a:gd name="adj1" fmla="val 50000"/>
              <a:gd name="adj2" fmla="val 42602"/>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63" name="AutoShape 7"/>
          <p:cNvSpPr>
            <a:spLocks noChangeArrowheads="1"/>
          </p:cNvSpPr>
          <p:nvPr/>
        </p:nvSpPr>
        <p:spPr bwMode="auto">
          <a:xfrm>
            <a:off x="4232275" y="2889250"/>
            <a:ext cx="395288" cy="250825"/>
          </a:xfrm>
          <a:prstGeom prst="rightArrow">
            <a:avLst>
              <a:gd name="adj1" fmla="val 50000"/>
              <a:gd name="adj2" fmla="val 42602"/>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64" name="AutoShape 7"/>
          <p:cNvSpPr>
            <a:spLocks noChangeArrowheads="1"/>
          </p:cNvSpPr>
          <p:nvPr/>
        </p:nvSpPr>
        <p:spPr bwMode="auto">
          <a:xfrm>
            <a:off x="6772275" y="2889250"/>
            <a:ext cx="395288" cy="250825"/>
          </a:xfrm>
          <a:prstGeom prst="rightArrow">
            <a:avLst>
              <a:gd name="adj1" fmla="val 50000"/>
              <a:gd name="adj2" fmla="val 42602"/>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65" name="AutoShape 7"/>
          <p:cNvSpPr>
            <a:spLocks noChangeArrowheads="1"/>
          </p:cNvSpPr>
          <p:nvPr/>
        </p:nvSpPr>
        <p:spPr bwMode="auto">
          <a:xfrm>
            <a:off x="4227513" y="2220913"/>
            <a:ext cx="396875" cy="252412"/>
          </a:xfrm>
          <a:prstGeom prst="rightArrow">
            <a:avLst>
              <a:gd name="adj1" fmla="val 50000"/>
              <a:gd name="adj2" fmla="val 42504"/>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66" name="Text Box 4"/>
          <p:cNvSpPr txBox="1">
            <a:spLocks noChangeArrowheads="1"/>
          </p:cNvSpPr>
          <p:nvPr/>
        </p:nvSpPr>
        <p:spPr bwMode="auto">
          <a:xfrm>
            <a:off x="863600" y="3248025"/>
            <a:ext cx="2524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b="1">
                <a:solidFill>
                  <a:srgbClr val="FF9900"/>
                </a:solidFill>
                <a:latin typeface="Times New Roman" panose="02020603050405020304" pitchFamily="18" charset="0"/>
                <a:sym typeface="Symbol" panose="05050102010706020507" pitchFamily="18" charset="2"/>
              </a:rPr>
              <a:t></a:t>
            </a:r>
          </a:p>
          <a:p>
            <a:pPr>
              <a:spcBef>
                <a:spcPct val="0"/>
              </a:spcBef>
              <a:buFontTx/>
              <a:buNone/>
            </a:pPr>
            <a:r>
              <a:rPr lang="en-US" altLang="es-MX" sz="1800" b="1">
                <a:solidFill>
                  <a:srgbClr val="FF9900"/>
                </a:solidFill>
                <a:latin typeface="Times New Roman" panose="02020603050405020304" pitchFamily="18" charset="0"/>
                <a:sym typeface="Symbol" panose="05050102010706020507" pitchFamily="18" charset="2"/>
              </a:rPr>
              <a:t></a:t>
            </a:r>
          </a:p>
          <a:p>
            <a:pPr>
              <a:spcBef>
                <a:spcPct val="0"/>
              </a:spcBef>
              <a:buFontTx/>
              <a:buNone/>
            </a:pPr>
            <a:r>
              <a:rPr lang="en-US" altLang="es-MX" sz="1800" b="1">
                <a:solidFill>
                  <a:srgbClr val="FF9900"/>
                </a:solidFill>
                <a:latin typeface="Times New Roman" panose="02020603050405020304" pitchFamily="18" charset="0"/>
                <a:sym typeface="Symbol" panose="05050102010706020507" pitchFamily="18" charset="2"/>
              </a:rPr>
              <a:t></a:t>
            </a:r>
          </a:p>
        </p:txBody>
      </p:sp>
      <p:graphicFrame>
        <p:nvGraphicFramePr>
          <p:cNvPr id="68" name="Object 2"/>
          <p:cNvGraphicFramePr>
            <a:graphicFrameLocks noChangeAspect="1"/>
          </p:cNvGraphicFramePr>
          <p:nvPr/>
        </p:nvGraphicFramePr>
        <p:xfrm>
          <a:off x="3686175" y="4311650"/>
          <a:ext cx="550863" cy="233363"/>
        </p:xfrm>
        <a:graphic>
          <a:graphicData uri="http://schemas.openxmlformats.org/presentationml/2006/ole">
            <mc:AlternateContent xmlns:mc="http://schemas.openxmlformats.org/markup-compatibility/2006">
              <mc:Choice xmlns:v="urn:schemas-microsoft-com:vml" Requires="v">
                <p:oleObj spid="_x0000_s56355" name="Equation" r:id="rId16" imgW="330200" imgH="139700" progId="Equation.DSMT4">
                  <p:embed/>
                </p:oleObj>
              </mc:Choice>
              <mc:Fallback>
                <p:oleObj name="Equation" r:id="rId16" imgW="330200" imgH="139700" progId="Equation.DSMT4">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6175" y="4311650"/>
                        <a:ext cx="5508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AutoShape 7"/>
          <p:cNvSpPr>
            <a:spLocks noChangeArrowheads="1"/>
          </p:cNvSpPr>
          <p:nvPr/>
        </p:nvSpPr>
        <p:spPr bwMode="auto">
          <a:xfrm>
            <a:off x="4227513" y="4284663"/>
            <a:ext cx="396875" cy="252412"/>
          </a:xfrm>
          <a:prstGeom prst="rightArrow">
            <a:avLst>
              <a:gd name="adj1" fmla="val 50000"/>
              <a:gd name="adj2" fmla="val 42504"/>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73" name="AutoShape 7"/>
          <p:cNvSpPr>
            <a:spLocks noChangeArrowheads="1"/>
          </p:cNvSpPr>
          <p:nvPr/>
        </p:nvSpPr>
        <p:spPr bwMode="auto">
          <a:xfrm>
            <a:off x="6765925" y="4289425"/>
            <a:ext cx="395288" cy="252413"/>
          </a:xfrm>
          <a:prstGeom prst="rightArrow">
            <a:avLst>
              <a:gd name="adj1" fmla="val 50000"/>
              <a:gd name="adj2" fmla="val 42334"/>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pic>
        <p:nvPicPr>
          <p:cNvPr id="56348" name="8 Imagen" descr="unam-1.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graphicFrame>
        <p:nvGraphicFramePr>
          <p:cNvPr id="28702" name="Objeto 2"/>
          <p:cNvGraphicFramePr>
            <a:graphicFrameLocks noChangeAspect="1"/>
          </p:cNvGraphicFramePr>
          <p:nvPr/>
        </p:nvGraphicFramePr>
        <p:xfrm>
          <a:off x="1003300" y="5419725"/>
          <a:ext cx="7035800" cy="673100"/>
        </p:xfrm>
        <a:graphic>
          <a:graphicData uri="http://schemas.openxmlformats.org/presentationml/2006/ole">
            <mc:AlternateContent xmlns:mc="http://schemas.openxmlformats.org/markup-compatibility/2006">
              <mc:Choice xmlns:v="urn:schemas-microsoft-com:vml" Requires="v">
                <p:oleObj spid="_x0000_s56356" name="Equation" r:id="rId19" imgW="7035800" imgH="673100" progId="Equation.DSMT4">
                  <p:embed/>
                </p:oleObj>
              </mc:Choice>
              <mc:Fallback>
                <p:oleObj name="Equation" r:id="rId19" imgW="7035800" imgH="673100" progId="Equation.DSMT4">
                  <p:embed/>
                  <p:pic>
                    <p:nvPicPr>
                      <p:cNvPr id="0" name="Objeto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3300" y="5419725"/>
                        <a:ext cx="703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0" presetClass="path" presetSubtype="0" accel="50000" decel="50000" fill="hold" nodeType="clickEffect">
                                  <p:stCondLst>
                                    <p:cond delay="0"/>
                                  </p:stCondLst>
                                  <p:childTnLst>
                                    <p:animMotion origin="layout" path="M 4.72222E-6 -0.00787 L 0.00104 0.09352 " pathEditMode="relative" rAng="0" ptsTypes="AA">
                                      <p:cBhvr>
                                        <p:cTn id="40" dur="2000" fill="hold"/>
                                        <p:tgtEl>
                                          <p:spTgt spid="13"/>
                                        </p:tgtEl>
                                        <p:attrNameLst>
                                          <p:attrName>ppt_x</p:attrName>
                                          <p:attrName>ppt_y</p:attrName>
                                        </p:attrNameLst>
                                      </p:cBhvr>
                                      <p:rCtr x="100" y="510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nodeType="clickEffect">
                                  <p:stCondLst>
                                    <p:cond delay="0"/>
                                  </p:stCondLst>
                                  <p:childTnLst>
                                    <p:animMotion origin="layout" path="M -0.00104 0.00695 L 0.16719 0.1882 " pathEditMode="relative" rAng="0" ptsTypes="AA">
                                      <p:cBhvr>
                                        <p:cTn id="44" dur="2000" fill="hold"/>
                                        <p:tgtEl>
                                          <p:spTgt spid="11"/>
                                        </p:tgtEl>
                                        <p:attrNameLst>
                                          <p:attrName>ppt_x</p:attrName>
                                          <p:attrName>ppt_y</p:attrName>
                                        </p:attrNameLst>
                                      </p:cBhvr>
                                      <p:rCtr x="8400" y="9100"/>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0.00087 -0.00139 L -0.28715 0.09553 " pathEditMode="relative" rAng="0" ptsTypes="AA">
                                      <p:cBhvr>
                                        <p:cTn id="52" dur="2000" fill="hold"/>
                                        <p:tgtEl>
                                          <p:spTgt spid="20"/>
                                        </p:tgtEl>
                                        <p:attrNameLst>
                                          <p:attrName>ppt_x</p:attrName>
                                          <p:attrName>ppt_y</p:attrName>
                                        </p:attrNameLst>
                                      </p:cBhvr>
                                      <p:rCtr x="-14400" y="480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nodeType="clickEffect">
                                  <p:stCondLst>
                                    <p:cond delay="0"/>
                                  </p:stCondLst>
                                  <p:childTnLst>
                                    <p:animMotion origin="layout" path="M -0.0026 -3.09507E-6 L -0.20364 0.18922 " pathEditMode="relative" rAng="0" ptsTypes="AA">
                                      <p:cBhvr>
                                        <p:cTn id="56" dur="2000" fill="hold"/>
                                        <p:tgtEl>
                                          <p:spTgt spid="35"/>
                                        </p:tgtEl>
                                        <p:attrNameLst>
                                          <p:attrName>ppt_x</p:attrName>
                                          <p:attrName>ppt_y</p:attrName>
                                        </p:attrNameLst>
                                      </p:cBhvr>
                                      <p:rCtr x="-10100" y="950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0" presetClass="path" presetSubtype="0" accel="50000" decel="50000" fill="hold" nodeType="withEffect">
                                  <p:stCondLst>
                                    <p:cond delay="0"/>
                                  </p:stCondLst>
                                  <p:childTnLst>
                                    <p:animMotion origin="layout" path="M 0.00347 -4.16146E-6 L -0.28698 0.06824 " pathEditMode="relative" rAng="0" ptsTypes="AA">
                                      <p:cBhvr>
                                        <p:cTn id="88" dur="2000" fill="hold"/>
                                        <p:tgtEl>
                                          <p:spTgt spid="40"/>
                                        </p:tgtEl>
                                        <p:attrNameLst>
                                          <p:attrName>ppt_x</p:attrName>
                                          <p:attrName>ppt_y</p:attrName>
                                        </p:attrNameLst>
                                      </p:cBhvr>
                                      <p:rCtr x="-14500" y="3400"/>
                                    </p:animMotion>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0" presetClass="path" presetSubtype="0" accel="50000" decel="50000" fill="hold" nodeType="withEffect">
                                  <p:stCondLst>
                                    <p:cond delay="0"/>
                                  </p:stCondLst>
                                  <p:childTnLst>
                                    <p:animMotion origin="layout" path="M 0.00434 2.84525E-6 L -0.20521 0.13555 " pathEditMode="relative" rAng="0" ptsTypes="AA">
                                      <p:cBhvr>
                                        <p:cTn id="94" dur="2000" fill="hold"/>
                                        <p:tgtEl>
                                          <p:spTgt spid="41"/>
                                        </p:tgtEl>
                                        <p:attrNameLst>
                                          <p:attrName>ppt_x</p:attrName>
                                          <p:attrName>ppt_y</p:attrName>
                                        </p:attrNameLst>
                                      </p:cBhvr>
                                      <p:rCtr x="-10500" y="6800"/>
                                    </p:animMotion>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28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utoUpdateAnimBg="0"/>
      <p:bldP spid="50" grpId="0" autoUpdateAnimBg="0"/>
      <p:bldP spid="51" grpId="0" animBg="1"/>
      <p:bldP spid="63" grpId="0" animBg="1"/>
      <p:bldP spid="64" grpId="0" animBg="1"/>
      <p:bldP spid="65" grpId="0" animBg="1"/>
      <p:bldP spid="66" grpId="0"/>
      <p:bldP spid="72"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ext Box 9"/>
          <p:cNvSpPr txBox="1">
            <a:spLocks noChangeArrowheads="1"/>
          </p:cNvSpPr>
          <p:nvPr/>
        </p:nvSpPr>
        <p:spPr bwMode="auto">
          <a:xfrm>
            <a:off x="2124075" y="142875"/>
            <a:ext cx="4949825"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Visión General</a:t>
            </a:r>
          </a:p>
        </p:txBody>
      </p:sp>
      <p:sp>
        <p:nvSpPr>
          <p:cNvPr id="7181" name="Text Box 13"/>
          <p:cNvSpPr txBox="1">
            <a:spLocks noChangeArrowheads="1"/>
          </p:cNvSpPr>
          <p:nvPr/>
        </p:nvSpPr>
        <p:spPr bwMode="auto">
          <a:xfrm>
            <a:off x="357188" y="1071563"/>
            <a:ext cx="8607425" cy="2295525"/>
          </a:xfrm>
          <a:prstGeom prst="rect">
            <a:avLst/>
          </a:prstGeom>
          <a:noFill/>
          <a:ln w="9525">
            <a:noFill/>
            <a:miter lim="800000"/>
            <a:headEnd/>
            <a:tailEnd/>
          </a:ln>
          <a:effectLst/>
        </p:spPr>
        <p:txBody>
          <a:bodyPr>
            <a:spAutoFit/>
          </a:bodyPr>
          <a:lstStyle/>
          <a:p>
            <a:pPr algn="just" eaLnBrk="1" hangingPunct="1">
              <a:lnSpc>
                <a:spcPct val="90000"/>
              </a:lnSpc>
              <a:spcBef>
                <a:spcPct val="20000"/>
              </a:spcBef>
              <a:defRPr/>
            </a:pPr>
            <a:r>
              <a:rPr lang="es-ES" sz="3200" dirty="0">
                <a:solidFill>
                  <a:srgbClr val="CC0000"/>
                </a:solidFill>
                <a:latin typeface="+mn-lt"/>
              </a:rPr>
              <a:t>1.- Introducción</a:t>
            </a:r>
            <a:endParaRPr lang="es-ES" sz="3400" dirty="0">
              <a:solidFill>
                <a:srgbClr val="CC0000"/>
              </a:solidFill>
              <a:latin typeface="+mn-lt"/>
            </a:endParaRPr>
          </a:p>
          <a:p>
            <a:pPr algn="just" eaLnBrk="1" hangingPunct="1">
              <a:lnSpc>
                <a:spcPct val="90000"/>
              </a:lnSpc>
              <a:spcBef>
                <a:spcPct val="20000"/>
              </a:spcBef>
              <a:defRPr/>
            </a:pPr>
            <a:r>
              <a:rPr lang="es-ES" sz="2000" dirty="0">
                <a:solidFill>
                  <a:srgbClr val="660033"/>
                </a:solidFill>
                <a:latin typeface="Times New Roman MT Extra Bold" pitchFamily="18" charset="0"/>
              </a:rPr>
              <a:t>	</a:t>
            </a:r>
            <a:r>
              <a:rPr lang="es-ES" sz="2400" dirty="0">
                <a:solidFill>
                  <a:srgbClr val="660033"/>
                </a:solidFill>
                <a:latin typeface="Times New Roman MT Extra Bold" pitchFamily="18" charset="0"/>
              </a:rPr>
              <a:t>- Sólidos cristalinos y amorfos</a:t>
            </a:r>
          </a:p>
          <a:p>
            <a:pPr algn="just" eaLnBrk="1" hangingPunct="1">
              <a:lnSpc>
                <a:spcPct val="90000"/>
              </a:lnSpc>
              <a:spcBef>
                <a:spcPct val="20000"/>
              </a:spcBef>
              <a:defRPr/>
            </a:pPr>
            <a:r>
              <a:rPr lang="es-ES" sz="2400" dirty="0">
                <a:solidFill>
                  <a:srgbClr val="660033"/>
                </a:solidFill>
                <a:latin typeface="Times New Roman MT Extra Bold" pitchFamily="18" charset="0"/>
              </a:rPr>
              <a:t>	- Cuasicristales</a:t>
            </a:r>
          </a:p>
          <a:p>
            <a:pPr algn="just" eaLnBrk="1" hangingPunct="1">
              <a:lnSpc>
                <a:spcPct val="90000"/>
              </a:lnSpc>
              <a:spcBef>
                <a:spcPct val="20000"/>
              </a:spcBef>
              <a:defRPr/>
            </a:pPr>
            <a:r>
              <a:rPr lang="es-ES" sz="2400" dirty="0">
                <a:solidFill>
                  <a:srgbClr val="660033"/>
                </a:solidFill>
                <a:latin typeface="Times New Roman MT Extra Bold" pitchFamily="18" charset="0"/>
              </a:rPr>
              <a:t>	- Propiedades Físicas</a:t>
            </a:r>
          </a:p>
          <a:p>
            <a:pPr algn="just" eaLnBrk="1" hangingPunct="1">
              <a:lnSpc>
                <a:spcPct val="90000"/>
              </a:lnSpc>
              <a:spcBef>
                <a:spcPct val="20000"/>
              </a:spcBef>
              <a:defRPr/>
            </a:pPr>
            <a:r>
              <a:rPr lang="es-ES" sz="3200" dirty="0">
                <a:solidFill>
                  <a:srgbClr val="CC0000"/>
                </a:solidFill>
                <a:cs typeface="Arial" pitchFamily="34" charset="0"/>
              </a:rPr>
              <a:t>2.- Método de </a:t>
            </a:r>
            <a:r>
              <a:rPr lang="es-ES" sz="3200" dirty="0" err="1">
                <a:solidFill>
                  <a:srgbClr val="CC0000"/>
                </a:solidFill>
                <a:cs typeface="Arial" pitchFamily="34" charset="0"/>
              </a:rPr>
              <a:t>renormalización</a:t>
            </a:r>
            <a:endParaRPr lang="es-ES" sz="3200" dirty="0">
              <a:solidFill>
                <a:srgbClr val="CC0000"/>
              </a:solidFill>
              <a:cs typeface="Arial" pitchFamily="34" charset="0"/>
            </a:endParaRPr>
          </a:p>
        </p:txBody>
      </p:sp>
      <p:sp>
        <p:nvSpPr>
          <p:cNvPr id="819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8197"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sz="half" idx="1"/>
          </p:nvPr>
        </p:nvSpPr>
        <p:spPr/>
        <p:txBody>
          <a:bodyPr/>
          <a:lstStyle/>
          <a:p>
            <a:pPr>
              <a:buFontTx/>
              <a:buNone/>
            </a:pPr>
            <a:endParaRPr lang="en-US" altLang="es-MX" sz="2800"/>
          </a:p>
          <a:p>
            <a:pPr>
              <a:buFontTx/>
              <a:buNone/>
            </a:pPr>
            <a:endParaRPr lang="en-US" altLang="es-MX" sz="2800"/>
          </a:p>
        </p:txBody>
      </p:sp>
      <p:graphicFrame>
        <p:nvGraphicFramePr>
          <p:cNvPr id="57347" name="Object 2"/>
          <p:cNvGraphicFramePr>
            <a:graphicFrameLocks noChangeAspect="1"/>
          </p:cNvGraphicFramePr>
          <p:nvPr>
            <p:ph sz="quarter" idx="2"/>
          </p:nvPr>
        </p:nvGraphicFramePr>
        <p:xfrm>
          <a:off x="4918075" y="1277938"/>
          <a:ext cx="1970088" cy="422275"/>
        </p:xfrm>
        <a:graphic>
          <a:graphicData uri="http://schemas.openxmlformats.org/presentationml/2006/ole">
            <mc:AlternateContent xmlns:mc="http://schemas.openxmlformats.org/markup-compatibility/2006">
              <mc:Choice xmlns:v="urn:schemas-microsoft-com:vml" Requires="v">
                <p:oleObj spid="_x0000_s57357" name="Ecuación" r:id="rId4" imgW="1019251" imgH="180930" progId="Equation.3">
                  <p:embed/>
                </p:oleObj>
              </mc:Choice>
              <mc:Fallback>
                <p:oleObj name="Ecuación" r:id="rId4" imgW="1019251" imgH="18093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1277938"/>
                        <a:ext cx="1970088"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ext Box 5"/>
          <p:cNvSpPr txBox="1">
            <a:spLocks noChangeArrowheads="1"/>
          </p:cNvSpPr>
          <p:nvPr/>
        </p:nvSpPr>
        <p:spPr bwMode="auto">
          <a:xfrm>
            <a:off x="468313" y="1196975"/>
            <a:ext cx="3671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800">
                <a:solidFill>
                  <a:schemeClr val="hlink"/>
                </a:solidFill>
              </a:rPr>
              <a:t>Ecuación de Dyson:</a:t>
            </a:r>
          </a:p>
        </p:txBody>
      </p:sp>
      <p:graphicFrame>
        <p:nvGraphicFramePr>
          <p:cNvPr id="57349" name="Object 3"/>
          <p:cNvGraphicFramePr>
            <a:graphicFrameLocks noChangeAspect="1"/>
          </p:cNvGraphicFramePr>
          <p:nvPr>
            <p:ph sz="quarter" idx="3"/>
          </p:nvPr>
        </p:nvGraphicFramePr>
        <p:xfrm>
          <a:off x="1763713" y="1916113"/>
          <a:ext cx="5761037" cy="1385887"/>
        </p:xfrm>
        <a:graphic>
          <a:graphicData uri="http://schemas.openxmlformats.org/presentationml/2006/ole">
            <mc:AlternateContent xmlns:mc="http://schemas.openxmlformats.org/markup-compatibility/2006">
              <mc:Choice xmlns:v="urn:schemas-microsoft-com:vml" Requires="v">
                <p:oleObj spid="_x0000_s57358" name="Ecuación" r:id="rId6" imgW="4553102" imgH="1057141" progId="Equation.3">
                  <p:embed/>
                </p:oleObj>
              </mc:Choice>
              <mc:Fallback>
                <p:oleObj name="Ecuación" r:id="rId6" imgW="4553102" imgH="1057141"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1916113"/>
                        <a:ext cx="5761037" cy="1385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0" name="Object 4"/>
          <p:cNvGraphicFramePr>
            <a:graphicFrameLocks noChangeAspect="1"/>
          </p:cNvGraphicFramePr>
          <p:nvPr/>
        </p:nvGraphicFramePr>
        <p:xfrm>
          <a:off x="1763713" y="3467100"/>
          <a:ext cx="6769100" cy="898525"/>
        </p:xfrm>
        <a:graphic>
          <a:graphicData uri="http://schemas.openxmlformats.org/presentationml/2006/ole">
            <mc:AlternateContent xmlns:mc="http://schemas.openxmlformats.org/markup-compatibility/2006">
              <mc:Choice xmlns:v="urn:schemas-microsoft-com:vml" Requires="v">
                <p:oleObj spid="_x0000_s57359" name="Ecuación" r:id="rId8" imgW="5315102" imgH="666840" progId="Equation.3">
                  <p:embed/>
                </p:oleObj>
              </mc:Choice>
              <mc:Fallback>
                <p:oleObj name="Ecuación" r:id="rId8" imgW="5315102" imgH="66684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713" y="3467100"/>
                        <a:ext cx="6769100" cy="89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51" name="AutoShape 8"/>
          <p:cNvSpPr>
            <a:spLocks noChangeArrowheads="1"/>
          </p:cNvSpPr>
          <p:nvPr/>
        </p:nvSpPr>
        <p:spPr bwMode="auto">
          <a:xfrm>
            <a:off x="755650" y="2276475"/>
            <a:ext cx="609600" cy="358775"/>
          </a:xfrm>
          <a:prstGeom prst="rightArrow">
            <a:avLst>
              <a:gd name="adj1" fmla="val 50000"/>
              <a:gd name="adj2" fmla="val 42478"/>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pic>
        <p:nvPicPr>
          <p:cNvPr id="57352" name="Picture 9" descr="Dibujo5"/>
          <p:cNvPicPr>
            <a:picLocks noChangeAspect="1" noChangeArrowheads="1"/>
          </p:cNvPicPr>
          <p:nvPr/>
        </p:nvPicPr>
        <p:blipFill>
          <a:blip r:embed="rId10">
            <a:lum contrast="6000"/>
            <a:extLst>
              <a:ext uri="{28A0092B-C50C-407E-A947-70E740481C1C}">
                <a14:useLocalDpi xmlns:a14="http://schemas.microsoft.com/office/drawing/2010/main" val="0"/>
              </a:ext>
            </a:extLst>
          </a:blip>
          <a:srcRect l="5078" t="35889" r="3795" b="31462"/>
          <a:stretch>
            <a:fillRect/>
          </a:stretch>
        </p:blipFill>
        <p:spPr bwMode="auto">
          <a:xfrm>
            <a:off x="1331913" y="4724400"/>
            <a:ext cx="662463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AutoShape 10"/>
          <p:cNvSpPr>
            <a:spLocks noChangeArrowheads="1"/>
          </p:cNvSpPr>
          <p:nvPr/>
        </p:nvSpPr>
        <p:spPr bwMode="auto">
          <a:xfrm>
            <a:off x="755650" y="3716338"/>
            <a:ext cx="609600" cy="358775"/>
          </a:xfrm>
          <a:prstGeom prst="rightArrow">
            <a:avLst>
              <a:gd name="adj1" fmla="val 50000"/>
              <a:gd name="adj2" fmla="val 42478"/>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16" name="Text Box 6"/>
          <p:cNvSpPr txBox="1">
            <a:spLocks noChangeArrowheads="1"/>
          </p:cNvSpPr>
          <p:nvPr/>
        </p:nvSpPr>
        <p:spPr bwMode="auto">
          <a:xfrm>
            <a:off x="2157413" y="71438"/>
            <a:ext cx="4894262"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Función de Green</a:t>
            </a:r>
          </a:p>
        </p:txBody>
      </p:sp>
      <p:pic>
        <p:nvPicPr>
          <p:cNvPr id="57355" name="8 Imagen" descr="unam-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9394"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59399"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9395" name="Picture 11" descr="figure0"/>
          <p:cNvPicPr>
            <a:picLocks noChangeAspect="1" noChangeArrowheads="1"/>
          </p:cNvPicPr>
          <p:nvPr/>
        </p:nvPicPr>
        <p:blipFill>
          <a:blip r:embed="rId6">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8 Imagen" descr="unam-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42"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61448"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3" name="Object 7"/>
          <p:cNvGraphicFramePr>
            <a:graphicFrameLocks noChangeAspect="1"/>
          </p:cNvGraphicFramePr>
          <p:nvPr/>
        </p:nvGraphicFramePr>
        <p:xfrm>
          <a:off x="468313" y="2349500"/>
          <a:ext cx="6248400" cy="825500"/>
        </p:xfrm>
        <a:graphic>
          <a:graphicData uri="http://schemas.openxmlformats.org/presentationml/2006/ole">
            <mc:AlternateContent xmlns:mc="http://schemas.openxmlformats.org/markup-compatibility/2006">
              <mc:Choice xmlns:v="urn:schemas-microsoft-com:vml" Requires="v">
                <p:oleObj spid="_x0000_s61449" name="Equation" r:id="rId6" imgW="6248400" imgH="825500" progId="Equation.DSMT4">
                  <p:embed/>
                </p:oleObj>
              </mc:Choice>
              <mc:Fallback>
                <p:oleObj name="Equation" r:id="rId6" imgW="6248400" imgH="8255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349500"/>
                        <a:ext cx="6248400" cy="8255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4" name="Picture 11" descr="figure0"/>
          <p:cNvPicPr>
            <a:picLocks noChangeAspect="1" noChangeArrowheads="1"/>
          </p:cNvPicPr>
          <p:nvPr/>
        </p:nvPicPr>
        <p:blipFill>
          <a:blip r:embed="rId8">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8 Imagen" descr="unam-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3490"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63497"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1" name="Object 7"/>
          <p:cNvGraphicFramePr>
            <a:graphicFrameLocks noChangeAspect="1"/>
          </p:cNvGraphicFramePr>
          <p:nvPr/>
        </p:nvGraphicFramePr>
        <p:xfrm>
          <a:off x="468313" y="2349500"/>
          <a:ext cx="6248400" cy="825500"/>
        </p:xfrm>
        <a:graphic>
          <a:graphicData uri="http://schemas.openxmlformats.org/presentationml/2006/ole">
            <mc:AlternateContent xmlns:mc="http://schemas.openxmlformats.org/markup-compatibility/2006">
              <mc:Choice xmlns:v="urn:schemas-microsoft-com:vml" Requires="v">
                <p:oleObj spid="_x0000_s63498" name="Equation" r:id="rId6" imgW="6248400" imgH="825500" progId="Equation.DSMT4">
                  <p:embed/>
                </p:oleObj>
              </mc:Choice>
              <mc:Fallback>
                <p:oleObj name="Equation" r:id="rId6" imgW="6248400" imgH="8255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349500"/>
                        <a:ext cx="6248400" cy="8255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492" name="Object 9"/>
          <p:cNvGraphicFramePr>
            <a:graphicFrameLocks noChangeAspect="1"/>
          </p:cNvGraphicFramePr>
          <p:nvPr/>
        </p:nvGraphicFramePr>
        <p:xfrm>
          <a:off x="1158875" y="3225800"/>
          <a:ext cx="5816600" cy="850900"/>
        </p:xfrm>
        <a:graphic>
          <a:graphicData uri="http://schemas.openxmlformats.org/presentationml/2006/ole">
            <mc:AlternateContent xmlns:mc="http://schemas.openxmlformats.org/markup-compatibility/2006">
              <mc:Choice xmlns:v="urn:schemas-microsoft-com:vml" Requires="v">
                <p:oleObj spid="_x0000_s63499" name="Equation" r:id="rId8" imgW="5816600" imgH="850900" progId="Equation.DSMT4">
                  <p:embed/>
                </p:oleObj>
              </mc:Choice>
              <mc:Fallback>
                <p:oleObj name="Equation" r:id="rId8" imgW="5816600" imgH="8509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875" y="3225800"/>
                        <a:ext cx="5816600" cy="850900"/>
                      </a:xfrm>
                      <a:prstGeom prst="rect">
                        <a:avLst/>
                      </a:prstGeom>
                      <a:solidFill>
                        <a:srgbClr val="CCFFCC"/>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3" name="Picture 11" descr="figure0"/>
          <p:cNvPicPr>
            <a:picLocks noChangeAspect="1" noChangeArrowheads="1"/>
          </p:cNvPicPr>
          <p:nvPr/>
        </p:nvPicPr>
        <p:blipFill>
          <a:blip r:embed="rId10">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8 Imagen" descr="unam-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5538"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65546"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39" name="Object 7"/>
          <p:cNvGraphicFramePr>
            <a:graphicFrameLocks noChangeAspect="1"/>
          </p:cNvGraphicFramePr>
          <p:nvPr/>
        </p:nvGraphicFramePr>
        <p:xfrm>
          <a:off x="468313" y="2349500"/>
          <a:ext cx="6248400" cy="825500"/>
        </p:xfrm>
        <a:graphic>
          <a:graphicData uri="http://schemas.openxmlformats.org/presentationml/2006/ole">
            <mc:AlternateContent xmlns:mc="http://schemas.openxmlformats.org/markup-compatibility/2006">
              <mc:Choice xmlns:v="urn:schemas-microsoft-com:vml" Requires="v">
                <p:oleObj spid="_x0000_s65547" name="Equation" r:id="rId6" imgW="6248400" imgH="825500" progId="Equation.DSMT4">
                  <p:embed/>
                </p:oleObj>
              </mc:Choice>
              <mc:Fallback>
                <p:oleObj name="Equation" r:id="rId6" imgW="6248400" imgH="8255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349500"/>
                        <a:ext cx="6248400" cy="8255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0" name="Object 9"/>
          <p:cNvGraphicFramePr>
            <a:graphicFrameLocks noChangeAspect="1"/>
          </p:cNvGraphicFramePr>
          <p:nvPr/>
        </p:nvGraphicFramePr>
        <p:xfrm>
          <a:off x="1158875" y="3225800"/>
          <a:ext cx="5816600" cy="850900"/>
        </p:xfrm>
        <a:graphic>
          <a:graphicData uri="http://schemas.openxmlformats.org/presentationml/2006/ole">
            <mc:AlternateContent xmlns:mc="http://schemas.openxmlformats.org/markup-compatibility/2006">
              <mc:Choice xmlns:v="urn:schemas-microsoft-com:vml" Requires="v">
                <p:oleObj spid="_x0000_s65548" name="Equation" r:id="rId8" imgW="5816600" imgH="850900" progId="Equation.DSMT4">
                  <p:embed/>
                </p:oleObj>
              </mc:Choice>
              <mc:Fallback>
                <p:oleObj name="Equation" r:id="rId8" imgW="5816600" imgH="8509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875" y="3225800"/>
                        <a:ext cx="5816600" cy="850900"/>
                      </a:xfrm>
                      <a:prstGeom prst="rect">
                        <a:avLst/>
                      </a:prstGeom>
                      <a:solidFill>
                        <a:srgbClr val="CCFFCC"/>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1" name="Object 10"/>
          <p:cNvGraphicFramePr>
            <a:graphicFrameLocks noChangeAspect="1"/>
          </p:cNvGraphicFramePr>
          <p:nvPr/>
        </p:nvGraphicFramePr>
        <p:xfrm>
          <a:off x="1636713" y="4149725"/>
          <a:ext cx="4089400" cy="508000"/>
        </p:xfrm>
        <a:graphic>
          <a:graphicData uri="http://schemas.openxmlformats.org/presentationml/2006/ole">
            <mc:AlternateContent xmlns:mc="http://schemas.openxmlformats.org/markup-compatibility/2006">
              <mc:Choice xmlns:v="urn:schemas-microsoft-com:vml" Requires="v">
                <p:oleObj spid="_x0000_s65549" name="Equation" r:id="rId10" imgW="4089400" imgH="508000" progId="Equation.DSMT4">
                  <p:embed/>
                </p:oleObj>
              </mc:Choice>
              <mc:Fallback>
                <p:oleObj name="Equation" r:id="rId10" imgW="4089400" imgH="508000" progId="Equation.DSMT4">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6713" y="4149725"/>
                        <a:ext cx="40894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542" name="Picture 11" descr="figure0"/>
          <p:cNvPicPr>
            <a:picLocks noChangeAspect="1" noChangeArrowheads="1"/>
          </p:cNvPicPr>
          <p:nvPr/>
        </p:nvPicPr>
        <p:blipFill>
          <a:blip r:embed="rId12">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8 Imagen" descr="unam-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7586"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67595"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87" name="Object 7"/>
          <p:cNvGraphicFramePr>
            <a:graphicFrameLocks noChangeAspect="1"/>
          </p:cNvGraphicFramePr>
          <p:nvPr/>
        </p:nvGraphicFramePr>
        <p:xfrm>
          <a:off x="468313" y="2349500"/>
          <a:ext cx="6248400" cy="825500"/>
        </p:xfrm>
        <a:graphic>
          <a:graphicData uri="http://schemas.openxmlformats.org/presentationml/2006/ole">
            <mc:AlternateContent xmlns:mc="http://schemas.openxmlformats.org/markup-compatibility/2006">
              <mc:Choice xmlns:v="urn:schemas-microsoft-com:vml" Requires="v">
                <p:oleObj spid="_x0000_s67596" name="Equation" r:id="rId6" imgW="6248400" imgH="825500" progId="Equation.DSMT4">
                  <p:embed/>
                </p:oleObj>
              </mc:Choice>
              <mc:Fallback>
                <p:oleObj name="Equation" r:id="rId6" imgW="6248400" imgH="8255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349500"/>
                        <a:ext cx="6248400" cy="8255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8" name="Object 9"/>
          <p:cNvGraphicFramePr>
            <a:graphicFrameLocks noChangeAspect="1"/>
          </p:cNvGraphicFramePr>
          <p:nvPr/>
        </p:nvGraphicFramePr>
        <p:xfrm>
          <a:off x="1158875" y="3225800"/>
          <a:ext cx="5816600" cy="850900"/>
        </p:xfrm>
        <a:graphic>
          <a:graphicData uri="http://schemas.openxmlformats.org/presentationml/2006/ole">
            <mc:AlternateContent xmlns:mc="http://schemas.openxmlformats.org/markup-compatibility/2006">
              <mc:Choice xmlns:v="urn:schemas-microsoft-com:vml" Requires="v">
                <p:oleObj spid="_x0000_s67597" name="Equation" r:id="rId8" imgW="5816600" imgH="850900" progId="Equation.DSMT4">
                  <p:embed/>
                </p:oleObj>
              </mc:Choice>
              <mc:Fallback>
                <p:oleObj name="Equation" r:id="rId8" imgW="5816600" imgH="8509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875" y="3225800"/>
                        <a:ext cx="5816600" cy="850900"/>
                      </a:xfrm>
                      <a:prstGeom prst="rect">
                        <a:avLst/>
                      </a:prstGeom>
                      <a:solidFill>
                        <a:srgbClr val="CCFFCC"/>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89" name="Object 10"/>
          <p:cNvGraphicFramePr>
            <a:graphicFrameLocks noChangeAspect="1"/>
          </p:cNvGraphicFramePr>
          <p:nvPr/>
        </p:nvGraphicFramePr>
        <p:xfrm>
          <a:off x="1636713" y="4149725"/>
          <a:ext cx="4089400" cy="508000"/>
        </p:xfrm>
        <a:graphic>
          <a:graphicData uri="http://schemas.openxmlformats.org/presentationml/2006/ole">
            <mc:AlternateContent xmlns:mc="http://schemas.openxmlformats.org/markup-compatibility/2006">
              <mc:Choice xmlns:v="urn:schemas-microsoft-com:vml" Requires="v">
                <p:oleObj spid="_x0000_s67598" name="Equation" r:id="rId10" imgW="4089400" imgH="508000" progId="Equation.DSMT4">
                  <p:embed/>
                </p:oleObj>
              </mc:Choice>
              <mc:Fallback>
                <p:oleObj name="Equation" r:id="rId10" imgW="4089400" imgH="508000" progId="Equation.DSMT4">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6713" y="4149725"/>
                        <a:ext cx="40894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7590" name="Object 11"/>
          <p:cNvGraphicFramePr>
            <a:graphicFrameLocks noChangeAspect="1"/>
          </p:cNvGraphicFramePr>
          <p:nvPr/>
        </p:nvGraphicFramePr>
        <p:xfrm>
          <a:off x="2528888" y="4724400"/>
          <a:ext cx="5930900" cy="1155700"/>
        </p:xfrm>
        <a:graphic>
          <a:graphicData uri="http://schemas.openxmlformats.org/presentationml/2006/ole">
            <mc:AlternateContent xmlns:mc="http://schemas.openxmlformats.org/markup-compatibility/2006">
              <mc:Choice xmlns:v="urn:schemas-microsoft-com:vml" Requires="v">
                <p:oleObj spid="_x0000_s67599" name="Equation" r:id="rId12" imgW="5930900" imgH="1155700" progId="Equation.DSMT4">
                  <p:embed/>
                </p:oleObj>
              </mc:Choice>
              <mc:Fallback>
                <p:oleObj name="Equation" r:id="rId12" imgW="5930900" imgH="1155700" progId="Equation.DSMT4">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8888" y="4724400"/>
                        <a:ext cx="5930900" cy="1155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591" name="Picture 11" descr="figure0"/>
          <p:cNvPicPr>
            <a:picLocks noChangeAspect="1" noChangeArrowheads="1"/>
          </p:cNvPicPr>
          <p:nvPr/>
        </p:nvPicPr>
        <p:blipFill>
          <a:blip r:embed="rId14">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8 Imagen" descr="unam-1.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9634" name="Object 5"/>
          <p:cNvGraphicFramePr>
            <a:graphicFrameLocks noChangeAspect="1"/>
          </p:cNvGraphicFramePr>
          <p:nvPr/>
        </p:nvGraphicFramePr>
        <p:xfrm>
          <a:off x="4051300" y="2921000"/>
          <a:ext cx="914400" cy="258763"/>
        </p:xfrm>
        <a:graphic>
          <a:graphicData uri="http://schemas.openxmlformats.org/presentationml/2006/ole">
            <mc:AlternateContent xmlns:mc="http://schemas.openxmlformats.org/markup-compatibility/2006">
              <mc:Choice xmlns:v="urn:schemas-microsoft-com:vml" Requires="v">
                <p:oleObj spid="_x0000_s69645" name="Equation" r:id="rId4" imgW="454243" imgH="719218" progId="Equation.DSMT4">
                  <p:embed/>
                </p:oleObj>
              </mc:Choice>
              <mc:Fallback>
                <p:oleObj name="Equation" r:id="rId4" imgW="454243" imgH="719218"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2921000"/>
                        <a:ext cx="914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9635" name="Object 7"/>
          <p:cNvGraphicFramePr>
            <a:graphicFrameLocks noChangeAspect="1"/>
          </p:cNvGraphicFramePr>
          <p:nvPr/>
        </p:nvGraphicFramePr>
        <p:xfrm>
          <a:off x="468313" y="2349500"/>
          <a:ext cx="6248400" cy="825500"/>
        </p:xfrm>
        <a:graphic>
          <a:graphicData uri="http://schemas.openxmlformats.org/presentationml/2006/ole">
            <mc:AlternateContent xmlns:mc="http://schemas.openxmlformats.org/markup-compatibility/2006">
              <mc:Choice xmlns:v="urn:schemas-microsoft-com:vml" Requires="v">
                <p:oleObj spid="_x0000_s69646" name="Equation" r:id="rId6" imgW="6248400" imgH="825500" progId="Equation.DSMT4">
                  <p:embed/>
                </p:oleObj>
              </mc:Choice>
              <mc:Fallback>
                <p:oleObj name="Equation" r:id="rId6" imgW="6248400" imgH="8255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2349500"/>
                        <a:ext cx="6248400" cy="8255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6" name="Object 8"/>
          <p:cNvGraphicFramePr>
            <a:graphicFrameLocks noChangeAspect="1"/>
          </p:cNvGraphicFramePr>
          <p:nvPr/>
        </p:nvGraphicFramePr>
        <p:xfrm>
          <a:off x="6443663" y="908050"/>
          <a:ext cx="2114550" cy="1441450"/>
        </p:xfrm>
        <a:graphic>
          <a:graphicData uri="http://schemas.openxmlformats.org/presentationml/2006/ole">
            <mc:AlternateContent xmlns:mc="http://schemas.openxmlformats.org/markup-compatibility/2006">
              <mc:Choice xmlns:v="urn:schemas-microsoft-com:vml" Requires="v">
                <p:oleObj spid="_x0000_s69647" name="Equation" r:id="rId8" imgW="2311400" imgH="1574800" progId="Equation.DSMT4">
                  <p:embed/>
                </p:oleObj>
              </mc:Choice>
              <mc:Fallback>
                <p:oleObj name="Equation" r:id="rId8" imgW="2311400" imgH="15748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908050"/>
                        <a:ext cx="2114550"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7" name="Object 9"/>
          <p:cNvGraphicFramePr>
            <a:graphicFrameLocks noChangeAspect="1"/>
          </p:cNvGraphicFramePr>
          <p:nvPr/>
        </p:nvGraphicFramePr>
        <p:xfrm>
          <a:off x="1158875" y="3225800"/>
          <a:ext cx="5816600" cy="850900"/>
        </p:xfrm>
        <a:graphic>
          <a:graphicData uri="http://schemas.openxmlformats.org/presentationml/2006/ole">
            <mc:AlternateContent xmlns:mc="http://schemas.openxmlformats.org/markup-compatibility/2006">
              <mc:Choice xmlns:v="urn:schemas-microsoft-com:vml" Requires="v">
                <p:oleObj spid="_x0000_s69648" name="Equation" r:id="rId10" imgW="5816600" imgH="850900" progId="Equation.DSMT4">
                  <p:embed/>
                </p:oleObj>
              </mc:Choice>
              <mc:Fallback>
                <p:oleObj name="Equation" r:id="rId10" imgW="5816600" imgH="85090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875" y="3225800"/>
                        <a:ext cx="5816600" cy="850900"/>
                      </a:xfrm>
                      <a:prstGeom prst="rect">
                        <a:avLst/>
                      </a:prstGeom>
                      <a:solidFill>
                        <a:srgbClr val="CCFFCC"/>
                      </a:solidFill>
                      <a:ln>
                        <a:noFill/>
                      </a:ln>
                      <a:effectLst/>
                      <a:extLs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8" name="Object 10"/>
          <p:cNvGraphicFramePr>
            <a:graphicFrameLocks noChangeAspect="1"/>
          </p:cNvGraphicFramePr>
          <p:nvPr/>
        </p:nvGraphicFramePr>
        <p:xfrm>
          <a:off x="1636713" y="4149725"/>
          <a:ext cx="4089400" cy="508000"/>
        </p:xfrm>
        <a:graphic>
          <a:graphicData uri="http://schemas.openxmlformats.org/presentationml/2006/ole">
            <mc:AlternateContent xmlns:mc="http://schemas.openxmlformats.org/markup-compatibility/2006">
              <mc:Choice xmlns:v="urn:schemas-microsoft-com:vml" Requires="v">
                <p:oleObj spid="_x0000_s69649" name="Equation" r:id="rId12" imgW="4089400" imgH="508000" progId="Equation.DSMT4">
                  <p:embed/>
                </p:oleObj>
              </mc:Choice>
              <mc:Fallback>
                <p:oleObj name="Equation" r:id="rId12" imgW="4089400" imgH="508000"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4149725"/>
                        <a:ext cx="40894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9" name="Object 11"/>
          <p:cNvGraphicFramePr>
            <a:graphicFrameLocks noChangeAspect="1"/>
          </p:cNvGraphicFramePr>
          <p:nvPr/>
        </p:nvGraphicFramePr>
        <p:xfrm>
          <a:off x="2528888" y="4724400"/>
          <a:ext cx="5930900" cy="1155700"/>
        </p:xfrm>
        <a:graphic>
          <a:graphicData uri="http://schemas.openxmlformats.org/presentationml/2006/ole">
            <mc:AlternateContent xmlns:mc="http://schemas.openxmlformats.org/markup-compatibility/2006">
              <mc:Choice xmlns:v="urn:schemas-microsoft-com:vml" Requires="v">
                <p:oleObj spid="_x0000_s69650" name="Equation" r:id="rId14" imgW="5930900" imgH="1155700" progId="Equation.DSMT4">
                  <p:embed/>
                </p:oleObj>
              </mc:Choice>
              <mc:Fallback>
                <p:oleObj name="Equation" r:id="rId14" imgW="5930900" imgH="115570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8888" y="4724400"/>
                        <a:ext cx="5930900" cy="1155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40" name="Object 12"/>
          <p:cNvGraphicFramePr>
            <a:graphicFrameLocks noChangeAspect="1"/>
          </p:cNvGraphicFramePr>
          <p:nvPr/>
        </p:nvGraphicFramePr>
        <p:xfrm>
          <a:off x="3511550" y="5949950"/>
          <a:ext cx="3581400" cy="546100"/>
        </p:xfrm>
        <a:graphic>
          <a:graphicData uri="http://schemas.openxmlformats.org/presentationml/2006/ole">
            <mc:AlternateContent xmlns:mc="http://schemas.openxmlformats.org/markup-compatibility/2006">
              <mc:Choice xmlns:v="urn:schemas-microsoft-com:vml" Requires="v">
                <p:oleObj spid="_x0000_s69651" name="Equation" r:id="rId16" imgW="3581400" imgH="546100" progId="Equation.DSMT4">
                  <p:embed/>
                </p:oleObj>
              </mc:Choice>
              <mc:Fallback>
                <p:oleObj name="Equation" r:id="rId16" imgW="3581400" imgH="546100" progId="Equation.DSMT4">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11550" y="5949950"/>
                        <a:ext cx="3581400" cy="546100"/>
                      </a:xfrm>
                      <a:prstGeom prst="rect">
                        <a:avLst/>
                      </a:prstGeom>
                      <a:solidFill>
                        <a:srgbClr val="CCFF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641" name="Picture 11" descr="figure0"/>
          <p:cNvPicPr>
            <a:picLocks noChangeAspect="1" noChangeArrowheads="1"/>
          </p:cNvPicPr>
          <p:nvPr/>
        </p:nvPicPr>
        <p:blipFill>
          <a:blip r:embed="rId18">
            <a:extLst>
              <a:ext uri="{28A0092B-C50C-407E-A947-70E740481C1C}">
                <a14:useLocalDpi xmlns:a14="http://schemas.microsoft.com/office/drawing/2010/main" val="0"/>
              </a:ext>
            </a:extLst>
          </a:blip>
          <a:srcRect l="43054" t="63321" r="12477" b="21143"/>
          <a:stretch>
            <a:fillRect/>
          </a:stretch>
        </p:blipFill>
        <p:spPr bwMode="auto">
          <a:xfrm>
            <a:off x="684213" y="981075"/>
            <a:ext cx="4751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8 Imagen" descr="unam-1.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 name="Text Box 6"/>
          <p:cNvSpPr txBox="1">
            <a:spLocks noChangeArrowheads="1"/>
          </p:cNvSpPr>
          <p:nvPr/>
        </p:nvSpPr>
        <p:spPr bwMode="auto">
          <a:xfrm>
            <a:off x="1009650" y="115888"/>
            <a:ext cx="781050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Ejemplo de </a:t>
            </a:r>
            <a:r>
              <a:rPr lang="es-ES" sz="4800" b="1" dirty="0" err="1">
                <a:solidFill>
                  <a:srgbClr val="0000CC"/>
                </a:solidFill>
                <a:effectLst>
                  <a:outerShdw blurRad="38100" dist="38100" dir="2700000" algn="tl">
                    <a:srgbClr val="C0C0C0"/>
                  </a:outerShdw>
                </a:effectLst>
                <a:latin typeface="Times New Roman MT Extra Bold" pitchFamily="18" charset="0"/>
              </a:rPr>
              <a:t>Renormalización</a:t>
            </a:r>
            <a:endParaRPr lang="es-ES" sz="4800" b="1" dirty="0">
              <a:solidFill>
                <a:srgbClr val="0000CC"/>
              </a:solidFill>
              <a:effectLst>
                <a:outerShdw blurRad="38100" dist="38100" dir="2700000" algn="tl">
                  <a:srgbClr val="C0C0C0"/>
                </a:outerShdw>
              </a:effectLst>
              <a:latin typeface="Times New Roman MT Extra Bold"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1682"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71686"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71684"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3730"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73735"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1"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73736" name="Equation" r:id="rId6" imgW="4851400" imgH="482600" progId="Equation.DSMT4">
                  <p:embed/>
                </p:oleObj>
              </mc:Choice>
              <mc:Fallback>
                <p:oleObj name="Equation" r:id="rId6" imgW="4851400" imgH="482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73733" name="8 Imagen" descr="unam-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5778"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75784"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79" name="Object 10"/>
          <p:cNvGraphicFramePr>
            <a:graphicFrameLocks noChangeAspect="1"/>
          </p:cNvGraphicFramePr>
          <p:nvPr/>
        </p:nvGraphicFramePr>
        <p:xfrm>
          <a:off x="781050" y="2060575"/>
          <a:ext cx="2959100" cy="482600"/>
        </p:xfrm>
        <a:graphic>
          <a:graphicData uri="http://schemas.openxmlformats.org/presentationml/2006/ole">
            <mc:AlternateContent xmlns:mc="http://schemas.openxmlformats.org/markup-compatibility/2006">
              <mc:Choice xmlns:v="urn:schemas-microsoft-com:vml" Requires="v">
                <p:oleObj spid="_x0000_s75785" name="Equation" r:id="rId6" imgW="2959100" imgH="482600" progId="Equation.DSMT4">
                  <p:embed/>
                </p:oleObj>
              </mc:Choice>
              <mc:Fallback>
                <p:oleObj name="Equation" r:id="rId6" imgW="2959100" imgH="482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 y="2060575"/>
                        <a:ext cx="2959100" cy="482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780"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75786" name="Equation" r:id="rId8" imgW="4851400" imgH="482600" progId="Equation.DSMT4">
                  <p:embed/>
                </p:oleObj>
              </mc:Choice>
              <mc:Fallback>
                <p:oleObj name="Equation" r:id="rId8" imgW="4851400" imgH="4826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75782" name="8 Imagen" descr="unam-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ext Box 9"/>
          <p:cNvSpPr txBox="1">
            <a:spLocks noChangeArrowheads="1"/>
          </p:cNvSpPr>
          <p:nvPr/>
        </p:nvSpPr>
        <p:spPr bwMode="auto">
          <a:xfrm>
            <a:off x="2124075" y="142875"/>
            <a:ext cx="4949825"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Visión General</a:t>
            </a:r>
          </a:p>
        </p:txBody>
      </p:sp>
      <p:sp>
        <p:nvSpPr>
          <p:cNvPr id="7181" name="Text Box 13"/>
          <p:cNvSpPr txBox="1">
            <a:spLocks noChangeArrowheads="1"/>
          </p:cNvSpPr>
          <p:nvPr/>
        </p:nvSpPr>
        <p:spPr bwMode="auto">
          <a:xfrm>
            <a:off x="357188" y="1071563"/>
            <a:ext cx="8607425" cy="5343525"/>
          </a:xfrm>
          <a:prstGeom prst="rect">
            <a:avLst/>
          </a:prstGeom>
          <a:noFill/>
          <a:ln w="9525">
            <a:noFill/>
            <a:miter lim="800000"/>
            <a:headEnd/>
            <a:tailEnd/>
          </a:ln>
          <a:effectLst/>
        </p:spPr>
        <p:txBody>
          <a:bodyPr>
            <a:spAutoFit/>
          </a:bodyPr>
          <a:lstStyle/>
          <a:p>
            <a:pPr algn="just" eaLnBrk="1" hangingPunct="1">
              <a:lnSpc>
                <a:spcPct val="90000"/>
              </a:lnSpc>
              <a:spcBef>
                <a:spcPct val="20000"/>
              </a:spcBef>
              <a:defRPr/>
            </a:pPr>
            <a:r>
              <a:rPr lang="es-ES" sz="3200" dirty="0">
                <a:solidFill>
                  <a:srgbClr val="CC0000"/>
                </a:solidFill>
                <a:latin typeface="+mn-lt"/>
              </a:rPr>
              <a:t>1.- Introducción</a:t>
            </a:r>
            <a:endParaRPr lang="es-ES" sz="3400" dirty="0">
              <a:solidFill>
                <a:srgbClr val="CC0000"/>
              </a:solidFill>
              <a:latin typeface="+mn-lt"/>
            </a:endParaRPr>
          </a:p>
          <a:p>
            <a:pPr algn="just" eaLnBrk="1" hangingPunct="1">
              <a:lnSpc>
                <a:spcPct val="90000"/>
              </a:lnSpc>
              <a:spcBef>
                <a:spcPct val="20000"/>
              </a:spcBef>
              <a:defRPr/>
            </a:pPr>
            <a:r>
              <a:rPr lang="es-ES" sz="2000" dirty="0">
                <a:solidFill>
                  <a:srgbClr val="660033"/>
                </a:solidFill>
                <a:latin typeface="Times New Roman MT Extra Bold" pitchFamily="18" charset="0"/>
              </a:rPr>
              <a:t>	</a:t>
            </a:r>
            <a:r>
              <a:rPr lang="es-ES" sz="2400" dirty="0">
                <a:solidFill>
                  <a:srgbClr val="660033"/>
                </a:solidFill>
                <a:latin typeface="Times New Roman MT Extra Bold" pitchFamily="18" charset="0"/>
              </a:rPr>
              <a:t>- Sólidos cristalinos y amorfos</a:t>
            </a:r>
          </a:p>
          <a:p>
            <a:pPr algn="just" eaLnBrk="1" hangingPunct="1">
              <a:lnSpc>
                <a:spcPct val="90000"/>
              </a:lnSpc>
              <a:spcBef>
                <a:spcPct val="20000"/>
              </a:spcBef>
              <a:defRPr/>
            </a:pPr>
            <a:r>
              <a:rPr lang="es-ES" sz="2400" dirty="0">
                <a:solidFill>
                  <a:srgbClr val="660033"/>
                </a:solidFill>
                <a:latin typeface="Times New Roman MT Extra Bold" pitchFamily="18" charset="0"/>
              </a:rPr>
              <a:t>	- Cuasicristales</a:t>
            </a:r>
          </a:p>
          <a:p>
            <a:pPr algn="just" eaLnBrk="1" hangingPunct="1">
              <a:lnSpc>
                <a:spcPct val="90000"/>
              </a:lnSpc>
              <a:spcBef>
                <a:spcPct val="20000"/>
              </a:spcBef>
              <a:defRPr/>
            </a:pPr>
            <a:r>
              <a:rPr lang="es-ES" sz="2400" dirty="0">
                <a:solidFill>
                  <a:srgbClr val="660033"/>
                </a:solidFill>
                <a:latin typeface="Times New Roman MT Extra Bold" pitchFamily="18" charset="0"/>
              </a:rPr>
              <a:t>	- Propiedades Físicas</a:t>
            </a:r>
          </a:p>
          <a:p>
            <a:pPr algn="just" eaLnBrk="1" hangingPunct="1">
              <a:lnSpc>
                <a:spcPct val="90000"/>
              </a:lnSpc>
              <a:spcBef>
                <a:spcPct val="20000"/>
              </a:spcBef>
              <a:defRPr/>
            </a:pPr>
            <a:r>
              <a:rPr lang="es-ES" sz="3200" dirty="0">
                <a:solidFill>
                  <a:srgbClr val="CC0000"/>
                </a:solidFill>
                <a:cs typeface="Arial" pitchFamily="34" charset="0"/>
              </a:rPr>
              <a:t>2.- Método de </a:t>
            </a:r>
            <a:r>
              <a:rPr lang="es-ES" sz="3200" dirty="0" err="1">
                <a:solidFill>
                  <a:srgbClr val="CC0000"/>
                </a:solidFill>
                <a:cs typeface="Arial" pitchFamily="34" charset="0"/>
              </a:rPr>
              <a:t>renormalización</a:t>
            </a:r>
            <a:endParaRPr lang="es-ES" sz="3200" dirty="0">
              <a:solidFill>
                <a:srgbClr val="CC0000"/>
              </a:solidFill>
              <a:cs typeface="Arial" pitchFamily="34" charset="0"/>
            </a:endParaRPr>
          </a:p>
          <a:p>
            <a:pPr algn="just" eaLnBrk="1" hangingPunct="1">
              <a:lnSpc>
                <a:spcPct val="90000"/>
              </a:lnSpc>
              <a:spcBef>
                <a:spcPct val="20000"/>
              </a:spcBef>
              <a:defRPr/>
            </a:pPr>
            <a:r>
              <a:rPr lang="es-ES" sz="3200" dirty="0">
                <a:solidFill>
                  <a:srgbClr val="CC0000"/>
                </a:solidFill>
                <a:cs typeface="Arial" pitchFamily="34" charset="0"/>
              </a:rPr>
              <a:t>3.- Transporte electrónico</a:t>
            </a:r>
          </a:p>
          <a:p>
            <a:pPr algn="just" eaLnBrk="1" hangingPunct="1">
              <a:lnSpc>
                <a:spcPct val="90000"/>
              </a:lnSpc>
              <a:spcBef>
                <a:spcPct val="20000"/>
              </a:spcBef>
              <a:defRPr/>
            </a:pPr>
            <a:r>
              <a:rPr lang="es-ES" sz="2800" dirty="0">
                <a:solidFill>
                  <a:srgbClr val="CC0000"/>
                </a:solidFill>
                <a:latin typeface="Times New Roman MT Extra Bold" pitchFamily="18" charset="0"/>
              </a:rPr>
              <a:t>	</a:t>
            </a:r>
            <a:r>
              <a:rPr lang="es-ES" sz="2400" dirty="0">
                <a:solidFill>
                  <a:srgbClr val="660033"/>
                </a:solidFill>
                <a:latin typeface="Times New Roman MT Extra Bold" pitchFamily="18" charset="0"/>
              </a:rPr>
              <a:t>- Fórmula de Kubo-Greenwood</a:t>
            </a:r>
          </a:p>
          <a:p>
            <a:pPr algn="just" eaLnBrk="1" hangingPunct="1">
              <a:lnSpc>
                <a:spcPct val="90000"/>
              </a:lnSpc>
              <a:spcBef>
                <a:spcPct val="20000"/>
              </a:spcBef>
              <a:defRPr/>
            </a:pPr>
            <a:r>
              <a:rPr lang="es-ES" sz="2400" dirty="0">
                <a:solidFill>
                  <a:srgbClr val="660033"/>
                </a:solidFill>
                <a:latin typeface="Times New Roman MT Extra Bold" pitchFamily="18" charset="0"/>
              </a:rPr>
              <a:t>	- Renormalización en espacio real</a:t>
            </a:r>
          </a:p>
          <a:p>
            <a:pPr algn="just" eaLnBrk="1" hangingPunct="1">
              <a:lnSpc>
                <a:spcPct val="90000"/>
              </a:lnSpc>
              <a:spcBef>
                <a:spcPct val="20000"/>
              </a:spcBef>
              <a:defRPr/>
            </a:pPr>
            <a:r>
              <a:rPr lang="es-ES" sz="2400" dirty="0">
                <a:solidFill>
                  <a:srgbClr val="660033"/>
                </a:solidFill>
                <a:latin typeface="Times New Roman MT Extra Bold" pitchFamily="18" charset="0"/>
              </a:rPr>
              <a:t>	- Teorema de convolución</a:t>
            </a:r>
          </a:p>
          <a:p>
            <a:pPr algn="just" eaLnBrk="1" hangingPunct="1">
              <a:lnSpc>
                <a:spcPct val="90000"/>
              </a:lnSpc>
              <a:spcBef>
                <a:spcPct val="20000"/>
              </a:spcBef>
              <a:defRPr/>
            </a:pPr>
            <a:r>
              <a:rPr lang="es-ES" sz="2400" dirty="0">
                <a:solidFill>
                  <a:srgbClr val="660033"/>
                </a:solidFill>
                <a:latin typeface="Times New Roman MT Extra Bold" pitchFamily="18" charset="0"/>
              </a:rPr>
              <a:t>	- Estados transparentes</a:t>
            </a:r>
          </a:p>
          <a:p>
            <a:pPr algn="just" eaLnBrk="1" hangingPunct="1">
              <a:lnSpc>
                <a:spcPct val="90000"/>
              </a:lnSpc>
              <a:spcBef>
                <a:spcPct val="20000"/>
              </a:spcBef>
              <a:defRPr/>
            </a:pPr>
            <a:r>
              <a:rPr lang="es-ES" sz="2400" dirty="0">
                <a:solidFill>
                  <a:srgbClr val="660033"/>
                </a:solidFill>
                <a:latin typeface="Times New Roman MT Extra Bold" pitchFamily="18" charset="0"/>
              </a:rPr>
              <a:t>	- Cuantización de la conductancia</a:t>
            </a:r>
          </a:p>
          <a:p>
            <a:pPr algn="just" eaLnBrk="1" hangingPunct="1">
              <a:lnSpc>
                <a:spcPct val="90000"/>
              </a:lnSpc>
              <a:spcBef>
                <a:spcPct val="20000"/>
              </a:spcBef>
              <a:defRPr/>
            </a:pPr>
            <a:r>
              <a:rPr lang="es-ES" sz="2400" dirty="0">
                <a:solidFill>
                  <a:srgbClr val="660033"/>
                </a:solidFill>
                <a:latin typeface="Times New Roman MT Extra Bold" pitchFamily="18" charset="0"/>
              </a:rPr>
              <a:t>	- Conductividad AC</a:t>
            </a:r>
          </a:p>
        </p:txBody>
      </p:sp>
      <p:sp>
        <p:nvSpPr>
          <p:cNvPr id="1024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0245"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7826"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77833"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7" name="Object 10"/>
          <p:cNvGraphicFramePr>
            <a:graphicFrameLocks noChangeAspect="1"/>
          </p:cNvGraphicFramePr>
          <p:nvPr/>
        </p:nvGraphicFramePr>
        <p:xfrm>
          <a:off x="781050" y="2060575"/>
          <a:ext cx="2959100" cy="482600"/>
        </p:xfrm>
        <a:graphic>
          <a:graphicData uri="http://schemas.openxmlformats.org/presentationml/2006/ole">
            <mc:AlternateContent xmlns:mc="http://schemas.openxmlformats.org/markup-compatibility/2006">
              <mc:Choice xmlns:v="urn:schemas-microsoft-com:vml" Requires="v">
                <p:oleObj spid="_x0000_s77834" name="Equation" r:id="rId6" imgW="2959100" imgH="482600" progId="Equation.DSMT4">
                  <p:embed/>
                </p:oleObj>
              </mc:Choice>
              <mc:Fallback>
                <p:oleObj name="Equation" r:id="rId6" imgW="2959100" imgH="482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 y="2060575"/>
                        <a:ext cx="2959100" cy="482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8" name="Object 11"/>
          <p:cNvGraphicFramePr>
            <a:graphicFrameLocks noChangeAspect="1"/>
          </p:cNvGraphicFramePr>
          <p:nvPr/>
        </p:nvGraphicFramePr>
        <p:xfrm>
          <a:off x="755650" y="2565400"/>
          <a:ext cx="6959600" cy="520700"/>
        </p:xfrm>
        <a:graphic>
          <a:graphicData uri="http://schemas.openxmlformats.org/presentationml/2006/ole">
            <mc:AlternateContent xmlns:mc="http://schemas.openxmlformats.org/markup-compatibility/2006">
              <mc:Choice xmlns:v="urn:schemas-microsoft-com:vml" Requires="v">
                <p:oleObj spid="_x0000_s77835" name="Equation" r:id="rId8" imgW="6959600" imgH="520700" progId="Equation.DSMT4">
                  <p:embed/>
                </p:oleObj>
              </mc:Choice>
              <mc:Fallback>
                <p:oleObj name="Equation" r:id="rId8" imgW="6959600" imgH="5207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2565400"/>
                        <a:ext cx="6959600" cy="520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9"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77836" name="Equation" r:id="rId10" imgW="4851400" imgH="482600" progId="Equation.DSMT4">
                  <p:embed/>
                </p:oleObj>
              </mc:Choice>
              <mc:Fallback>
                <p:oleObj name="Equation" r:id="rId10" imgW="4851400" imgH="482600"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77831" name="8 Imagen" descr="unam-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9874"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79882"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5" name="Object 10"/>
          <p:cNvGraphicFramePr>
            <a:graphicFrameLocks noChangeAspect="1"/>
          </p:cNvGraphicFramePr>
          <p:nvPr/>
        </p:nvGraphicFramePr>
        <p:xfrm>
          <a:off x="781050" y="2060575"/>
          <a:ext cx="2959100" cy="482600"/>
        </p:xfrm>
        <a:graphic>
          <a:graphicData uri="http://schemas.openxmlformats.org/presentationml/2006/ole">
            <mc:AlternateContent xmlns:mc="http://schemas.openxmlformats.org/markup-compatibility/2006">
              <mc:Choice xmlns:v="urn:schemas-microsoft-com:vml" Requires="v">
                <p:oleObj spid="_x0000_s79883" name="Equation" r:id="rId6" imgW="2959100" imgH="482600" progId="Equation.DSMT4">
                  <p:embed/>
                </p:oleObj>
              </mc:Choice>
              <mc:Fallback>
                <p:oleObj name="Equation" r:id="rId6" imgW="2959100" imgH="482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 y="2060575"/>
                        <a:ext cx="2959100" cy="482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6" name="Object 11"/>
          <p:cNvGraphicFramePr>
            <a:graphicFrameLocks noChangeAspect="1"/>
          </p:cNvGraphicFramePr>
          <p:nvPr/>
        </p:nvGraphicFramePr>
        <p:xfrm>
          <a:off x="755650" y="2565400"/>
          <a:ext cx="6959600" cy="520700"/>
        </p:xfrm>
        <a:graphic>
          <a:graphicData uri="http://schemas.openxmlformats.org/presentationml/2006/ole">
            <mc:AlternateContent xmlns:mc="http://schemas.openxmlformats.org/markup-compatibility/2006">
              <mc:Choice xmlns:v="urn:schemas-microsoft-com:vml" Requires="v">
                <p:oleObj spid="_x0000_s79884" name="Equation" r:id="rId8" imgW="6959600" imgH="520700" progId="Equation.DSMT4">
                  <p:embed/>
                </p:oleObj>
              </mc:Choice>
              <mc:Fallback>
                <p:oleObj name="Equation" r:id="rId8" imgW="6959600" imgH="5207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2565400"/>
                        <a:ext cx="6959600" cy="520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7" name="Object 12"/>
          <p:cNvGraphicFramePr>
            <a:graphicFrameLocks noChangeAspect="1"/>
          </p:cNvGraphicFramePr>
          <p:nvPr/>
        </p:nvGraphicFramePr>
        <p:xfrm>
          <a:off x="1258888" y="3213100"/>
          <a:ext cx="5461000" cy="508000"/>
        </p:xfrm>
        <a:graphic>
          <a:graphicData uri="http://schemas.openxmlformats.org/presentationml/2006/ole">
            <mc:AlternateContent xmlns:mc="http://schemas.openxmlformats.org/markup-compatibility/2006">
              <mc:Choice xmlns:v="urn:schemas-microsoft-com:vml" Requires="v">
                <p:oleObj spid="_x0000_s79885" name="Equation" r:id="rId10" imgW="5461000" imgH="508000" progId="Equation.DSMT4">
                  <p:embed/>
                </p:oleObj>
              </mc:Choice>
              <mc:Fallback>
                <p:oleObj name="Equation" r:id="rId10" imgW="5461000" imgH="50800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3213100"/>
                        <a:ext cx="54610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8"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79886" name="Equation" r:id="rId12" imgW="4851400" imgH="482600" progId="Equation.DSMT4">
                  <p:embed/>
                </p:oleObj>
              </mc:Choice>
              <mc:Fallback>
                <p:oleObj name="Equation" r:id="rId12" imgW="4851400" imgH="482600" progId="Equation.DSMT4">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79880" name="8 Imagen" descr="unam-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1922"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81931"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3" name="Object 10"/>
          <p:cNvGraphicFramePr>
            <a:graphicFrameLocks noChangeAspect="1"/>
          </p:cNvGraphicFramePr>
          <p:nvPr/>
        </p:nvGraphicFramePr>
        <p:xfrm>
          <a:off x="781050" y="2060575"/>
          <a:ext cx="2959100" cy="482600"/>
        </p:xfrm>
        <a:graphic>
          <a:graphicData uri="http://schemas.openxmlformats.org/presentationml/2006/ole">
            <mc:AlternateContent xmlns:mc="http://schemas.openxmlformats.org/markup-compatibility/2006">
              <mc:Choice xmlns:v="urn:schemas-microsoft-com:vml" Requires="v">
                <p:oleObj spid="_x0000_s81932" name="Equation" r:id="rId6" imgW="2959100" imgH="482600" progId="Equation.DSMT4">
                  <p:embed/>
                </p:oleObj>
              </mc:Choice>
              <mc:Fallback>
                <p:oleObj name="Equation" r:id="rId6" imgW="2959100" imgH="482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 y="2060575"/>
                        <a:ext cx="2959100" cy="482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4" name="Object 11"/>
          <p:cNvGraphicFramePr>
            <a:graphicFrameLocks noChangeAspect="1"/>
          </p:cNvGraphicFramePr>
          <p:nvPr/>
        </p:nvGraphicFramePr>
        <p:xfrm>
          <a:off x="755650" y="2565400"/>
          <a:ext cx="6959600" cy="520700"/>
        </p:xfrm>
        <a:graphic>
          <a:graphicData uri="http://schemas.openxmlformats.org/presentationml/2006/ole">
            <mc:AlternateContent xmlns:mc="http://schemas.openxmlformats.org/markup-compatibility/2006">
              <mc:Choice xmlns:v="urn:schemas-microsoft-com:vml" Requires="v">
                <p:oleObj spid="_x0000_s81933" name="Equation" r:id="rId8" imgW="6959600" imgH="520700" progId="Equation.DSMT4">
                  <p:embed/>
                </p:oleObj>
              </mc:Choice>
              <mc:Fallback>
                <p:oleObj name="Equation" r:id="rId8" imgW="6959600" imgH="5207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2565400"/>
                        <a:ext cx="6959600" cy="520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5" name="Object 12"/>
          <p:cNvGraphicFramePr>
            <a:graphicFrameLocks noChangeAspect="1"/>
          </p:cNvGraphicFramePr>
          <p:nvPr/>
        </p:nvGraphicFramePr>
        <p:xfrm>
          <a:off x="1258888" y="3213100"/>
          <a:ext cx="5461000" cy="508000"/>
        </p:xfrm>
        <a:graphic>
          <a:graphicData uri="http://schemas.openxmlformats.org/presentationml/2006/ole">
            <mc:AlternateContent xmlns:mc="http://schemas.openxmlformats.org/markup-compatibility/2006">
              <mc:Choice xmlns:v="urn:schemas-microsoft-com:vml" Requires="v">
                <p:oleObj spid="_x0000_s81934" name="Equation" r:id="rId10" imgW="5461000" imgH="508000" progId="Equation.DSMT4">
                  <p:embed/>
                </p:oleObj>
              </mc:Choice>
              <mc:Fallback>
                <p:oleObj name="Equation" r:id="rId10" imgW="5461000" imgH="50800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3213100"/>
                        <a:ext cx="54610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6" name="Object 13"/>
          <p:cNvGraphicFramePr>
            <a:graphicFrameLocks noChangeAspect="1"/>
          </p:cNvGraphicFramePr>
          <p:nvPr/>
        </p:nvGraphicFramePr>
        <p:xfrm>
          <a:off x="1331913" y="3757613"/>
          <a:ext cx="6756400" cy="2324100"/>
        </p:xfrm>
        <a:graphic>
          <a:graphicData uri="http://schemas.openxmlformats.org/presentationml/2006/ole">
            <mc:AlternateContent xmlns:mc="http://schemas.openxmlformats.org/markup-compatibility/2006">
              <mc:Choice xmlns:v="urn:schemas-microsoft-com:vml" Requires="v">
                <p:oleObj spid="_x0000_s81935" name="Equation" r:id="rId12" imgW="6756400" imgH="2324100" progId="Equation.DSMT4">
                  <p:embed/>
                </p:oleObj>
              </mc:Choice>
              <mc:Fallback>
                <p:oleObj name="Equation" r:id="rId12" imgW="6756400" imgH="232410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31913" y="3757613"/>
                        <a:ext cx="6756400" cy="23241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7"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81936" name="Equation" r:id="rId14" imgW="4851400" imgH="482600" progId="Equation.DSMT4">
                  <p:embed/>
                </p:oleObj>
              </mc:Choice>
              <mc:Fallback>
                <p:oleObj name="Equation" r:id="rId14" imgW="4851400" imgH="482600" progId="Equation.DSMT4">
                  <p:embed/>
                  <p:pic>
                    <p:nvPicPr>
                      <p:cNvPr id="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81929" name="8 Imagen" descr="unam-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3970" name="Object 8"/>
          <p:cNvGraphicFramePr>
            <a:graphicFrameLocks noChangeAspect="1"/>
          </p:cNvGraphicFramePr>
          <p:nvPr/>
        </p:nvGraphicFramePr>
        <p:xfrm>
          <a:off x="1042988" y="908050"/>
          <a:ext cx="5207000" cy="482600"/>
        </p:xfrm>
        <a:graphic>
          <a:graphicData uri="http://schemas.openxmlformats.org/presentationml/2006/ole">
            <mc:AlternateContent xmlns:mc="http://schemas.openxmlformats.org/markup-compatibility/2006">
              <mc:Choice xmlns:v="urn:schemas-microsoft-com:vml" Requires="v">
                <p:oleObj spid="_x0000_s83980" name="Equation" r:id="rId4" imgW="5207000" imgH="482600" progId="Equation.DSMT4">
                  <p:embed/>
                </p:oleObj>
              </mc:Choice>
              <mc:Fallback>
                <p:oleObj name="Equation" r:id="rId4" imgW="5207000" imgH="4826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08050"/>
                        <a:ext cx="52070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1" name="Object 10"/>
          <p:cNvGraphicFramePr>
            <a:graphicFrameLocks noChangeAspect="1"/>
          </p:cNvGraphicFramePr>
          <p:nvPr/>
        </p:nvGraphicFramePr>
        <p:xfrm>
          <a:off x="781050" y="2060575"/>
          <a:ext cx="2959100" cy="482600"/>
        </p:xfrm>
        <a:graphic>
          <a:graphicData uri="http://schemas.openxmlformats.org/presentationml/2006/ole">
            <mc:AlternateContent xmlns:mc="http://schemas.openxmlformats.org/markup-compatibility/2006">
              <mc:Choice xmlns:v="urn:schemas-microsoft-com:vml" Requires="v">
                <p:oleObj spid="_x0000_s83981" name="Equation" r:id="rId6" imgW="2959100" imgH="482600" progId="Equation.DSMT4">
                  <p:embed/>
                </p:oleObj>
              </mc:Choice>
              <mc:Fallback>
                <p:oleObj name="Equation" r:id="rId6" imgW="2959100" imgH="4826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050" y="2060575"/>
                        <a:ext cx="2959100" cy="4826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2" name="Object 11"/>
          <p:cNvGraphicFramePr>
            <a:graphicFrameLocks noChangeAspect="1"/>
          </p:cNvGraphicFramePr>
          <p:nvPr/>
        </p:nvGraphicFramePr>
        <p:xfrm>
          <a:off x="755650" y="2565400"/>
          <a:ext cx="6959600" cy="520700"/>
        </p:xfrm>
        <a:graphic>
          <a:graphicData uri="http://schemas.openxmlformats.org/presentationml/2006/ole">
            <mc:AlternateContent xmlns:mc="http://schemas.openxmlformats.org/markup-compatibility/2006">
              <mc:Choice xmlns:v="urn:schemas-microsoft-com:vml" Requires="v">
                <p:oleObj spid="_x0000_s83982" name="Equation" r:id="rId8" imgW="6959600" imgH="520700" progId="Equation.DSMT4">
                  <p:embed/>
                </p:oleObj>
              </mc:Choice>
              <mc:Fallback>
                <p:oleObj name="Equation" r:id="rId8" imgW="6959600" imgH="520700"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2565400"/>
                        <a:ext cx="6959600" cy="5207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3" name="Object 12"/>
          <p:cNvGraphicFramePr>
            <a:graphicFrameLocks noChangeAspect="1"/>
          </p:cNvGraphicFramePr>
          <p:nvPr/>
        </p:nvGraphicFramePr>
        <p:xfrm>
          <a:off x="1258888" y="3213100"/>
          <a:ext cx="5461000" cy="508000"/>
        </p:xfrm>
        <a:graphic>
          <a:graphicData uri="http://schemas.openxmlformats.org/presentationml/2006/ole">
            <mc:AlternateContent xmlns:mc="http://schemas.openxmlformats.org/markup-compatibility/2006">
              <mc:Choice xmlns:v="urn:schemas-microsoft-com:vml" Requires="v">
                <p:oleObj spid="_x0000_s83983" name="Equation" r:id="rId10" imgW="5461000" imgH="508000" progId="Equation.DSMT4">
                  <p:embed/>
                </p:oleObj>
              </mc:Choice>
              <mc:Fallback>
                <p:oleObj name="Equation" r:id="rId10" imgW="5461000" imgH="508000"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8888" y="3213100"/>
                        <a:ext cx="5461000" cy="508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4" name="Object 13"/>
          <p:cNvGraphicFramePr>
            <a:graphicFrameLocks noChangeAspect="1"/>
          </p:cNvGraphicFramePr>
          <p:nvPr/>
        </p:nvGraphicFramePr>
        <p:xfrm>
          <a:off x="1331913" y="3757613"/>
          <a:ext cx="6756400" cy="2324100"/>
        </p:xfrm>
        <a:graphic>
          <a:graphicData uri="http://schemas.openxmlformats.org/presentationml/2006/ole">
            <mc:AlternateContent xmlns:mc="http://schemas.openxmlformats.org/markup-compatibility/2006">
              <mc:Choice xmlns:v="urn:schemas-microsoft-com:vml" Requires="v">
                <p:oleObj spid="_x0000_s83984" name="Equation" r:id="rId12" imgW="6756400" imgH="2324100" progId="Equation.DSMT4">
                  <p:embed/>
                </p:oleObj>
              </mc:Choice>
              <mc:Fallback>
                <p:oleObj name="Equation" r:id="rId12" imgW="6756400" imgH="2324100"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31913" y="3757613"/>
                        <a:ext cx="6756400" cy="23241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5" name="Object 14"/>
          <p:cNvGraphicFramePr>
            <a:graphicFrameLocks noChangeAspect="1"/>
          </p:cNvGraphicFramePr>
          <p:nvPr/>
        </p:nvGraphicFramePr>
        <p:xfrm>
          <a:off x="350838" y="6237288"/>
          <a:ext cx="8064500" cy="457200"/>
        </p:xfrm>
        <a:graphic>
          <a:graphicData uri="http://schemas.openxmlformats.org/presentationml/2006/ole">
            <mc:AlternateContent xmlns:mc="http://schemas.openxmlformats.org/markup-compatibility/2006">
              <mc:Choice xmlns:v="urn:schemas-microsoft-com:vml" Requires="v">
                <p:oleObj spid="_x0000_s83985" name="Equation" r:id="rId14" imgW="8064500" imgH="457200" progId="Equation.DSMT4">
                  <p:embed/>
                </p:oleObj>
              </mc:Choice>
              <mc:Fallback>
                <p:oleObj name="Equation" r:id="rId14" imgW="8064500" imgH="457200" progId="Equation.DSMT4">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838" y="6237288"/>
                        <a:ext cx="8064500"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6" name="Object 8"/>
          <p:cNvGraphicFramePr>
            <a:graphicFrameLocks noChangeAspect="1"/>
          </p:cNvGraphicFramePr>
          <p:nvPr/>
        </p:nvGraphicFramePr>
        <p:xfrm>
          <a:off x="1106488" y="1412875"/>
          <a:ext cx="4851400" cy="482600"/>
        </p:xfrm>
        <a:graphic>
          <a:graphicData uri="http://schemas.openxmlformats.org/presentationml/2006/ole">
            <mc:AlternateContent xmlns:mc="http://schemas.openxmlformats.org/markup-compatibility/2006">
              <mc:Choice xmlns:v="urn:schemas-microsoft-com:vml" Requires="v">
                <p:oleObj spid="_x0000_s83986" name="Equation" r:id="rId16" imgW="4851400" imgH="482600" progId="Equation.DSMT4">
                  <p:embed/>
                </p:oleObj>
              </mc:Choice>
              <mc:Fallback>
                <p:oleObj name="Equation" r:id="rId16" imgW="4851400" imgH="482600" progId="Equation.DSMT4">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6488" y="1412875"/>
                        <a:ext cx="4851400" cy="4826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5"/>
          <p:cNvSpPr>
            <a:spLocks noChangeArrowheads="1"/>
          </p:cNvSpPr>
          <p:nvPr/>
        </p:nvSpPr>
        <p:spPr bwMode="auto">
          <a:xfrm>
            <a:off x="1938338" y="61913"/>
            <a:ext cx="5624512"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Densidad de Estados</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83978" name="8 Imagen" descr="unam-1.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1563" y="2035175"/>
            <a:ext cx="2036762" cy="36988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s-MX" dirty="0"/>
              <a:t>Modelo de Drude:</a:t>
            </a:r>
          </a:p>
        </p:txBody>
      </p:sp>
      <p:graphicFrame>
        <p:nvGraphicFramePr>
          <p:cNvPr id="86019" name="Object 1"/>
          <p:cNvGraphicFramePr>
            <a:graphicFrameLocks noChangeAspect="1"/>
          </p:cNvGraphicFramePr>
          <p:nvPr/>
        </p:nvGraphicFramePr>
        <p:xfrm>
          <a:off x="3571875" y="1874838"/>
          <a:ext cx="1098550" cy="714375"/>
        </p:xfrm>
        <a:graphic>
          <a:graphicData uri="http://schemas.openxmlformats.org/presentationml/2006/ole">
            <mc:AlternateContent xmlns:mc="http://schemas.openxmlformats.org/markup-compatibility/2006">
              <mc:Choice xmlns:v="urn:schemas-microsoft-com:vml" Requires="v">
                <p:oleObj spid="_x0000_s86027" name="Equation" r:id="rId3" imgW="647700" imgH="419100" progId="Equation.DSMT4">
                  <p:embed/>
                </p:oleObj>
              </mc:Choice>
              <mc:Fallback>
                <p:oleObj name="Equation" r:id="rId3" imgW="647700" imgH="4191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1874838"/>
                        <a:ext cx="1098550" cy="714375"/>
                      </a:xfrm>
                      <a:prstGeom prst="rect">
                        <a:avLst/>
                      </a:prstGeom>
                      <a:solidFill>
                        <a:srgbClr val="FF66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Abrir llave"/>
          <p:cNvSpPr/>
          <p:nvPr/>
        </p:nvSpPr>
        <p:spPr>
          <a:xfrm>
            <a:off x="5748338" y="1798638"/>
            <a:ext cx="95250" cy="8572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b="1" dirty="0"/>
          </a:p>
        </p:txBody>
      </p:sp>
      <p:sp>
        <p:nvSpPr>
          <p:cNvPr id="86021" name="5 CuadroTexto"/>
          <p:cNvSpPr txBox="1">
            <a:spLocks noChangeArrowheads="1"/>
          </p:cNvSpPr>
          <p:nvPr/>
        </p:nvSpPr>
        <p:spPr bwMode="auto">
          <a:xfrm>
            <a:off x="5872163" y="1744663"/>
            <a:ext cx="31384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400"/>
              <a:t>n= electrones por unidad de volumen</a:t>
            </a:r>
          </a:p>
          <a:p>
            <a:pPr>
              <a:spcBef>
                <a:spcPct val="0"/>
              </a:spcBef>
              <a:buFontTx/>
              <a:buNone/>
            </a:pPr>
            <a:r>
              <a:rPr lang="es-MX" altLang="es-MX" sz="1400"/>
              <a:t>e=carga del electrón</a:t>
            </a:r>
          </a:p>
          <a:p>
            <a:pPr>
              <a:spcBef>
                <a:spcPct val="0"/>
              </a:spcBef>
              <a:buFontTx/>
              <a:buNone/>
            </a:pPr>
            <a:r>
              <a:rPr lang="es-MX" altLang="es-MX" sz="1400">
                <a:sym typeface="Symbol" panose="05050102010706020507" pitchFamily="18" charset="2"/>
              </a:rPr>
              <a:t> </a:t>
            </a:r>
            <a:r>
              <a:rPr lang="es-MX" altLang="es-MX" sz="1400"/>
              <a:t>=tiempo de relajación</a:t>
            </a:r>
          </a:p>
          <a:p>
            <a:pPr>
              <a:spcBef>
                <a:spcPct val="0"/>
              </a:spcBef>
              <a:buFontTx/>
              <a:buNone/>
            </a:pPr>
            <a:r>
              <a:rPr lang="es-MX" altLang="es-MX" sz="1400"/>
              <a:t>m= masa electrón</a:t>
            </a:r>
          </a:p>
        </p:txBody>
      </p:sp>
      <p:sp>
        <p:nvSpPr>
          <p:cNvPr id="86022" name="6 CuadroTexto"/>
          <p:cNvSpPr txBox="1">
            <a:spLocks noChangeArrowheads="1"/>
          </p:cNvSpPr>
          <p:nvPr/>
        </p:nvSpPr>
        <p:spPr bwMode="auto">
          <a:xfrm>
            <a:off x="166688" y="1196975"/>
            <a:ext cx="1243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a) Clásico:</a:t>
            </a:r>
          </a:p>
        </p:txBody>
      </p:sp>
      <p:sp>
        <p:nvSpPr>
          <p:cNvPr id="86023" name="14 CuadroTexto"/>
          <p:cNvSpPr txBox="1">
            <a:spLocks noChangeArrowheads="1"/>
          </p:cNvSpPr>
          <p:nvPr/>
        </p:nvSpPr>
        <p:spPr bwMode="auto">
          <a:xfrm>
            <a:off x="4881563" y="2039938"/>
            <a:ext cx="82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donde</a:t>
            </a:r>
          </a:p>
        </p:txBody>
      </p:sp>
      <p:sp>
        <p:nvSpPr>
          <p:cNvPr id="17" name="Rectangle 5"/>
          <p:cNvSpPr>
            <a:spLocks noChangeArrowheads="1"/>
          </p:cNvSpPr>
          <p:nvPr/>
        </p:nvSpPr>
        <p:spPr bwMode="auto">
          <a:xfrm>
            <a:off x="1450975" y="61913"/>
            <a:ext cx="6599238"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Conductividad Eléctrica</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86025" name="8 Imagen" descr="un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1563" y="2035175"/>
            <a:ext cx="2036762" cy="36988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es-MX" dirty="0"/>
              <a:t>Modelo de Drude:</a:t>
            </a:r>
          </a:p>
        </p:txBody>
      </p:sp>
      <p:graphicFrame>
        <p:nvGraphicFramePr>
          <p:cNvPr id="87043" name="Object 1"/>
          <p:cNvGraphicFramePr>
            <a:graphicFrameLocks noChangeAspect="1"/>
          </p:cNvGraphicFramePr>
          <p:nvPr/>
        </p:nvGraphicFramePr>
        <p:xfrm>
          <a:off x="3571875" y="1874838"/>
          <a:ext cx="1098550" cy="714375"/>
        </p:xfrm>
        <a:graphic>
          <a:graphicData uri="http://schemas.openxmlformats.org/presentationml/2006/ole">
            <mc:AlternateContent xmlns:mc="http://schemas.openxmlformats.org/markup-compatibility/2006">
              <mc:Choice xmlns:v="urn:schemas-microsoft-com:vml" Requires="v">
                <p:oleObj spid="_x0000_s87059" name="Equation" r:id="rId3" imgW="647700" imgH="419100" progId="Equation.DSMT4">
                  <p:embed/>
                </p:oleObj>
              </mc:Choice>
              <mc:Fallback>
                <p:oleObj name="Equation" r:id="rId3" imgW="647700" imgH="4191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1874838"/>
                        <a:ext cx="1098550" cy="714375"/>
                      </a:xfrm>
                      <a:prstGeom prst="rect">
                        <a:avLst/>
                      </a:prstGeom>
                      <a:solidFill>
                        <a:srgbClr val="FF66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4 Abrir llave"/>
          <p:cNvSpPr/>
          <p:nvPr/>
        </p:nvSpPr>
        <p:spPr>
          <a:xfrm>
            <a:off x="5748338" y="1798638"/>
            <a:ext cx="95250" cy="8572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b="1" dirty="0"/>
          </a:p>
        </p:txBody>
      </p:sp>
      <p:sp>
        <p:nvSpPr>
          <p:cNvPr id="87045" name="5 CuadroTexto"/>
          <p:cNvSpPr txBox="1">
            <a:spLocks noChangeArrowheads="1"/>
          </p:cNvSpPr>
          <p:nvPr/>
        </p:nvSpPr>
        <p:spPr bwMode="auto">
          <a:xfrm>
            <a:off x="5872163" y="1744663"/>
            <a:ext cx="31384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400"/>
              <a:t>n= electrones por unidad de volumen</a:t>
            </a:r>
          </a:p>
          <a:p>
            <a:pPr>
              <a:spcBef>
                <a:spcPct val="0"/>
              </a:spcBef>
              <a:buFontTx/>
              <a:buNone/>
            </a:pPr>
            <a:r>
              <a:rPr lang="es-MX" altLang="es-MX" sz="1400"/>
              <a:t>e=carga del electrón</a:t>
            </a:r>
          </a:p>
          <a:p>
            <a:pPr>
              <a:spcBef>
                <a:spcPct val="0"/>
              </a:spcBef>
              <a:buFontTx/>
              <a:buNone/>
            </a:pPr>
            <a:r>
              <a:rPr lang="es-MX" altLang="es-MX" sz="1400">
                <a:sym typeface="Symbol" panose="05050102010706020507" pitchFamily="18" charset="2"/>
              </a:rPr>
              <a:t> </a:t>
            </a:r>
            <a:r>
              <a:rPr lang="es-MX" altLang="es-MX" sz="1400"/>
              <a:t>=tiempo de relajación</a:t>
            </a:r>
          </a:p>
          <a:p>
            <a:pPr>
              <a:spcBef>
                <a:spcPct val="0"/>
              </a:spcBef>
              <a:buFontTx/>
              <a:buNone/>
            </a:pPr>
            <a:r>
              <a:rPr lang="es-MX" altLang="es-MX" sz="1400"/>
              <a:t>m= masa electrón</a:t>
            </a:r>
          </a:p>
        </p:txBody>
      </p:sp>
      <p:sp>
        <p:nvSpPr>
          <p:cNvPr id="87046" name="6 CuadroTexto"/>
          <p:cNvSpPr txBox="1">
            <a:spLocks noChangeArrowheads="1"/>
          </p:cNvSpPr>
          <p:nvPr/>
        </p:nvSpPr>
        <p:spPr bwMode="auto">
          <a:xfrm>
            <a:off x="166688" y="1196975"/>
            <a:ext cx="1243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a) Clásico:</a:t>
            </a:r>
          </a:p>
        </p:txBody>
      </p:sp>
      <p:sp>
        <p:nvSpPr>
          <p:cNvPr id="87047" name="7 CuadroTexto"/>
          <p:cNvSpPr txBox="1">
            <a:spLocks noChangeArrowheads="1"/>
          </p:cNvSpPr>
          <p:nvPr/>
        </p:nvSpPr>
        <p:spPr bwMode="auto">
          <a:xfrm>
            <a:off x="166688" y="2924175"/>
            <a:ext cx="185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b) Semi-Clásico:</a:t>
            </a:r>
          </a:p>
        </p:txBody>
      </p:sp>
      <p:sp>
        <p:nvSpPr>
          <p:cNvPr id="9" name="8 CuadroTexto"/>
          <p:cNvSpPr txBox="1"/>
          <p:nvPr/>
        </p:nvSpPr>
        <p:spPr>
          <a:xfrm>
            <a:off x="642938" y="3711575"/>
            <a:ext cx="2668587"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s-MX" dirty="0"/>
              <a:t>Ecuación de </a:t>
            </a:r>
            <a:r>
              <a:rPr lang="es-MX" dirty="0" err="1"/>
              <a:t>Boltzmann</a:t>
            </a:r>
            <a:r>
              <a:rPr lang="es-MX" dirty="0"/>
              <a:t>:</a:t>
            </a:r>
          </a:p>
        </p:txBody>
      </p:sp>
      <p:graphicFrame>
        <p:nvGraphicFramePr>
          <p:cNvPr id="87049" name="Object 3"/>
          <p:cNvGraphicFramePr>
            <a:graphicFrameLocks noChangeAspect="1"/>
          </p:cNvGraphicFramePr>
          <p:nvPr/>
        </p:nvGraphicFramePr>
        <p:xfrm>
          <a:off x="1835150" y="5167313"/>
          <a:ext cx="2565400" cy="642937"/>
        </p:xfrm>
        <a:graphic>
          <a:graphicData uri="http://schemas.openxmlformats.org/presentationml/2006/ole">
            <mc:AlternateContent xmlns:mc="http://schemas.openxmlformats.org/markup-compatibility/2006">
              <mc:Choice xmlns:v="urn:schemas-microsoft-com:vml" Requires="v">
                <p:oleObj spid="_x0000_s87060" name="Equation" r:id="rId5" imgW="1676400" imgH="419100" progId="Equation.DSMT4">
                  <p:embed/>
                </p:oleObj>
              </mc:Choice>
              <mc:Fallback>
                <p:oleObj name="Equation" r:id="rId5" imgW="1676400" imgH="4191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167313"/>
                        <a:ext cx="2565400" cy="642937"/>
                      </a:xfrm>
                      <a:prstGeom prst="rect">
                        <a:avLst/>
                      </a:prstGeom>
                      <a:solidFill>
                        <a:schemeClr val="accent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7050" name="Object 5"/>
          <p:cNvGraphicFramePr>
            <a:graphicFrameLocks noChangeAspect="1"/>
          </p:cNvGraphicFramePr>
          <p:nvPr/>
        </p:nvGraphicFramePr>
        <p:xfrm>
          <a:off x="3671888" y="3573463"/>
          <a:ext cx="4808537" cy="642937"/>
        </p:xfrm>
        <a:graphic>
          <a:graphicData uri="http://schemas.openxmlformats.org/presentationml/2006/ole">
            <mc:AlternateContent xmlns:mc="http://schemas.openxmlformats.org/markup-compatibility/2006">
              <mc:Choice xmlns:v="urn:schemas-microsoft-com:vml" Requires="v">
                <p:oleObj spid="_x0000_s87061" name="Equation" r:id="rId7" imgW="3416300" imgH="457200" progId="Equation.DSMT4">
                  <p:embed/>
                </p:oleObj>
              </mc:Choice>
              <mc:Fallback>
                <p:oleObj name="Equation" r:id="rId7" imgW="3416300" imgH="4572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1888" y="3573463"/>
                        <a:ext cx="4808537" cy="642937"/>
                      </a:xfrm>
                      <a:prstGeom prst="rect">
                        <a:avLst/>
                      </a:prstGeom>
                      <a:solidFill>
                        <a:srgbClr val="CC99FF">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11 Flecha derecha"/>
          <p:cNvSpPr/>
          <p:nvPr/>
        </p:nvSpPr>
        <p:spPr>
          <a:xfrm>
            <a:off x="928688" y="5381625"/>
            <a:ext cx="500062" cy="28575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 name="12 Abrir llave"/>
          <p:cNvSpPr/>
          <p:nvPr/>
        </p:nvSpPr>
        <p:spPr>
          <a:xfrm>
            <a:off x="5435600" y="5138738"/>
            <a:ext cx="93663" cy="8572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b="1" dirty="0"/>
          </a:p>
        </p:txBody>
      </p:sp>
      <p:sp>
        <p:nvSpPr>
          <p:cNvPr id="87053" name="13 CuadroTexto"/>
          <p:cNvSpPr txBox="1">
            <a:spLocks noChangeArrowheads="1"/>
          </p:cNvSpPr>
          <p:nvPr/>
        </p:nvSpPr>
        <p:spPr bwMode="auto">
          <a:xfrm>
            <a:off x="5557838" y="5084763"/>
            <a:ext cx="2660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s-MX" sz="1400" b="1">
                <a:sym typeface="Symbol" panose="05050102010706020507" pitchFamily="18" charset="2"/>
              </a:rPr>
              <a:t></a:t>
            </a:r>
            <a:r>
              <a:rPr lang="es-MX" altLang="es-MX" sz="1400"/>
              <a:t>= velocidad de los portadores</a:t>
            </a:r>
          </a:p>
          <a:p>
            <a:pPr>
              <a:spcBef>
                <a:spcPct val="0"/>
              </a:spcBef>
              <a:buFontTx/>
              <a:buNone/>
            </a:pPr>
            <a:r>
              <a:rPr lang="es-MX" altLang="es-MX" sz="1400"/>
              <a:t>e=carga del electrón</a:t>
            </a:r>
          </a:p>
          <a:p>
            <a:pPr>
              <a:spcBef>
                <a:spcPct val="0"/>
              </a:spcBef>
              <a:buFontTx/>
              <a:buNone/>
            </a:pPr>
            <a:r>
              <a:rPr lang="es-MX" altLang="es-MX" sz="1400">
                <a:sym typeface="Symbol" panose="05050102010706020507" pitchFamily="18" charset="2"/>
              </a:rPr>
              <a:t></a:t>
            </a:r>
            <a:r>
              <a:rPr lang="es-MX" altLang="es-MX" sz="1400"/>
              <a:t>=tiempo de relajación</a:t>
            </a:r>
          </a:p>
          <a:p>
            <a:pPr>
              <a:spcBef>
                <a:spcPct val="0"/>
              </a:spcBef>
              <a:buFontTx/>
              <a:buNone/>
            </a:pPr>
            <a:r>
              <a:rPr lang="es-MX" altLang="es-MX" sz="1400" i="1"/>
              <a:t>f</a:t>
            </a:r>
            <a:r>
              <a:rPr lang="es-MX" altLang="es-MX" sz="1400" i="1" baseline="-25000"/>
              <a:t>0</a:t>
            </a:r>
            <a:r>
              <a:rPr lang="es-MX" altLang="es-MX" sz="1400" i="1"/>
              <a:t>= </a:t>
            </a:r>
            <a:r>
              <a:rPr lang="es-MX" altLang="es-MX" sz="1400"/>
              <a:t>distribución de equilibrio</a:t>
            </a:r>
            <a:endParaRPr lang="es-MX" altLang="es-MX" sz="1400" i="1" baseline="-25000"/>
          </a:p>
        </p:txBody>
      </p:sp>
      <p:sp>
        <p:nvSpPr>
          <p:cNvPr id="87054" name="14 CuadroTexto"/>
          <p:cNvSpPr txBox="1">
            <a:spLocks noChangeArrowheads="1"/>
          </p:cNvSpPr>
          <p:nvPr/>
        </p:nvSpPr>
        <p:spPr bwMode="auto">
          <a:xfrm>
            <a:off x="4881563" y="2039938"/>
            <a:ext cx="82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donde</a:t>
            </a:r>
          </a:p>
        </p:txBody>
      </p:sp>
      <p:sp>
        <p:nvSpPr>
          <p:cNvPr id="87055" name="15 CuadroTexto"/>
          <p:cNvSpPr txBox="1">
            <a:spLocks noChangeArrowheads="1"/>
          </p:cNvSpPr>
          <p:nvPr/>
        </p:nvSpPr>
        <p:spPr bwMode="auto">
          <a:xfrm>
            <a:off x="4438650" y="5368925"/>
            <a:ext cx="823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donde</a:t>
            </a:r>
          </a:p>
        </p:txBody>
      </p:sp>
      <p:sp>
        <p:nvSpPr>
          <p:cNvPr id="17" name="Rectangle 5"/>
          <p:cNvSpPr>
            <a:spLocks noChangeArrowheads="1"/>
          </p:cNvSpPr>
          <p:nvPr/>
        </p:nvSpPr>
        <p:spPr bwMode="auto">
          <a:xfrm>
            <a:off x="1450975" y="61913"/>
            <a:ext cx="6599238"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Conductividad Eléctrica</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87057" name="8 Imagen" descr="unam-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1331913" y="142875"/>
            <a:ext cx="7070725" cy="728663"/>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4600" b="1" dirty="0">
                <a:solidFill>
                  <a:srgbClr val="0000CC"/>
                </a:solidFill>
                <a:effectLst>
                  <a:outerShdw blurRad="38100" dist="38100" dir="2700000" algn="tl">
                    <a:srgbClr val="C0C0C0"/>
                  </a:outerShdw>
                </a:effectLst>
                <a:latin typeface="Times New Roman MT Extra Bold" pitchFamily="18" charset="0"/>
              </a:rPr>
              <a:t>Fórmula de </a:t>
            </a:r>
            <a:r>
              <a:rPr lang="es-MX" sz="4600" b="1" dirty="0" err="1">
                <a:solidFill>
                  <a:srgbClr val="0000CC"/>
                </a:solidFill>
                <a:effectLst>
                  <a:outerShdw blurRad="38100" dist="38100" dir="2700000" algn="tl">
                    <a:srgbClr val="C0C0C0"/>
                  </a:outerShdw>
                </a:effectLst>
                <a:latin typeface="Times New Roman MT Extra Bold" pitchFamily="18" charset="0"/>
              </a:rPr>
              <a:t>Kubo-Greenwood</a:t>
            </a:r>
            <a:endParaRPr lang="es-ES" sz="46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88067" name="Object 8"/>
          <p:cNvGraphicFramePr>
            <a:graphicFrameLocks noChangeAspect="1"/>
          </p:cNvGraphicFramePr>
          <p:nvPr>
            <p:ph/>
          </p:nvPr>
        </p:nvGraphicFramePr>
        <p:xfrm>
          <a:off x="179388" y="1125538"/>
          <a:ext cx="8858250" cy="882650"/>
        </p:xfrm>
        <a:graphic>
          <a:graphicData uri="http://schemas.openxmlformats.org/presentationml/2006/ole">
            <mc:AlternateContent xmlns:mc="http://schemas.openxmlformats.org/markup-compatibility/2006">
              <mc:Choice xmlns:v="urn:schemas-microsoft-com:vml" Requires="v">
                <p:oleObj spid="_x0000_s88070" name="Equation" r:id="rId4" imgW="4724400" imgH="469900" progId="Equation.DSMT4">
                  <p:embed/>
                </p:oleObj>
              </mc:Choice>
              <mc:Fallback>
                <p:oleObj name="Equation" r:id="rId4" imgW="4724400" imgH="4699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85825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8068"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1331913" y="142875"/>
            <a:ext cx="7070725" cy="728663"/>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4600" b="1" dirty="0">
                <a:solidFill>
                  <a:srgbClr val="0000CC"/>
                </a:solidFill>
                <a:effectLst>
                  <a:outerShdw blurRad="38100" dist="38100" dir="2700000" algn="tl">
                    <a:srgbClr val="C0C0C0"/>
                  </a:outerShdw>
                </a:effectLst>
                <a:latin typeface="Times New Roman MT Extra Bold" pitchFamily="18" charset="0"/>
              </a:rPr>
              <a:t>Fórmula de </a:t>
            </a:r>
            <a:r>
              <a:rPr lang="es-MX" sz="4600" b="1" dirty="0" err="1">
                <a:solidFill>
                  <a:srgbClr val="0000CC"/>
                </a:solidFill>
                <a:effectLst>
                  <a:outerShdw blurRad="38100" dist="38100" dir="2700000" algn="tl">
                    <a:srgbClr val="C0C0C0"/>
                  </a:outerShdw>
                </a:effectLst>
                <a:latin typeface="Times New Roman MT Extra Bold" pitchFamily="18" charset="0"/>
              </a:rPr>
              <a:t>Kubo-Greenwood</a:t>
            </a:r>
            <a:endParaRPr lang="es-ES" sz="46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90115" name="Object 8"/>
          <p:cNvGraphicFramePr>
            <a:graphicFrameLocks noChangeAspect="1"/>
          </p:cNvGraphicFramePr>
          <p:nvPr>
            <p:ph/>
          </p:nvPr>
        </p:nvGraphicFramePr>
        <p:xfrm>
          <a:off x="179388" y="1125538"/>
          <a:ext cx="8858250" cy="882650"/>
        </p:xfrm>
        <a:graphic>
          <a:graphicData uri="http://schemas.openxmlformats.org/presentationml/2006/ole">
            <mc:AlternateContent xmlns:mc="http://schemas.openxmlformats.org/markup-compatibility/2006">
              <mc:Choice xmlns:v="urn:schemas-microsoft-com:vml" Requires="v">
                <p:oleObj spid="_x0000_s90122" name="Equation" r:id="rId4" imgW="4724400" imgH="469900" progId="Equation.DSMT4">
                  <p:embed/>
                </p:oleObj>
              </mc:Choice>
              <mc:Fallback>
                <p:oleObj name="Equation" r:id="rId4" imgW="4724400" imgH="4699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85825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116" name="Text Box 10"/>
          <p:cNvSpPr txBox="1">
            <a:spLocks noChangeArrowheads="1"/>
          </p:cNvSpPr>
          <p:nvPr/>
        </p:nvSpPr>
        <p:spPr bwMode="auto">
          <a:xfrm>
            <a:off x="228600" y="213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a:solidFill>
                  <a:srgbClr val="FF0000"/>
                </a:solidFill>
                <a:latin typeface="Times New Roman" panose="02020603050405020304" pitchFamily="18" charset="0"/>
              </a:rPr>
              <a:t>donde</a:t>
            </a:r>
          </a:p>
        </p:txBody>
      </p:sp>
      <p:graphicFrame>
        <p:nvGraphicFramePr>
          <p:cNvPr id="90117" name="Object 11"/>
          <p:cNvGraphicFramePr>
            <a:graphicFrameLocks noChangeAspect="1"/>
          </p:cNvGraphicFramePr>
          <p:nvPr/>
        </p:nvGraphicFramePr>
        <p:xfrm>
          <a:off x="1600200" y="2924175"/>
          <a:ext cx="5432425" cy="920750"/>
        </p:xfrm>
        <a:graphic>
          <a:graphicData uri="http://schemas.openxmlformats.org/presentationml/2006/ole">
            <mc:AlternateContent xmlns:mc="http://schemas.openxmlformats.org/markup-compatibility/2006">
              <mc:Choice xmlns:v="urn:schemas-microsoft-com:vml" Requires="v">
                <p:oleObj spid="_x0000_s90123" name="Ecuación" r:id="rId6" imgW="2552700" imgH="431800" progId="Equation.3">
                  <p:embed/>
                </p:oleObj>
              </mc:Choice>
              <mc:Fallback>
                <p:oleObj name="Ecuación" r:id="rId6" imgW="25527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924175"/>
                        <a:ext cx="5432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0118" name="Object 12"/>
          <p:cNvGraphicFramePr>
            <a:graphicFrameLocks noChangeAspect="1"/>
          </p:cNvGraphicFramePr>
          <p:nvPr/>
        </p:nvGraphicFramePr>
        <p:xfrm>
          <a:off x="1600200" y="2133600"/>
          <a:ext cx="6400800" cy="576263"/>
        </p:xfrm>
        <a:graphic>
          <a:graphicData uri="http://schemas.openxmlformats.org/presentationml/2006/ole">
            <mc:AlternateContent xmlns:mc="http://schemas.openxmlformats.org/markup-compatibility/2006">
              <mc:Choice xmlns:v="urn:schemas-microsoft-com:vml" Requires="v">
                <p:oleObj spid="_x0000_s90124" name="Ecuación" r:id="rId8" imgW="2959100" imgH="266700" progId="Equation.3">
                  <p:embed/>
                </p:oleObj>
              </mc:Choice>
              <mc:Fallback>
                <p:oleObj name="Ecuación" r:id="rId8" imgW="2959100" imgH="2667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133600"/>
                        <a:ext cx="64008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0119" name="Object 17"/>
          <p:cNvGraphicFramePr>
            <a:graphicFrameLocks noChangeAspect="1"/>
          </p:cNvGraphicFramePr>
          <p:nvPr/>
        </p:nvGraphicFramePr>
        <p:xfrm>
          <a:off x="7315200" y="3068638"/>
          <a:ext cx="1066800" cy="504825"/>
        </p:xfrm>
        <a:graphic>
          <a:graphicData uri="http://schemas.openxmlformats.org/presentationml/2006/ole">
            <mc:AlternateContent xmlns:mc="http://schemas.openxmlformats.org/markup-compatibility/2006">
              <mc:Choice xmlns:v="urn:schemas-microsoft-com:vml" Requires="v">
                <p:oleObj spid="_x0000_s90125" name="Ecuación" r:id="rId10" imgW="482391" imgH="228501" progId="Equation.3">
                  <p:embed/>
                </p:oleObj>
              </mc:Choice>
              <mc:Fallback>
                <p:oleObj name="Ecuación" r:id="rId10" imgW="482391" imgH="228501" progId="Equation.3">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3068638"/>
                        <a:ext cx="10668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0120" name="8 Imagen" descr="unam-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1331913" y="142875"/>
            <a:ext cx="7070725" cy="728663"/>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4600" b="1" dirty="0">
                <a:solidFill>
                  <a:srgbClr val="0000CC"/>
                </a:solidFill>
                <a:effectLst>
                  <a:outerShdw blurRad="38100" dist="38100" dir="2700000" algn="tl">
                    <a:srgbClr val="C0C0C0"/>
                  </a:outerShdw>
                </a:effectLst>
                <a:latin typeface="Times New Roman MT Extra Bold" pitchFamily="18" charset="0"/>
              </a:rPr>
              <a:t>Fórmula de </a:t>
            </a:r>
            <a:r>
              <a:rPr lang="es-MX" sz="4600" b="1" dirty="0" err="1">
                <a:solidFill>
                  <a:srgbClr val="0000CC"/>
                </a:solidFill>
                <a:effectLst>
                  <a:outerShdw blurRad="38100" dist="38100" dir="2700000" algn="tl">
                    <a:srgbClr val="C0C0C0"/>
                  </a:outerShdw>
                </a:effectLst>
                <a:latin typeface="Times New Roman MT Extra Bold" pitchFamily="18" charset="0"/>
              </a:rPr>
              <a:t>Kubo-Greenwood</a:t>
            </a:r>
            <a:endParaRPr lang="es-ES" sz="46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92163" name="Object 8"/>
          <p:cNvGraphicFramePr>
            <a:graphicFrameLocks noChangeAspect="1"/>
          </p:cNvGraphicFramePr>
          <p:nvPr>
            <p:ph/>
          </p:nvPr>
        </p:nvGraphicFramePr>
        <p:xfrm>
          <a:off x="179388" y="1125538"/>
          <a:ext cx="8858250" cy="882650"/>
        </p:xfrm>
        <a:graphic>
          <a:graphicData uri="http://schemas.openxmlformats.org/presentationml/2006/ole">
            <mc:AlternateContent xmlns:mc="http://schemas.openxmlformats.org/markup-compatibility/2006">
              <mc:Choice xmlns:v="urn:schemas-microsoft-com:vml" Requires="v">
                <p:oleObj spid="_x0000_s92172" name="Equation" r:id="rId4" imgW="4724400" imgH="469900" progId="Equation.DSMT4">
                  <p:embed/>
                </p:oleObj>
              </mc:Choice>
              <mc:Fallback>
                <p:oleObj name="Equation" r:id="rId4" imgW="4724400" imgH="4699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85825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4" name="Text Box 10"/>
          <p:cNvSpPr txBox="1">
            <a:spLocks noChangeArrowheads="1"/>
          </p:cNvSpPr>
          <p:nvPr/>
        </p:nvSpPr>
        <p:spPr bwMode="auto">
          <a:xfrm>
            <a:off x="228600" y="213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a:solidFill>
                  <a:srgbClr val="FF0000"/>
                </a:solidFill>
                <a:latin typeface="Times New Roman" panose="02020603050405020304" pitchFamily="18" charset="0"/>
              </a:rPr>
              <a:t>donde</a:t>
            </a:r>
          </a:p>
        </p:txBody>
      </p:sp>
      <p:graphicFrame>
        <p:nvGraphicFramePr>
          <p:cNvPr id="92165" name="Object 11"/>
          <p:cNvGraphicFramePr>
            <a:graphicFrameLocks noChangeAspect="1"/>
          </p:cNvGraphicFramePr>
          <p:nvPr/>
        </p:nvGraphicFramePr>
        <p:xfrm>
          <a:off x="1600200" y="2924175"/>
          <a:ext cx="5432425" cy="920750"/>
        </p:xfrm>
        <a:graphic>
          <a:graphicData uri="http://schemas.openxmlformats.org/presentationml/2006/ole">
            <mc:AlternateContent xmlns:mc="http://schemas.openxmlformats.org/markup-compatibility/2006">
              <mc:Choice xmlns:v="urn:schemas-microsoft-com:vml" Requires="v">
                <p:oleObj spid="_x0000_s92173" name="Ecuación" r:id="rId6" imgW="2552700" imgH="431800" progId="Equation.3">
                  <p:embed/>
                </p:oleObj>
              </mc:Choice>
              <mc:Fallback>
                <p:oleObj name="Ecuación" r:id="rId6" imgW="25527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924175"/>
                        <a:ext cx="5432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66" name="Object 12"/>
          <p:cNvGraphicFramePr>
            <a:graphicFrameLocks noChangeAspect="1"/>
          </p:cNvGraphicFramePr>
          <p:nvPr/>
        </p:nvGraphicFramePr>
        <p:xfrm>
          <a:off x="1600200" y="2133600"/>
          <a:ext cx="6400800" cy="576263"/>
        </p:xfrm>
        <a:graphic>
          <a:graphicData uri="http://schemas.openxmlformats.org/presentationml/2006/ole">
            <mc:AlternateContent xmlns:mc="http://schemas.openxmlformats.org/markup-compatibility/2006">
              <mc:Choice xmlns:v="urn:schemas-microsoft-com:vml" Requires="v">
                <p:oleObj spid="_x0000_s92174" name="Ecuación" r:id="rId8" imgW="2959100" imgH="266700" progId="Equation.3">
                  <p:embed/>
                </p:oleObj>
              </mc:Choice>
              <mc:Fallback>
                <p:oleObj name="Ecuación" r:id="rId8" imgW="2959100" imgH="2667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133600"/>
                        <a:ext cx="64008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167" name="Object 13"/>
          <p:cNvGraphicFramePr>
            <a:graphicFrameLocks noChangeAspect="1"/>
          </p:cNvGraphicFramePr>
          <p:nvPr/>
        </p:nvGraphicFramePr>
        <p:xfrm>
          <a:off x="1143000" y="3860800"/>
          <a:ext cx="6973888" cy="995363"/>
        </p:xfrm>
        <a:graphic>
          <a:graphicData uri="http://schemas.openxmlformats.org/presentationml/2006/ole">
            <mc:AlternateContent xmlns:mc="http://schemas.openxmlformats.org/markup-compatibility/2006">
              <mc:Choice xmlns:v="urn:schemas-microsoft-com:vml" Requires="v">
                <p:oleObj spid="_x0000_s92175" name="Ecuación" r:id="rId10" imgW="3759200" imgH="495300" progId="Equation.3">
                  <p:embed/>
                </p:oleObj>
              </mc:Choice>
              <mc:Fallback>
                <p:oleObj name="Ecuación" r:id="rId10" imgW="3759200" imgH="495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3860800"/>
                        <a:ext cx="6973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68" name="AutoShape 14"/>
          <p:cNvSpPr>
            <a:spLocks noChangeArrowheads="1"/>
          </p:cNvSpPr>
          <p:nvPr/>
        </p:nvSpPr>
        <p:spPr bwMode="auto">
          <a:xfrm>
            <a:off x="304800" y="4165600"/>
            <a:ext cx="609600" cy="3048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graphicFrame>
        <p:nvGraphicFramePr>
          <p:cNvPr id="92169" name="Object 17"/>
          <p:cNvGraphicFramePr>
            <a:graphicFrameLocks noChangeAspect="1"/>
          </p:cNvGraphicFramePr>
          <p:nvPr/>
        </p:nvGraphicFramePr>
        <p:xfrm>
          <a:off x="7315200" y="3068638"/>
          <a:ext cx="1066800" cy="504825"/>
        </p:xfrm>
        <a:graphic>
          <a:graphicData uri="http://schemas.openxmlformats.org/presentationml/2006/ole">
            <mc:AlternateContent xmlns:mc="http://schemas.openxmlformats.org/markup-compatibility/2006">
              <mc:Choice xmlns:v="urn:schemas-microsoft-com:vml" Requires="v">
                <p:oleObj spid="_x0000_s92176" name="Ecuación" r:id="rId12" imgW="482391" imgH="228501" progId="Equation.3">
                  <p:embed/>
                </p:oleObj>
              </mc:Choice>
              <mc:Fallback>
                <p:oleObj name="Ecuación" r:id="rId12" imgW="482391" imgH="228501" progId="Equation.3">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3068638"/>
                        <a:ext cx="10668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2170" name="8 Imagen" descr="unam-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1331913" y="142875"/>
            <a:ext cx="7070725" cy="728663"/>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4600" b="1" dirty="0">
                <a:solidFill>
                  <a:srgbClr val="0000CC"/>
                </a:solidFill>
                <a:effectLst>
                  <a:outerShdw blurRad="38100" dist="38100" dir="2700000" algn="tl">
                    <a:srgbClr val="C0C0C0"/>
                  </a:outerShdw>
                </a:effectLst>
                <a:latin typeface="Times New Roman MT Extra Bold" pitchFamily="18" charset="0"/>
              </a:rPr>
              <a:t>Fórmula de </a:t>
            </a:r>
            <a:r>
              <a:rPr lang="es-MX" sz="4600" b="1" dirty="0" err="1">
                <a:solidFill>
                  <a:srgbClr val="0000CC"/>
                </a:solidFill>
                <a:effectLst>
                  <a:outerShdw blurRad="38100" dist="38100" dir="2700000" algn="tl">
                    <a:srgbClr val="C0C0C0"/>
                  </a:outerShdw>
                </a:effectLst>
                <a:latin typeface="Times New Roman MT Extra Bold" pitchFamily="18" charset="0"/>
              </a:rPr>
              <a:t>Kubo-Greenwood</a:t>
            </a:r>
            <a:endParaRPr lang="es-ES" sz="46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94211" name="Object 8"/>
          <p:cNvGraphicFramePr>
            <a:graphicFrameLocks noChangeAspect="1"/>
          </p:cNvGraphicFramePr>
          <p:nvPr>
            <p:ph/>
          </p:nvPr>
        </p:nvGraphicFramePr>
        <p:xfrm>
          <a:off x="179388" y="1125538"/>
          <a:ext cx="8858250" cy="882650"/>
        </p:xfrm>
        <a:graphic>
          <a:graphicData uri="http://schemas.openxmlformats.org/presentationml/2006/ole">
            <mc:AlternateContent xmlns:mc="http://schemas.openxmlformats.org/markup-compatibility/2006">
              <mc:Choice xmlns:v="urn:schemas-microsoft-com:vml" Requires="v">
                <p:oleObj spid="_x0000_s94222" name="Equation" r:id="rId4" imgW="4724400" imgH="469900" progId="Equation.DSMT4">
                  <p:embed/>
                </p:oleObj>
              </mc:Choice>
              <mc:Fallback>
                <p:oleObj name="Equation" r:id="rId4" imgW="4724400" imgH="4699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85825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4212" name="Text Box 10"/>
          <p:cNvSpPr txBox="1">
            <a:spLocks noChangeArrowheads="1"/>
          </p:cNvSpPr>
          <p:nvPr/>
        </p:nvSpPr>
        <p:spPr bwMode="auto">
          <a:xfrm>
            <a:off x="228600" y="213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a:solidFill>
                  <a:srgbClr val="FF0000"/>
                </a:solidFill>
                <a:latin typeface="Times New Roman" panose="02020603050405020304" pitchFamily="18" charset="0"/>
              </a:rPr>
              <a:t>donde</a:t>
            </a:r>
          </a:p>
        </p:txBody>
      </p:sp>
      <p:graphicFrame>
        <p:nvGraphicFramePr>
          <p:cNvPr id="94213" name="Object 11"/>
          <p:cNvGraphicFramePr>
            <a:graphicFrameLocks noChangeAspect="1"/>
          </p:cNvGraphicFramePr>
          <p:nvPr/>
        </p:nvGraphicFramePr>
        <p:xfrm>
          <a:off x="1600200" y="2924175"/>
          <a:ext cx="5432425" cy="920750"/>
        </p:xfrm>
        <a:graphic>
          <a:graphicData uri="http://schemas.openxmlformats.org/presentationml/2006/ole">
            <mc:AlternateContent xmlns:mc="http://schemas.openxmlformats.org/markup-compatibility/2006">
              <mc:Choice xmlns:v="urn:schemas-microsoft-com:vml" Requires="v">
                <p:oleObj spid="_x0000_s94223" name="Ecuación" r:id="rId6" imgW="2552700" imgH="431800" progId="Equation.3">
                  <p:embed/>
                </p:oleObj>
              </mc:Choice>
              <mc:Fallback>
                <p:oleObj name="Ecuación" r:id="rId6" imgW="25527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924175"/>
                        <a:ext cx="5432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4214" name="Object 12"/>
          <p:cNvGraphicFramePr>
            <a:graphicFrameLocks noChangeAspect="1"/>
          </p:cNvGraphicFramePr>
          <p:nvPr/>
        </p:nvGraphicFramePr>
        <p:xfrm>
          <a:off x="1600200" y="2133600"/>
          <a:ext cx="6400800" cy="576263"/>
        </p:xfrm>
        <a:graphic>
          <a:graphicData uri="http://schemas.openxmlformats.org/presentationml/2006/ole">
            <mc:AlternateContent xmlns:mc="http://schemas.openxmlformats.org/markup-compatibility/2006">
              <mc:Choice xmlns:v="urn:schemas-microsoft-com:vml" Requires="v">
                <p:oleObj spid="_x0000_s94224" name="Ecuación" r:id="rId8" imgW="2959100" imgH="266700" progId="Equation.3">
                  <p:embed/>
                </p:oleObj>
              </mc:Choice>
              <mc:Fallback>
                <p:oleObj name="Ecuación" r:id="rId8" imgW="2959100" imgH="2667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133600"/>
                        <a:ext cx="64008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4215" name="Object 13"/>
          <p:cNvGraphicFramePr>
            <a:graphicFrameLocks noChangeAspect="1"/>
          </p:cNvGraphicFramePr>
          <p:nvPr/>
        </p:nvGraphicFramePr>
        <p:xfrm>
          <a:off x="1143000" y="3860800"/>
          <a:ext cx="6973888" cy="995363"/>
        </p:xfrm>
        <a:graphic>
          <a:graphicData uri="http://schemas.openxmlformats.org/presentationml/2006/ole">
            <mc:AlternateContent xmlns:mc="http://schemas.openxmlformats.org/markup-compatibility/2006">
              <mc:Choice xmlns:v="urn:schemas-microsoft-com:vml" Requires="v">
                <p:oleObj spid="_x0000_s94225" name="Ecuación" r:id="rId10" imgW="3759200" imgH="495300" progId="Equation.3">
                  <p:embed/>
                </p:oleObj>
              </mc:Choice>
              <mc:Fallback>
                <p:oleObj name="Ecuación" r:id="rId10" imgW="3759200" imgH="495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3860800"/>
                        <a:ext cx="6973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16" name="AutoShape 14"/>
          <p:cNvSpPr>
            <a:spLocks noChangeArrowheads="1"/>
          </p:cNvSpPr>
          <p:nvPr/>
        </p:nvSpPr>
        <p:spPr bwMode="auto">
          <a:xfrm>
            <a:off x="304800" y="4165600"/>
            <a:ext cx="609600" cy="3048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94217" name="AutoShape 15"/>
          <p:cNvSpPr>
            <a:spLocks noChangeArrowheads="1"/>
          </p:cNvSpPr>
          <p:nvPr/>
        </p:nvSpPr>
        <p:spPr bwMode="auto">
          <a:xfrm>
            <a:off x="304800" y="5037138"/>
            <a:ext cx="609600" cy="3048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graphicFrame>
        <p:nvGraphicFramePr>
          <p:cNvPr id="94218" name="Object 16"/>
          <p:cNvGraphicFramePr>
            <a:graphicFrameLocks noChangeAspect="1"/>
          </p:cNvGraphicFramePr>
          <p:nvPr/>
        </p:nvGraphicFramePr>
        <p:xfrm>
          <a:off x="1909763" y="4808538"/>
          <a:ext cx="5321300" cy="842962"/>
        </p:xfrm>
        <a:graphic>
          <a:graphicData uri="http://schemas.openxmlformats.org/presentationml/2006/ole">
            <mc:AlternateContent xmlns:mc="http://schemas.openxmlformats.org/markup-compatibility/2006">
              <mc:Choice xmlns:v="urn:schemas-microsoft-com:vml" Requires="v">
                <p:oleObj spid="_x0000_s94226" name="Ecuación" r:id="rId12" imgW="2870200" imgH="419100" progId="Equation.3">
                  <p:embed/>
                </p:oleObj>
              </mc:Choice>
              <mc:Fallback>
                <p:oleObj name="Ecuación" r:id="rId12" imgW="2870200" imgH="4191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9763" y="4808538"/>
                        <a:ext cx="53213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219" name="Object 17"/>
          <p:cNvGraphicFramePr>
            <a:graphicFrameLocks noChangeAspect="1"/>
          </p:cNvGraphicFramePr>
          <p:nvPr/>
        </p:nvGraphicFramePr>
        <p:xfrm>
          <a:off x="7315200" y="3068638"/>
          <a:ext cx="1066800" cy="504825"/>
        </p:xfrm>
        <a:graphic>
          <a:graphicData uri="http://schemas.openxmlformats.org/presentationml/2006/ole">
            <mc:AlternateContent xmlns:mc="http://schemas.openxmlformats.org/markup-compatibility/2006">
              <mc:Choice xmlns:v="urn:schemas-microsoft-com:vml" Requires="v">
                <p:oleObj spid="_x0000_s94227" name="Ecuación" r:id="rId14" imgW="482391" imgH="228501" progId="Equation.3">
                  <p:embed/>
                </p:oleObj>
              </mc:Choice>
              <mc:Fallback>
                <p:oleObj name="Ecuación" r:id="rId14" imgW="482391" imgH="228501" progId="Equation.3">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3068638"/>
                        <a:ext cx="10668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4220" name="8 Imagen" descr="unam-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Text Box 9"/>
          <p:cNvSpPr txBox="1">
            <a:spLocks noChangeArrowheads="1"/>
          </p:cNvSpPr>
          <p:nvPr/>
        </p:nvSpPr>
        <p:spPr bwMode="auto">
          <a:xfrm>
            <a:off x="2124075" y="142875"/>
            <a:ext cx="4949825" cy="75723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Visión General</a:t>
            </a:r>
          </a:p>
        </p:txBody>
      </p:sp>
      <p:sp>
        <p:nvSpPr>
          <p:cNvPr id="7181" name="Text Box 13"/>
          <p:cNvSpPr txBox="1">
            <a:spLocks noChangeArrowheads="1"/>
          </p:cNvSpPr>
          <p:nvPr/>
        </p:nvSpPr>
        <p:spPr bwMode="auto">
          <a:xfrm>
            <a:off x="357188" y="1071563"/>
            <a:ext cx="8607425" cy="5884862"/>
          </a:xfrm>
          <a:prstGeom prst="rect">
            <a:avLst/>
          </a:prstGeom>
          <a:noFill/>
          <a:ln w="9525">
            <a:noFill/>
            <a:miter lim="800000"/>
            <a:headEnd/>
            <a:tailEnd/>
          </a:ln>
          <a:effectLst/>
        </p:spPr>
        <p:txBody>
          <a:bodyPr>
            <a:spAutoFit/>
          </a:bodyPr>
          <a:lstStyle/>
          <a:p>
            <a:pPr algn="just" eaLnBrk="1" hangingPunct="1">
              <a:lnSpc>
                <a:spcPct val="90000"/>
              </a:lnSpc>
              <a:spcBef>
                <a:spcPct val="20000"/>
              </a:spcBef>
              <a:defRPr/>
            </a:pPr>
            <a:r>
              <a:rPr lang="es-ES" sz="3200" dirty="0">
                <a:solidFill>
                  <a:srgbClr val="CC0000"/>
                </a:solidFill>
                <a:latin typeface="+mn-lt"/>
              </a:rPr>
              <a:t>1.- Introducción</a:t>
            </a:r>
            <a:endParaRPr lang="es-ES" sz="3400" dirty="0">
              <a:solidFill>
                <a:srgbClr val="CC0000"/>
              </a:solidFill>
              <a:latin typeface="+mn-lt"/>
            </a:endParaRPr>
          </a:p>
          <a:p>
            <a:pPr algn="just" eaLnBrk="1" hangingPunct="1">
              <a:lnSpc>
                <a:spcPct val="90000"/>
              </a:lnSpc>
              <a:spcBef>
                <a:spcPct val="20000"/>
              </a:spcBef>
              <a:defRPr/>
            </a:pPr>
            <a:r>
              <a:rPr lang="es-ES" sz="2000" dirty="0">
                <a:solidFill>
                  <a:srgbClr val="660033"/>
                </a:solidFill>
                <a:latin typeface="Times New Roman MT Extra Bold" pitchFamily="18" charset="0"/>
              </a:rPr>
              <a:t>	</a:t>
            </a:r>
            <a:r>
              <a:rPr lang="es-ES" sz="2400" dirty="0">
                <a:solidFill>
                  <a:srgbClr val="660033"/>
                </a:solidFill>
                <a:latin typeface="Times New Roman MT Extra Bold" pitchFamily="18" charset="0"/>
              </a:rPr>
              <a:t>- Sólidos cristalinos y amorfos</a:t>
            </a:r>
          </a:p>
          <a:p>
            <a:pPr algn="just" eaLnBrk="1" hangingPunct="1">
              <a:lnSpc>
                <a:spcPct val="90000"/>
              </a:lnSpc>
              <a:spcBef>
                <a:spcPct val="20000"/>
              </a:spcBef>
              <a:defRPr/>
            </a:pPr>
            <a:r>
              <a:rPr lang="es-ES" sz="2400" dirty="0">
                <a:solidFill>
                  <a:srgbClr val="660033"/>
                </a:solidFill>
                <a:latin typeface="Times New Roman MT Extra Bold" pitchFamily="18" charset="0"/>
              </a:rPr>
              <a:t>	- Cuasicristales</a:t>
            </a:r>
          </a:p>
          <a:p>
            <a:pPr algn="just" eaLnBrk="1" hangingPunct="1">
              <a:lnSpc>
                <a:spcPct val="90000"/>
              </a:lnSpc>
              <a:spcBef>
                <a:spcPct val="20000"/>
              </a:spcBef>
              <a:defRPr/>
            </a:pPr>
            <a:r>
              <a:rPr lang="es-ES" sz="2400" dirty="0">
                <a:solidFill>
                  <a:srgbClr val="660033"/>
                </a:solidFill>
                <a:latin typeface="Times New Roman MT Extra Bold" pitchFamily="18" charset="0"/>
              </a:rPr>
              <a:t>	- Propiedades Físicas</a:t>
            </a:r>
          </a:p>
          <a:p>
            <a:pPr algn="just" eaLnBrk="1" hangingPunct="1">
              <a:lnSpc>
                <a:spcPct val="90000"/>
              </a:lnSpc>
              <a:spcBef>
                <a:spcPct val="20000"/>
              </a:spcBef>
              <a:defRPr/>
            </a:pPr>
            <a:r>
              <a:rPr lang="es-ES" sz="3200" dirty="0">
                <a:solidFill>
                  <a:srgbClr val="CC0000"/>
                </a:solidFill>
                <a:cs typeface="Arial" pitchFamily="34" charset="0"/>
              </a:rPr>
              <a:t>2.- Método de </a:t>
            </a:r>
            <a:r>
              <a:rPr lang="es-ES" sz="3200" dirty="0" err="1">
                <a:solidFill>
                  <a:srgbClr val="CC0000"/>
                </a:solidFill>
                <a:cs typeface="Arial" pitchFamily="34" charset="0"/>
              </a:rPr>
              <a:t>renormalización</a:t>
            </a:r>
            <a:endParaRPr lang="es-ES" sz="3200" dirty="0">
              <a:solidFill>
                <a:srgbClr val="CC0000"/>
              </a:solidFill>
              <a:cs typeface="Arial" pitchFamily="34" charset="0"/>
            </a:endParaRPr>
          </a:p>
          <a:p>
            <a:pPr algn="just" eaLnBrk="1" hangingPunct="1">
              <a:lnSpc>
                <a:spcPct val="90000"/>
              </a:lnSpc>
              <a:spcBef>
                <a:spcPct val="20000"/>
              </a:spcBef>
              <a:defRPr/>
            </a:pPr>
            <a:r>
              <a:rPr lang="es-ES" sz="3200" dirty="0">
                <a:solidFill>
                  <a:srgbClr val="CC0000"/>
                </a:solidFill>
                <a:cs typeface="Arial" pitchFamily="34" charset="0"/>
              </a:rPr>
              <a:t>3.- Transporte electrónico</a:t>
            </a:r>
          </a:p>
          <a:p>
            <a:pPr algn="just" eaLnBrk="1" hangingPunct="1">
              <a:lnSpc>
                <a:spcPct val="90000"/>
              </a:lnSpc>
              <a:spcBef>
                <a:spcPct val="20000"/>
              </a:spcBef>
              <a:defRPr/>
            </a:pPr>
            <a:r>
              <a:rPr lang="es-ES" sz="2800" dirty="0">
                <a:solidFill>
                  <a:srgbClr val="CC0000"/>
                </a:solidFill>
                <a:latin typeface="Times New Roman MT Extra Bold" pitchFamily="18" charset="0"/>
              </a:rPr>
              <a:t>	</a:t>
            </a:r>
            <a:r>
              <a:rPr lang="es-ES" sz="2400" dirty="0">
                <a:solidFill>
                  <a:srgbClr val="660033"/>
                </a:solidFill>
                <a:latin typeface="Times New Roman MT Extra Bold" pitchFamily="18" charset="0"/>
              </a:rPr>
              <a:t>- Fórmula de Kubo-Greenwood</a:t>
            </a:r>
          </a:p>
          <a:p>
            <a:pPr algn="just" eaLnBrk="1" hangingPunct="1">
              <a:lnSpc>
                <a:spcPct val="90000"/>
              </a:lnSpc>
              <a:spcBef>
                <a:spcPct val="20000"/>
              </a:spcBef>
              <a:defRPr/>
            </a:pPr>
            <a:r>
              <a:rPr lang="es-ES" sz="2400" dirty="0">
                <a:solidFill>
                  <a:srgbClr val="660033"/>
                </a:solidFill>
                <a:latin typeface="Times New Roman MT Extra Bold" pitchFamily="18" charset="0"/>
              </a:rPr>
              <a:t>	- Renormalización en espacio real</a:t>
            </a:r>
          </a:p>
          <a:p>
            <a:pPr algn="just" eaLnBrk="1" hangingPunct="1">
              <a:lnSpc>
                <a:spcPct val="90000"/>
              </a:lnSpc>
              <a:spcBef>
                <a:spcPct val="20000"/>
              </a:spcBef>
              <a:defRPr/>
            </a:pPr>
            <a:r>
              <a:rPr lang="es-ES" sz="2400" dirty="0">
                <a:solidFill>
                  <a:srgbClr val="660033"/>
                </a:solidFill>
                <a:latin typeface="Times New Roman MT Extra Bold" pitchFamily="18" charset="0"/>
              </a:rPr>
              <a:t>	- Teorema de convolución</a:t>
            </a:r>
          </a:p>
          <a:p>
            <a:pPr algn="just" eaLnBrk="1" hangingPunct="1">
              <a:lnSpc>
                <a:spcPct val="90000"/>
              </a:lnSpc>
              <a:spcBef>
                <a:spcPct val="20000"/>
              </a:spcBef>
              <a:defRPr/>
            </a:pPr>
            <a:r>
              <a:rPr lang="es-ES" sz="2400" dirty="0">
                <a:solidFill>
                  <a:srgbClr val="660033"/>
                </a:solidFill>
                <a:latin typeface="Times New Roman MT Extra Bold" pitchFamily="18" charset="0"/>
              </a:rPr>
              <a:t>	- Estados transparentes</a:t>
            </a:r>
          </a:p>
          <a:p>
            <a:pPr algn="just" eaLnBrk="1" hangingPunct="1">
              <a:lnSpc>
                <a:spcPct val="90000"/>
              </a:lnSpc>
              <a:spcBef>
                <a:spcPct val="20000"/>
              </a:spcBef>
              <a:defRPr/>
            </a:pPr>
            <a:r>
              <a:rPr lang="es-ES" sz="2400" dirty="0">
                <a:solidFill>
                  <a:srgbClr val="660033"/>
                </a:solidFill>
                <a:latin typeface="Times New Roman MT Extra Bold" pitchFamily="18" charset="0"/>
              </a:rPr>
              <a:t>	- Cuantización de la conductancia</a:t>
            </a:r>
          </a:p>
          <a:p>
            <a:pPr algn="just" eaLnBrk="1" hangingPunct="1">
              <a:lnSpc>
                <a:spcPct val="90000"/>
              </a:lnSpc>
              <a:spcBef>
                <a:spcPct val="20000"/>
              </a:spcBef>
              <a:defRPr/>
            </a:pPr>
            <a:r>
              <a:rPr lang="es-ES" sz="2400" dirty="0">
                <a:solidFill>
                  <a:srgbClr val="660033"/>
                </a:solidFill>
                <a:latin typeface="Times New Roman MT Extra Bold" pitchFamily="18" charset="0"/>
              </a:rPr>
              <a:t>	- Conductividad AC</a:t>
            </a:r>
          </a:p>
          <a:p>
            <a:pPr algn="just" eaLnBrk="1" hangingPunct="1">
              <a:lnSpc>
                <a:spcPct val="90000"/>
              </a:lnSpc>
              <a:spcBef>
                <a:spcPct val="20000"/>
              </a:spcBef>
              <a:defRPr/>
            </a:pPr>
            <a:r>
              <a:rPr lang="es-ES" sz="3200" dirty="0">
                <a:solidFill>
                  <a:srgbClr val="CC0000"/>
                </a:solidFill>
                <a:latin typeface="+mn-lt"/>
              </a:rPr>
              <a:t>4.- Conclusiones</a:t>
            </a:r>
          </a:p>
        </p:txBody>
      </p:sp>
      <p:sp>
        <p:nvSpPr>
          <p:cNvPr id="1229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2293"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1331913" y="142875"/>
            <a:ext cx="7070725" cy="728663"/>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4600" b="1" dirty="0">
                <a:solidFill>
                  <a:srgbClr val="0000CC"/>
                </a:solidFill>
                <a:effectLst>
                  <a:outerShdw blurRad="38100" dist="38100" dir="2700000" algn="tl">
                    <a:srgbClr val="C0C0C0"/>
                  </a:outerShdw>
                </a:effectLst>
                <a:latin typeface="Times New Roman MT Extra Bold" pitchFamily="18" charset="0"/>
              </a:rPr>
              <a:t>Fórmula de </a:t>
            </a:r>
            <a:r>
              <a:rPr lang="es-MX" sz="4600" b="1" dirty="0" err="1">
                <a:solidFill>
                  <a:srgbClr val="0000CC"/>
                </a:solidFill>
                <a:effectLst>
                  <a:outerShdw blurRad="38100" dist="38100" dir="2700000" algn="tl">
                    <a:srgbClr val="C0C0C0"/>
                  </a:outerShdw>
                </a:effectLst>
                <a:latin typeface="Times New Roman MT Extra Bold" pitchFamily="18" charset="0"/>
              </a:rPr>
              <a:t>Kubo-Greenwood</a:t>
            </a:r>
            <a:endParaRPr lang="es-ES" sz="46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96259" name="Object 8"/>
          <p:cNvGraphicFramePr>
            <a:graphicFrameLocks noChangeAspect="1"/>
          </p:cNvGraphicFramePr>
          <p:nvPr>
            <p:ph/>
          </p:nvPr>
        </p:nvGraphicFramePr>
        <p:xfrm>
          <a:off x="179388" y="1125538"/>
          <a:ext cx="8858250" cy="882650"/>
        </p:xfrm>
        <a:graphic>
          <a:graphicData uri="http://schemas.openxmlformats.org/presentationml/2006/ole">
            <mc:AlternateContent xmlns:mc="http://schemas.openxmlformats.org/markup-compatibility/2006">
              <mc:Choice xmlns:v="urn:schemas-microsoft-com:vml" Requires="v">
                <p:oleObj spid="_x0000_s96273" name="Equation" r:id="rId4" imgW="4724400" imgH="469900" progId="Equation.DSMT4">
                  <p:embed/>
                </p:oleObj>
              </mc:Choice>
              <mc:Fallback>
                <p:oleObj name="Equation" r:id="rId4" imgW="4724400" imgH="4699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85825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60" name="Text Box 10"/>
          <p:cNvSpPr txBox="1">
            <a:spLocks noChangeArrowheads="1"/>
          </p:cNvSpPr>
          <p:nvPr/>
        </p:nvSpPr>
        <p:spPr bwMode="auto">
          <a:xfrm>
            <a:off x="228600" y="213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a:solidFill>
                  <a:srgbClr val="FF0000"/>
                </a:solidFill>
                <a:latin typeface="Times New Roman" panose="02020603050405020304" pitchFamily="18" charset="0"/>
              </a:rPr>
              <a:t>donde</a:t>
            </a:r>
          </a:p>
        </p:txBody>
      </p:sp>
      <p:graphicFrame>
        <p:nvGraphicFramePr>
          <p:cNvPr id="96261" name="Object 11"/>
          <p:cNvGraphicFramePr>
            <a:graphicFrameLocks noChangeAspect="1"/>
          </p:cNvGraphicFramePr>
          <p:nvPr/>
        </p:nvGraphicFramePr>
        <p:xfrm>
          <a:off x="1600200" y="2924175"/>
          <a:ext cx="5432425" cy="920750"/>
        </p:xfrm>
        <a:graphic>
          <a:graphicData uri="http://schemas.openxmlformats.org/presentationml/2006/ole">
            <mc:AlternateContent xmlns:mc="http://schemas.openxmlformats.org/markup-compatibility/2006">
              <mc:Choice xmlns:v="urn:schemas-microsoft-com:vml" Requires="v">
                <p:oleObj spid="_x0000_s96274" name="Ecuación" r:id="rId6" imgW="2552700" imgH="431800" progId="Equation.3">
                  <p:embed/>
                </p:oleObj>
              </mc:Choice>
              <mc:Fallback>
                <p:oleObj name="Ecuación" r:id="rId6" imgW="25527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924175"/>
                        <a:ext cx="5432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262" name="Object 12"/>
          <p:cNvGraphicFramePr>
            <a:graphicFrameLocks noChangeAspect="1"/>
          </p:cNvGraphicFramePr>
          <p:nvPr/>
        </p:nvGraphicFramePr>
        <p:xfrm>
          <a:off x="1600200" y="2133600"/>
          <a:ext cx="6400800" cy="576263"/>
        </p:xfrm>
        <a:graphic>
          <a:graphicData uri="http://schemas.openxmlformats.org/presentationml/2006/ole">
            <mc:AlternateContent xmlns:mc="http://schemas.openxmlformats.org/markup-compatibility/2006">
              <mc:Choice xmlns:v="urn:schemas-microsoft-com:vml" Requires="v">
                <p:oleObj spid="_x0000_s96275" name="Ecuación" r:id="rId8" imgW="2959100" imgH="266700" progId="Equation.3">
                  <p:embed/>
                </p:oleObj>
              </mc:Choice>
              <mc:Fallback>
                <p:oleObj name="Ecuación" r:id="rId8" imgW="2959100" imgH="2667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133600"/>
                        <a:ext cx="64008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6263" name="Object 13"/>
          <p:cNvGraphicFramePr>
            <a:graphicFrameLocks noChangeAspect="1"/>
          </p:cNvGraphicFramePr>
          <p:nvPr/>
        </p:nvGraphicFramePr>
        <p:xfrm>
          <a:off x="1143000" y="3860800"/>
          <a:ext cx="6973888" cy="995363"/>
        </p:xfrm>
        <a:graphic>
          <a:graphicData uri="http://schemas.openxmlformats.org/presentationml/2006/ole">
            <mc:AlternateContent xmlns:mc="http://schemas.openxmlformats.org/markup-compatibility/2006">
              <mc:Choice xmlns:v="urn:schemas-microsoft-com:vml" Requires="v">
                <p:oleObj spid="_x0000_s96276" name="Ecuación" r:id="rId10" imgW="3759200" imgH="495300" progId="Equation.3">
                  <p:embed/>
                </p:oleObj>
              </mc:Choice>
              <mc:Fallback>
                <p:oleObj name="Ecuación" r:id="rId10" imgW="3759200" imgH="495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3860800"/>
                        <a:ext cx="6973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64" name="AutoShape 14"/>
          <p:cNvSpPr>
            <a:spLocks noChangeArrowheads="1"/>
          </p:cNvSpPr>
          <p:nvPr/>
        </p:nvSpPr>
        <p:spPr bwMode="auto">
          <a:xfrm>
            <a:off x="304800" y="4165600"/>
            <a:ext cx="609600" cy="3048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96265" name="AutoShape 15"/>
          <p:cNvSpPr>
            <a:spLocks noChangeArrowheads="1"/>
          </p:cNvSpPr>
          <p:nvPr/>
        </p:nvSpPr>
        <p:spPr bwMode="auto">
          <a:xfrm>
            <a:off x="304800" y="5037138"/>
            <a:ext cx="609600" cy="3048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graphicFrame>
        <p:nvGraphicFramePr>
          <p:cNvPr id="96266" name="Object 16"/>
          <p:cNvGraphicFramePr>
            <a:graphicFrameLocks noChangeAspect="1"/>
          </p:cNvGraphicFramePr>
          <p:nvPr/>
        </p:nvGraphicFramePr>
        <p:xfrm>
          <a:off x="1909763" y="4808538"/>
          <a:ext cx="5321300" cy="842962"/>
        </p:xfrm>
        <a:graphic>
          <a:graphicData uri="http://schemas.openxmlformats.org/presentationml/2006/ole">
            <mc:AlternateContent xmlns:mc="http://schemas.openxmlformats.org/markup-compatibility/2006">
              <mc:Choice xmlns:v="urn:schemas-microsoft-com:vml" Requires="v">
                <p:oleObj spid="_x0000_s96277" name="Ecuación" r:id="rId12" imgW="2870200" imgH="419100" progId="Equation.3">
                  <p:embed/>
                </p:oleObj>
              </mc:Choice>
              <mc:Fallback>
                <p:oleObj name="Ecuación" r:id="rId12" imgW="2870200" imgH="4191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9763" y="4808538"/>
                        <a:ext cx="53213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6267" name="Object 17"/>
          <p:cNvGraphicFramePr>
            <a:graphicFrameLocks noChangeAspect="1"/>
          </p:cNvGraphicFramePr>
          <p:nvPr/>
        </p:nvGraphicFramePr>
        <p:xfrm>
          <a:off x="7315200" y="3068638"/>
          <a:ext cx="1066800" cy="504825"/>
        </p:xfrm>
        <a:graphic>
          <a:graphicData uri="http://schemas.openxmlformats.org/presentationml/2006/ole">
            <mc:AlternateContent xmlns:mc="http://schemas.openxmlformats.org/markup-compatibility/2006">
              <mc:Choice xmlns:v="urn:schemas-microsoft-com:vml" Requires="v">
                <p:oleObj spid="_x0000_s96278" name="Ecuación" r:id="rId14" imgW="482391" imgH="228501" progId="Equation.3">
                  <p:embed/>
                </p:oleObj>
              </mc:Choice>
              <mc:Fallback>
                <p:oleObj name="Ecuación" r:id="rId14" imgW="482391" imgH="228501" progId="Equation.3">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3068638"/>
                        <a:ext cx="10668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6268" name="8 Imagen" descr="unam-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96270" name="Rectangle 13"/>
          <p:cNvSpPr>
            <a:spLocks noChangeArrowheads="1"/>
          </p:cNvSpPr>
          <p:nvPr/>
        </p:nvSpPr>
        <p:spPr bwMode="auto">
          <a:xfrm>
            <a:off x="3711575" y="6550025"/>
            <a:ext cx="5468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TW" sz="1400">
                <a:solidFill>
                  <a:srgbClr val="663300"/>
                </a:solidFill>
                <a:ea typeface="新細明體"/>
                <a:cs typeface="新細明體"/>
              </a:rPr>
              <a:t>V. Sánchez, and C. Wang, </a:t>
            </a:r>
            <a:r>
              <a:rPr lang="en-US" altLang="zh-TW" sz="1400" i="1">
                <a:solidFill>
                  <a:srgbClr val="663300"/>
                </a:solidFill>
                <a:ea typeface="新細明體"/>
                <a:cs typeface="新細明體"/>
              </a:rPr>
              <a:t>J. Phys. A: Math. Gen. </a:t>
            </a:r>
            <a:r>
              <a:rPr lang="en-US" altLang="zh-TW" sz="1400" b="1">
                <a:solidFill>
                  <a:srgbClr val="663300"/>
                </a:solidFill>
                <a:ea typeface="新細明體"/>
                <a:cs typeface="新細明體"/>
              </a:rPr>
              <a:t>39</a:t>
            </a:r>
            <a:r>
              <a:rPr lang="en-US" altLang="zh-TW" sz="1400">
                <a:solidFill>
                  <a:srgbClr val="663300"/>
                </a:solidFill>
                <a:ea typeface="新細明體"/>
                <a:cs typeface="新細明體"/>
              </a:rPr>
              <a:t>, 8173 (2006).</a:t>
            </a:r>
          </a:p>
        </p:txBody>
      </p:sp>
      <p:graphicFrame>
        <p:nvGraphicFramePr>
          <p:cNvPr id="96271" name="Object 18"/>
          <p:cNvGraphicFramePr>
            <a:graphicFrameLocks noChangeAspect="1"/>
          </p:cNvGraphicFramePr>
          <p:nvPr/>
        </p:nvGraphicFramePr>
        <p:xfrm>
          <a:off x="4500563" y="5661025"/>
          <a:ext cx="4310062" cy="852488"/>
        </p:xfrm>
        <a:graphic>
          <a:graphicData uri="http://schemas.openxmlformats.org/presentationml/2006/ole">
            <mc:AlternateContent xmlns:mc="http://schemas.openxmlformats.org/markup-compatibility/2006">
              <mc:Choice xmlns:v="urn:schemas-microsoft-com:vml" Requires="v">
                <p:oleObj spid="_x0000_s96279" name="Equation" r:id="rId17" imgW="3784600" imgH="749300" progId="Equation.DSMT4">
                  <p:embed/>
                </p:oleObj>
              </mc:Choice>
              <mc:Fallback>
                <p:oleObj name="Equation" r:id="rId17" imgW="3784600" imgH="749300" progId="Equation.DSMT4">
                  <p:embed/>
                  <p:pic>
                    <p:nvPicPr>
                      <p:cNvPr id="0" name="Object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00563" y="5661025"/>
                        <a:ext cx="43100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72" name="Rectangle 22"/>
          <p:cNvSpPr>
            <a:spLocks noChangeArrowheads="1"/>
          </p:cNvSpPr>
          <p:nvPr/>
        </p:nvSpPr>
        <p:spPr bwMode="auto">
          <a:xfrm>
            <a:off x="107950" y="5876925"/>
            <a:ext cx="4462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400">
                <a:solidFill>
                  <a:srgbClr val="FF0000"/>
                </a:solidFill>
                <a:latin typeface="Times New Roman" panose="02020603050405020304" pitchFamily="18" charset="0"/>
                <a:cs typeface="Times New Roman" panose="02020603050405020304" pitchFamily="18" charset="0"/>
              </a:rPr>
              <a:t>Para una cadena periódica a </a:t>
            </a:r>
            <a:r>
              <a:rPr lang="es-MX" altLang="es-MX" sz="2400" i="1">
                <a:solidFill>
                  <a:srgbClr val="FF0000"/>
                </a:solidFill>
                <a:latin typeface="Times New Roman" panose="02020603050405020304" pitchFamily="18" charset="0"/>
                <a:cs typeface="Times New Roman" panose="02020603050405020304" pitchFamily="18" charset="0"/>
              </a:rPr>
              <a:t>T </a:t>
            </a:r>
            <a:r>
              <a:rPr lang="es-MX" altLang="es-MX" sz="2400">
                <a:solidFill>
                  <a:srgbClr val="FF0000"/>
                </a:solidFill>
                <a:latin typeface="Times New Roman" panose="02020603050405020304" pitchFamily="18" charset="0"/>
                <a:cs typeface="Times New Roman" panose="02020603050405020304" pitchFamily="18" charset="0"/>
              </a:rPr>
              <a:t>=</a:t>
            </a:r>
            <a:r>
              <a:rPr lang="es-MX" altLang="es-MX" sz="1200">
                <a:solidFill>
                  <a:srgbClr val="FF0000"/>
                </a:solidFill>
                <a:latin typeface="Times New Roman" panose="02020603050405020304" pitchFamily="18" charset="0"/>
                <a:cs typeface="Times New Roman" panose="02020603050405020304" pitchFamily="18" charset="0"/>
              </a:rPr>
              <a:t> </a:t>
            </a:r>
            <a:r>
              <a:rPr lang="es-MX" altLang="es-MX" sz="2400">
                <a:solidFill>
                  <a:srgbClr val="FF0000"/>
                </a:solidFill>
                <a:latin typeface="Times New Roman" panose="02020603050405020304" pitchFamily="18" charset="0"/>
                <a:cs typeface="Times New Roman" panose="02020603050405020304" pitchFamily="18" charset="0"/>
              </a:rPr>
              <a:t>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1"/>
          <p:cNvGraphicFramePr>
            <a:graphicFrameLocks noChangeAspect="1"/>
          </p:cNvGraphicFramePr>
          <p:nvPr/>
        </p:nvGraphicFramePr>
        <p:xfrm>
          <a:off x="319088" y="1093788"/>
          <a:ext cx="8534400" cy="266700"/>
        </p:xfrm>
        <a:graphic>
          <a:graphicData uri="http://schemas.openxmlformats.org/presentationml/2006/ole">
            <mc:AlternateContent xmlns:mc="http://schemas.openxmlformats.org/markup-compatibility/2006">
              <mc:Choice xmlns:v="urn:schemas-microsoft-com:vml" Requires="v">
                <p:oleObj spid="_x0000_s98310" name="Equation" r:id="rId4" imgW="8534400" imgH="266700" progId="Equation.DSMT4">
                  <p:embed/>
                </p:oleObj>
              </mc:Choice>
              <mc:Fallback>
                <p:oleObj name="Equation" r:id="rId4" imgW="8534400" imgH="266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093788"/>
                        <a:ext cx="8534400" cy="2667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2"/>
          <p:cNvSpPr>
            <a:spLocks noChangeArrowheads="1"/>
          </p:cNvSpPr>
          <p:nvPr/>
        </p:nvSpPr>
        <p:spPr bwMode="auto">
          <a:xfrm>
            <a:off x="906463" y="142875"/>
            <a:ext cx="8202612" cy="765175"/>
          </a:xfrm>
          <a:prstGeom prst="rect">
            <a:avLst/>
          </a:prstGeom>
          <a:noFill/>
          <a:ln w="9525">
            <a:noFill/>
            <a:miter lim="800000"/>
            <a:headEnd/>
            <a:tailEnd/>
          </a:ln>
          <a:effectLst/>
        </p:spPr>
        <p:txBody>
          <a:bodyPr anchor="ctr"/>
          <a:lstStyle/>
          <a:p>
            <a:pPr algn="ctr">
              <a:defRPr/>
            </a:pPr>
            <a:r>
              <a:rPr lang="es-MX" sz="4200" b="1" dirty="0">
                <a:solidFill>
                  <a:srgbClr val="0000CC"/>
                </a:solidFill>
                <a:effectLst>
                  <a:outerShdw blurRad="38100" dist="38100" dir="2700000" algn="tl">
                    <a:srgbClr val="C0C0C0"/>
                  </a:outerShdw>
                </a:effectLst>
                <a:latin typeface="Times New Roman" pitchFamily="18" charset="0"/>
              </a:rPr>
              <a:t>Procedimiento de </a:t>
            </a:r>
            <a:r>
              <a:rPr lang="es-MX" sz="4200" b="1" dirty="0" err="1">
                <a:solidFill>
                  <a:srgbClr val="0000CC"/>
                </a:solidFill>
                <a:effectLst>
                  <a:outerShdw blurRad="38100" dist="38100" dir="2700000" algn="tl">
                    <a:srgbClr val="C0C0C0"/>
                  </a:outerShdw>
                </a:effectLst>
                <a:latin typeface="Times New Roman" pitchFamily="18" charset="0"/>
              </a:rPr>
              <a:t>Renormalización</a:t>
            </a:r>
            <a:endParaRPr lang="es-MX" sz="4200" b="1" dirty="0">
              <a:solidFill>
                <a:srgbClr val="0000CC"/>
              </a:solidFill>
              <a:effectLst>
                <a:outerShdw blurRad="38100" dist="38100" dir="2700000" algn="tl">
                  <a:srgbClr val="C0C0C0"/>
                </a:outerShdw>
              </a:effectLst>
              <a:latin typeface="Times New Roman" pitchFamily="18" charset="0"/>
            </a:endParaRPr>
          </a:p>
        </p:txBody>
      </p:sp>
      <p:pic>
        <p:nvPicPr>
          <p:cNvPr id="98308"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1"/>
          <p:cNvGraphicFramePr>
            <a:graphicFrameLocks noChangeAspect="1"/>
          </p:cNvGraphicFramePr>
          <p:nvPr/>
        </p:nvGraphicFramePr>
        <p:xfrm>
          <a:off x="319088" y="1093788"/>
          <a:ext cx="8534400" cy="266700"/>
        </p:xfrm>
        <a:graphic>
          <a:graphicData uri="http://schemas.openxmlformats.org/presentationml/2006/ole">
            <mc:AlternateContent xmlns:mc="http://schemas.openxmlformats.org/markup-compatibility/2006">
              <mc:Choice xmlns:v="urn:schemas-microsoft-com:vml" Requires="v">
                <p:oleObj spid="_x0000_s100359" name="Equation" r:id="rId4" imgW="8534400" imgH="266700" progId="Equation.DSMT4">
                  <p:embed/>
                </p:oleObj>
              </mc:Choice>
              <mc:Fallback>
                <p:oleObj name="Equation" r:id="rId4" imgW="8534400" imgH="266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093788"/>
                        <a:ext cx="8534400" cy="2667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55" name="Object 2"/>
          <p:cNvGraphicFramePr>
            <a:graphicFrameLocks noChangeAspect="1"/>
          </p:cNvGraphicFramePr>
          <p:nvPr/>
        </p:nvGraphicFramePr>
        <p:xfrm>
          <a:off x="460375" y="1401763"/>
          <a:ext cx="8356600" cy="508000"/>
        </p:xfrm>
        <a:graphic>
          <a:graphicData uri="http://schemas.openxmlformats.org/presentationml/2006/ole">
            <mc:AlternateContent xmlns:mc="http://schemas.openxmlformats.org/markup-compatibility/2006">
              <mc:Choice xmlns:v="urn:schemas-microsoft-com:vml" Requires="v">
                <p:oleObj spid="_x0000_s100360" name="Equation" r:id="rId6" imgW="8356600" imgH="508000" progId="Equation.DSMT4">
                  <p:embed/>
                </p:oleObj>
              </mc:Choice>
              <mc:Fallback>
                <p:oleObj name="Equation" r:id="rId6" imgW="8356600" imgH="5080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401763"/>
                        <a:ext cx="8356600" cy="508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2"/>
          <p:cNvSpPr>
            <a:spLocks noChangeArrowheads="1"/>
          </p:cNvSpPr>
          <p:nvPr/>
        </p:nvSpPr>
        <p:spPr bwMode="auto">
          <a:xfrm>
            <a:off x="906463" y="142875"/>
            <a:ext cx="8202612" cy="765175"/>
          </a:xfrm>
          <a:prstGeom prst="rect">
            <a:avLst/>
          </a:prstGeom>
          <a:noFill/>
          <a:ln w="9525">
            <a:noFill/>
            <a:miter lim="800000"/>
            <a:headEnd/>
            <a:tailEnd/>
          </a:ln>
          <a:effectLst/>
        </p:spPr>
        <p:txBody>
          <a:bodyPr anchor="ctr"/>
          <a:lstStyle/>
          <a:p>
            <a:pPr algn="ctr">
              <a:defRPr/>
            </a:pPr>
            <a:r>
              <a:rPr lang="es-MX" sz="4200" b="1" dirty="0">
                <a:solidFill>
                  <a:srgbClr val="0000CC"/>
                </a:solidFill>
                <a:effectLst>
                  <a:outerShdw blurRad="38100" dist="38100" dir="2700000" algn="tl">
                    <a:srgbClr val="C0C0C0"/>
                  </a:outerShdw>
                </a:effectLst>
                <a:latin typeface="Times New Roman" pitchFamily="18" charset="0"/>
              </a:rPr>
              <a:t>Procedimiento de </a:t>
            </a:r>
            <a:r>
              <a:rPr lang="es-MX" sz="4200" b="1" dirty="0" err="1">
                <a:solidFill>
                  <a:srgbClr val="0000CC"/>
                </a:solidFill>
                <a:effectLst>
                  <a:outerShdw blurRad="38100" dist="38100" dir="2700000" algn="tl">
                    <a:srgbClr val="C0C0C0"/>
                  </a:outerShdw>
                </a:effectLst>
                <a:latin typeface="Times New Roman" pitchFamily="18" charset="0"/>
              </a:rPr>
              <a:t>Renormalización</a:t>
            </a:r>
            <a:endParaRPr lang="es-MX" sz="4200" b="1" dirty="0">
              <a:solidFill>
                <a:srgbClr val="0000CC"/>
              </a:solidFill>
              <a:effectLst>
                <a:outerShdw blurRad="38100" dist="38100" dir="2700000" algn="tl">
                  <a:srgbClr val="C0C0C0"/>
                </a:outerShdw>
              </a:effectLst>
              <a:latin typeface="Times New Roman" pitchFamily="18" charset="0"/>
            </a:endParaRPr>
          </a:p>
        </p:txBody>
      </p:sp>
      <p:pic>
        <p:nvPicPr>
          <p:cNvPr id="100357" name="8 Imagen" descr="unam-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1"/>
          <p:cNvGraphicFramePr>
            <a:graphicFrameLocks noChangeAspect="1"/>
          </p:cNvGraphicFramePr>
          <p:nvPr/>
        </p:nvGraphicFramePr>
        <p:xfrm>
          <a:off x="319088" y="1093788"/>
          <a:ext cx="8534400" cy="266700"/>
        </p:xfrm>
        <a:graphic>
          <a:graphicData uri="http://schemas.openxmlformats.org/presentationml/2006/ole">
            <mc:AlternateContent xmlns:mc="http://schemas.openxmlformats.org/markup-compatibility/2006">
              <mc:Choice xmlns:v="urn:schemas-microsoft-com:vml" Requires="v">
                <p:oleObj spid="_x0000_s102408" name="Equation" r:id="rId4" imgW="8534400" imgH="266700" progId="Equation.DSMT4">
                  <p:embed/>
                </p:oleObj>
              </mc:Choice>
              <mc:Fallback>
                <p:oleObj name="Equation" r:id="rId4" imgW="8534400" imgH="266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093788"/>
                        <a:ext cx="8534400" cy="2667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403" name="Object 2"/>
          <p:cNvGraphicFramePr>
            <a:graphicFrameLocks noChangeAspect="1"/>
          </p:cNvGraphicFramePr>
          <p:nvPr/>
        </p:nvGraphicFramePr>
        <p:xfrm>
          <a:off x="460375" y="1401763"/>
          <a:ext cx="8356600" cy="508000"/>
        </p:xfrm>
        <a:graphic>
          <a:graphicData uri="http://schemas.openxmlformats.org/presentationml/2006/ole">
            <mc:AlternateContent xmlns:mc="http://schemas.openxmlformats.org/markup-compatibility/2006">
              <mc:Choice xmlns:v="urn:schemas-microsoft-com:vml" Requires="v">
                <p:oleObj spid="_x0000_s102409" name="Equation" r:id="rId6" imgW="8356600" imgH="508000" progId="Equation.DSMT4">
                  <p:embed/>
                </p:oleObj>
              </mc:Choice>
              <mc:Fallback>
                <p:oleObj name="Equation" r:id="rId6" imgW="8356600" imgH="5080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401763"/>
                        <a:ext cx="8356600" cy="508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404" name="Object 6"/>
          <p:cNvGraphicFramePr>
            <a:graphicFrameLocks noChangeAspect="1"/>
          </p:cNvGraphicFramePr>
          <p:nvPr/>
        </p:nvGraphicFramePr>
        <p:xfrm>
          <a:off x="250825" y="1954213"/>
          <a:ext cx="7835900" cy="1460500"/>
        </p:xfrm>
        <a:graphic>
          <a:graphicData uri="http://schemas.openxmlformats.org/presentationml/2006/ole">
            <mc:AlternateContent xmlns:mc="http://schemas.openxmlformats.org/markup-compatibility/2006">
              <mc:Choice xmlns:v="urn:schemas-microsoft-com:vml" Requires="v">
                <p:oleObj spid="_x0000_s102410" name="Equation" r:id="rId8" imgW="7835900" imgH="1460500" progId="Equation.DSMT4">
                  <p:embed/>
                </p:oleObj>
              </mc:Choice>
              <mc:Fallback>
                <p:oleObj name="Equation" r:id="rId8" imgW="7835900" imgH="146050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1954213"/>
                        <a:ext cx="7835900" cy="14605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2"/>
          <p:cNvSpPr>
            <a:spLocks noChangeArrowheads="1"/>
          </p:cNvSpPr>
          <p:nvPr/>
        </p:nvSpPr>
        <p:spPr bwMode="auto">
          <a:xfrm>
            <a:off x="906463" y="142875"/>
            <a:ext cx="8202612" cy="765175"/>
          </a:xfrm>
          <a:prstGeom prst="rect">
            <a:avLst/>
          </a:prstGeom>
          <a:noFill/>
          <a:ln w="9525">
            <a:noFill/>
            <a:miter lim="800000"/>
            <a:headEnd/>
            <a:tailEnd/>
          </a:ln>
          <a:effectLst/>
        </p:spPr>
        <p:txBody>
          <a:bodyPr anchor="ctr"/>
          <a:lstStyle/>
          <a:p>
            <a:pPr algn="ctr">
              <a:defRPr/>
            </a:pPr>
            <a:r>
              <a:rPr lang="es-MX" sz="4200" b="1" dirty="0">
                <a:solidFill>
                  <a:srgbClr val="0000CC"/>
                </a:solidFill>
                <a:effectLst>
                  <a:outerShdw blurRad="38100" dist="38100" dir="2700000" algn="tl">
                    <a:srgbClr val="C0C0C0"/>
                  </a:outerShdw>
                </a:effectLst>
                <a:latin typeface="Times New Roman" pitchFamily="18" charset="0"/>
              </a:rPr>
              <a:t>Procedimiento de </a:t>
            </a:r>
            <a:r>
              <a:rPr lang="es-MX" sz="4200" b="1" dirty="0" err="1">
                <a:solidFill>
                  <a:srgbClr val="0000CC"/>
                </a:solidFill>
                <a:effectLst>
                  <a:outerShdw blurRad="38100" dist="38100" dir="2700000" algn="tl">
                    <a:srgbClr val="C0C0C0"/>
                  </a:outerShdw>
                </a:effectLst>
                <a:latin typeface="Times New Roman" pitchFamily="18" charset="0"/>
              </a:rPr>
              <a:t>Renormalización</a:t>
            </a:r>
            <a:endParaRPr lang="es-MX" sz="4200" b="1" dirty="0">
              <a:solidFill>
                <a:srgbClr val="0000CC"/>
              </a:solidFill>
              <a:effectLst>
                <a:outerShdw blurRad="38100" dist="38100" dir="2700000" algn="tl">
                  <a:srgbClr val="C0C0C0"/>
                </a:outerShdw>
              </a:effectLst>
              <a:latin typeface="Times New Roman" pitchFamily="18" charset="0"/>
            </a:endParaRPr>
          </a:p>
        </p:txBody>
      </p:sp>
      <p:pic>
        <p:nvPicPr>
          <p:cNvPr id="102406" name="8 Imagen" descr="unam-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1"/>
          <p:cNvGraphicFramePr>
            <a:graphicFrameLocks noChangeAspect="1"/>
          </p:cNvGraphicFramePr>
          <p:nvPr/>
        </p:nvGraphicFramePr>
        <p:xfrm>
          <a:off x="319088" y="1093788"/>
          <a:ext cx="8534400" cy="266700"/>
        </p:xfrm>
        <a:graphic>
          <a:graphicData uri="http://schemas.openxmlformats.org/presentationml/2006/ole">
            <mc:AlternateContent xmlns:mc="http://schemas.openxmlformats.org/markup-compatibility/2006">
              <mc:Choice xmlns:v="urn:schemas-microsoft-com:vml" Requires="v">
                <p:oleObj spid="_x0000_s104457" name="Equation" r:id="rId4" imgW="8534400" imgH="266700" progId="Equation.DSMT4">
                  <p:embed/>
                </p:oleObj>
              </mc:Choice>
              <mc:Fallback>
                <p:oleObj name="Equation" r:id="rId4" imgW="8534400" imgH="266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093788"/>
                        <a:ext cx="8534400" cy="2667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51" name="Object 2"/>
          <p:cNvGraphicFramePr>
            <a:graphicFrameLocks noChangeAspect="1"/>
          </p:cNvGraphicFramePr>
          <p:nvPr/>
        </p:nvGraphicFramePr>
        <p:xfrm>
          <a:off x="460375" y="1401763"/>
          <a:ext cx="8356600" cy="508000"/>
        </p:xfrm>
        <a:graphic>
          <a:graphicData uri="http://schemas.openxmlformats.org/presentationml/2006/ole">
            <mc:AlternateContent xmlns:mc="http://schemas.openxmlformats.org/markup-compatibility/2006">
              <mc:Choice xmlns:v="urn:schemas-microsoft-com:vml" Requires="v">
                <p:oleObj spid="_x0000_s104458" name="Equation" r:id="rId6" imgW="8356600" imgH="508000" progId="Equation.DSMT4">
                  <p:embed/>
                </p:oleObj>
              </mc:Choice>
              <mc:Fallback>
                <p:oleObj name="Equation" r:id="rId6" imgW="8356600" imgH="5080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401763"/>
                        <a:ext cx="8356600" cy="508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52" name="Object 6"/>
          <p:cNvGraphicFramePr>
            <a:graphicFrameLocks noChangeAspect="1"/>
          </p:cNvGraphicFramePr>
          <p:nvPr/>
        </p:nvGraphicFramePr>
        <p:xfrm>
          <a:off x="250825" y="1954213"/>
          <a:ext cx="7835900" cy="1460500"/>
        </p:xfrm>
        <a:graphic>
          <a:graphicData uri="http://schemas.openxmlformats.org/presentationml/2006/ole">
            <mc:AlternateContent xmlns:mc="http://schemas.openxmlformats.org/markup-compatibility/2006">
              <mc:Choice xmlns:v="urn:schemas-microsoft-com:vml" Requires="v">
                <p:oleObj spid="_x0000_s104459" name="Equation" r:id="rId8" imgW="7835900" imgH="1460500" progId="Equation.DSMT4">
                  <p:embed/>
                </p:oleObj>
              </mc:Choice>
              <mc:Fallback>
                <p:oleObj name="Equation" r:id="rId8" imgW="7835900" imgH="146050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1954213"/>
                        <a:ext cx="7835900" cy="14605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453" name="Object 7"/>
          <p:cNvGraphicFramePr>
            <a:graphicFrameLocks noChangeAspect="1"/>
          </p:cNvGraphicFramePr>
          <p:nvPr/>
        </p:nvGraphicFramePr>
        <p:xfrm>
          <a:off x="611188" y="3436938"/>
          <a:ext cx="5575300" cy="1054100"/>
        </p:xfrm>
        <a:graphic>
          <a:graphicData uri="http://schemas.openxmlformats.org/presentationml/2006/ole">
            <mc:AlternateContent xmlns:mc="http://schemas.openxmlformats.org/markup-compatibility/2006">
              <mc:Choice xmlns:v="urn:schemas-microsoft-com:vml" Requires="v">
                <p:oleObj spid="_x0000_s104460" name="Equation" r:id="rId10" imgW="5574960" imgH="1054080" progId="Equation.DSMT4">
                  <p:embed/>
                </p:oleObj>
              </mc:Choice>
              <mc:Fallback>
                <p:oleObj name="Equation" r:id="rId10" imgW="5574960" imgH="105408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188" y="3436938"/>
                        <a:ext cx="5575300" cy="10541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2"/>
          <p:cNvSpPr>
            <a:spLocks noChangeArrowheads="1"/>
          </p:cNvSpPr>
          <p:nvPr/>
        </p:nvSpPr>
        <p:spPr bwMode="auto">
          <a:xfrm>
            <a:off x="906463" y="142875"/>
            <a:ext cx="8202612" cy="765175"/>
          </a:xfrm>
          <a:prstGeom prst="rect">
            <a:avLst/>
          </a:prstGeom>
          <a:noFill/>
          <a:ln w="9525">
            <a:noFill/>
            <a:miter lim="800000"/>
            <a:headEnd/>
            <a:tailEnd/>
          </a:ln>
          <a:effectLst/>
        </p:spPr>
        <p:txBody>
          <a:bodyPr anchor="ctr"/>
          <a:lstStyle/>
          <a:p>
            <a:pPr algn="ctr">
              <a:defRPr/>
            </a:pPr>
            <a:r>
              <a:rPr lang="es-MX" sz="4200" b="1" dirty="0">
                <a:solidFill>
                  <a:srgbClr val="0000CC"/>
                </a:solidFill>
                <a:effectLst>
                  <a:outerShdw blurRad="38100" dist="38100" dir="2700000" algn="tl">
                    <a:srgbClr val="C0C0C0"/>
                  </a:outerShdw>
                </a:effectLst>
                <a:latin typeface="Times New Roman" pitchFamily="18" charset="0"/>
              </a:rPr>
              <a:t>Procedimiento de </a:t>
            </a:r>
            <a:r>
              <a:rPr lang="es-MX" sz="4200" b="1" dirty="0" err="1">
                <a:solidFill>
                  <a:srgbClr val="0000CC"/>
                </a:solidFill>
                <a:effectLst>
                  <a:outerShdw blurRad="38100" dist="38100" dir="2700000" algn="tl">
                    <a:srgbClr val="C0C0C0"/>
                  </a:outerShdw>
                </a:effectLst>
                <a:latin typeface="Times New Roman" pitchFamily="18" charset="0"/>
              </a:rPr>
              <a:t>Renormalización</a:t>
            </a:r>
            <a:endParaRPr lang="es-MX" sz="4200" b="1" dirty="0">
              <a:solidFill>
                <a:srgbClr val="0000CC"/>
              </a:solidFill>
              <a:effectLst>
                <a:outerShdw blurRad="38100" dist="38100" dir="2700000" algn="tl">
                  <a:srgbClr val="C0C0C0"/>
                </a:outerShdw>
              </a:effectLst>
              <a:latin typeface="Times New Roman" pitchFamily="18" charset="0"/>
            </a:endParaRPr>
          </a:p>
        </p:txBody>
      </p:sp>
      <p:pic>
        <p:nvPicPr>
          <p:cNvPr id="104455" name="8 Imagen" descr="unam-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3"/>
          <p:cNvSpPr>
            <a:spLocks noChangeArrowheads="1"/>
          </p:cNvSpPr>
          <p:nvPr/>
        </p:nvSpPr>
        <p:spPr bwMode="auto">
          <a:xfrm>
            <a:off x="2124075" y="6567488"/>
            <a:ext cx="7075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TW" sz="1400">
                <a:solidFill>
                  <a:srgbClr val="663300"/>
                </a:solidFill>
                <a:ea typeface="新細明體"/>
                <a:cs typeface="新細明體"/>
              </a:rPr>
              <a:t>V. Sánchez, L.A. Pérez, R. Oviedo-Roa, and C. Wang, </a:t>
            </a:r>
            <a:r>
              <a:rPr lang="en-US" altLang="zh-TW" sz="1400" i="1">
                <a:solidFill>
                  <a:srgbClr val="663300"/>
                </a:solidFill>
                <a:ea typeface="新細明體"/>
                <a:cs typeface="新細明體"/>
              </a:rPr>
              <a:t>Phys. Rev. B </a:t>
            </a:r>
            <a:r>
              <a:rPr lang="en-US" altLang="zh-TW" sz="1400" b="1">
                <a:solidFill>
                  <a:srgbClr val="663300"/>
                </a:solidFill>
                <a:ea typeface="新細明體"/>
                <a:cs typeface="新細明體"/>
              </a:rPr>
              <a:t>64</a:t>
            </a:r>
            <a:r>
              <a:rPr lang="en-US" altLang="zh-TW" sz="1400">
                <a:solidFill>
                  <a:srgbClr val="663300"/>
                </a:solidFill>
                <a:ea typeface="新細明體"/>
                <a:cs typeface="新細明體"/>
              </a:rPr>
              <a:t>, 174205 (2001).</a:t>
            </a:r>
          </a:p>
        </p:txBody>
      </p:sp>
      <p:graphicFrame>
        <p:nvGraphicFramePr>
          <p:cNvPr id="106499" name="Object 1"/>
          <p:cNvGraphicFramePr>
            <a:graphicFrameLocks noChangeAspect="1"/>
          </p:cNvGraphicFramePr>
          <p:nvPr/>
        </p:nvGraphicFramePr>
        <p:xfrm>
          <a:off x="319088" y="1093788"/>
          <a:ext cx="8534400" cy="266700"/>
        </p:xfrm>
        <a:graphic>
          <a:graphicData uri="http://schemas.openxmlformats.org/presentationml/2006/ole">
            <mc:AlternateContent xmlns:mc="http://schemas.openxmlformats.org/markup-compatibility/2006">
              <mc:Choice xmlns:v="urn:schemas-microsoft-com:vml" Requires="v">
                <p:oleObj spid="_x0000_s106509" name="Equation" r:id="rId4" imgW="8534400" imgH="266700" progId="Equation.DSMT4">
                  <p:embed/>
                </p:oleObj>
              </mc:Choice>
              <mc:Fallback>
                <p:oleObj name="Equation" r:id="rId4" imgW="8534400" imgH="2667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1093788"/>
                        <a:ext cx="8534400" cy="2667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0" name="Object 2"/>
          <p:cNvGraphicFramePr>
            <a:graphicFrameLocks noChangeAspect="1"/>
          </p:cNvGraphicFramePr>
          <p:nvPr/>
        </p:nvGraphicFramePr>
        <p:xfrm>
          <a:off x="460375" y="1401763"/>
          <a:ext cx="8356600" cy="508000"/>
        </p:xfrm>
        <a:graphic>
          <a:graphicData uri="http://schemas.openxmlformats.org/presentationml/2006/ole">
            <mc:AlternateContent xmlns:mc="http://schemas.openxmlformats.org/markup-compatibility/2006">
              <mc:Choice xmlns:v="urn:schemas-microsoft-com:vml" Requires="v">
                <p:oleObj spid="_x0000_s106510" name="Equation" r:id="rId6" imgW="8356600" imgH="508000" progId="Equation.DSMT4">
                  <p:embed/>
                </p:oleObj>
              </mc:Choice>
              <mc:Fallback>
                <p:oleObj name="Equation" r:id="rId6" imgW="8356600" imgH="5080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401763"/>
                        <a:ext cx="8356600" cy="508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1" name="Object 6"/>
          <p:cNvGraphicFramePr>
            <a:graphicFrameLocks noChangeAspect="1"/>
          </p:cNvGraphicFramePr>
          <p:nvPr/>
        </p:nvGraphicFramePr>
        <p:xfrm>
          <a:off x="250825" y="1954213"/>
          <a:ext cx="7835900" cy="1460500"/>
        </p:xfrm>
        <a:graphic>
          <a:graphicData uri="http://schemas.openxmlformats.org/presentationml/2006/ole">
            <mc:AlternateContent xmlns:mc="http://schemas.openxmlformats.org/markup-compatibility/2006">
              <mc:Choice xmlns:v="urn:schemas-microsoft-com:vml" Requires="v">
                <p:oleObj spid="_x0000_s106511" name="Equation" r:id="rId8" imgW="7835900" imgH="1460500" progId="Equation.DSMT4">
                  <p:embed/>
                </p:oleObj>
              </mc:Choice>
              <mc:Fallback>
                <p:oleObj name="Equation" r:id="rId8" imgW="7835900" imgH="146050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1954213"/>
                        <a:ext cx="7835900" cy="14605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2" name="Object 7"/>
          <p:cNvGraphicFramePr>
            <a:graphicFrameLocks noChangeAspect="1"/>
          </p:cNvGraphicFramePr>
          <p:nvPr/>
        </p:nvGraphicFramePr>
        <p:xfrm>
          <a:off x="611188" y="3436938"/>
          <a:ext cx="5575300" cy="1054100"/>
        </p:xfrm>
        <a:graphic>
          <a:graphicData uri="http://schemas.openxmlformats.org/presentationml/2006/ole">
            <mc:AlternateContent xmlns:mc="http://schemas.openxmlformats.org/markup-compatibility/2006">
              <mc:Choice xmlns:v="urn:schemas-microsoft-com:vml" Requires="v">
                <p:oleObj spid="_x0000_s106512" name="Equation" r:id="rId10" imgW="5574960" imgH="1054080" progId="Equation.DSMT4">
                  <p:embed/>
                </p:oleObj>
              </mc:Choice>
              <mc:Fallback>
                <p:oleObj name="Equation" r:id="rId10" imgW="5574960" imgH="105408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188" y="3436938"/>
                        <a:ext cx="5575300" cy="10541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3" name="Object 8"/>
          <p:cNvGraphicFramePr>
            <a:graphicFrameLocks noChangeAspect="1"/>
          </p:cNvGraphicFramePr>
          <p:nvPr/>
        </p:nvGraphicFramePr>
        <p:xfrm>
          <a:off x="1068388" y="4437063"/>
          <a:ext cx="7175500" cy="1028700"/>
        </p:xfrm>
        <a:graphic>
          <a:graphicData uri="http://schemas.openxmlformats.org/presentationml/2006/ole">
            <mc:AlternateContent xmlns:mc="http://schemas.openxmlformats.org/markup-compatibility/2006">
              <mc:Choice xmlns:v="urn:schemas-microsoft-com:vml" Requires="v">
                <p:oleObj spid="_x0000_s106513" name="Equation" r:id="rId12" imgW="7175500" imgH="1028700" progId="Equation.DSMT4">
                  <p:embed/>
                </p:oleObj>
              </mc:Choice>
              <mc:Fallback>
                <p:oleObj name="Equation" r:id="rId12" imgW="7175500" imgH="1028700" progId="Equation.DSMT4">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8388" y="4437063"/>
                        <a:ext cx="7175500" cy="10287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4" name="Object 9"/>
          <p:cNvGraphicFramePr>
            <a:graphicFrameLocks noChangeAspect="1"/>
          </p:cNvGraphicFramePr>
          <p:nvPr/>
        </p:nvGraphicFramePr>
        <p:xfrm>
          <a:off x="1547813" y="5445125"/>
          <a:ext cx="6718300" cy="1028700"/>
        </p:xfrm>
        <a:graphic>
          <a:graphicData uri="http://schemas.openxmlformats.org/presentationml/2006/ole">
            <mc:AlternateContent xmlns:mc="http://schemas.openxmlformats.org/markup-compatibility/2006">
              <mc:Choice xmlns:v="urn:schemas-microsoft-com:vml" Requires="v">
                <p:oleObj spid="_x0000_s106514" name="Equation" r:id="rId14" imgW="6718300" imgH="1028700" progId="Equation.DSMT4">
                  <p:embed/>
                </p:oleObj>
              </mc:Choice>
              <mc:Fallback>
                <p:oleObj name="Equation" r:id="rId14" imgW="6718300" imgH="1028700"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5445125"/>
                        <a:ext cx="6718300" cy="10287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505" name="Object 10"/>
          <p:cNvGraphicFramePr>
            <a:graphicFrameLocks noChangeAspect="1"/>
          </p:cNvGraphicFramePr>
          <p:nvPr/>
        </p:nvGraphicFramePr>
        <p:xfrm>
          <a:off x="1581150" y="6453188"/>
          <a:ext cx="111125" cy="190500"/>
        </p:xfrm>
        <a:graphic>
          <a:graphicData uri="http://schemas.openxmlformats.org/presentationml/2006/ole">
            <mc:AlternateContent xmlns:mc="http://schemas.openxmlformats.org/markup-compatibility/2006">
              <mc:Choice xmlns:v="urn:schemas-microsoft-com:vml" Requires="v">
                <p:oleObj spid="_x0000_s106515" name="Equation" r:id="rId16" imgW="76101" imgH="190252" progId="Equation.DSMT4">
                  <p:embed/>
                </p:oleObj>
              </mc:Choice>
              <mc:Fallback>
                <p:oleObj name="Equation" r:id="rId16" imgW="76101" imgH="190252" progId="Equation.DSMT4">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1150" y="6453188"/>
                        <a:ext cx="111125" cy="1905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2"/>
          <p:cNvSpPr>
            <a:spLocks noChangeArrowheads="1"/>
          </p:cNvSpPr>
          <p:nvPr/>
        </p:nvSpPr>
        <p:spPr bwMode="auto">
          <a:xfrm>
            <a:off x="906463" y="142875"/>
            <a:ext cx="8202612" cy="765175"/>
          </a:xfrm>
          <a:prstGeom prst="rect">
            <a:avLst/>
          </a:prstGeom>
          <a:noFill/>
          <a:ln w="9525">
            <a:noFill/>
            <a:miter lim="800000"/>
            <a:headEnd/>
            <a:tailEnd/>
          </a:ln>
          <a:effectLst/>
        </p:spPr>
        <p:txBody>
          <a:bodyPr anchor="ctr"/>
          <a:lstStyle/>
          <a:p>
            <a:pPr algn="ctr">
              <a:defRPr/>
            </a:pPr>
            <a:r>
              <a:rPr lang="es-MX" sz="4200" b="1" dirty="0">
                <a:solidFill>
                  <a:srgbClr val="0000CC"/>
                </a:solidFill>
                <a:effectLst>
                  <a:outerShdw blurRad="38100" dist="38100" dir="2700000" algn="tl">
                    <a:srgbClr val="C0C0C0"/>
                  </a:outerShdw>
                </a:effectLst>
                <a:latin typeface="Times New Roman" pitchFamily="18" charset="0"/>
              </a:rPr>
              <a:t>Procedimiento de </a:t>
            </a:r>
            <a:r>
              <a:rPr lang="es-MX" sz="4200" b="1" dirty="0" err="1">
                <a:solidFill>
                  <a:srgbClr val="0000CC"/>
                </a:solidFill>
                <a:effectLst>
                  <a:outerShdw blurRad="38100" dist="38100" dir="2700000" algn="tl">
                    <a:srgbClr val="C0C0C0"/>
                  </a:outerShdw>
                </a:effectLst>
                <a:latin typeface="Times New Roman" pitchFamily="18" charset="0"/>
              </a:rPr>
              <a:t>Renormalización</a:t>
            </a:r>
            <a:endParaRPr lang="es-MX" sz="4200" b="1" dirty="0">
              <a:solidFill>
                <a:srgbClr val="0000CC"/>
              </a:solidFill>
              <a:effectLst>
                <a:outerShdw blurRad="38100" dist="38100" dir="2700000" algn="tl">
                  <a:srgbClr val="C0C0C0"/>
                </a:outerShdw>
              </a:effectLst>
              <a:latin typeface="Times New Roman" pitchFamily="18" charset="0"/>
            </a:endParaRPr>
          </a:p>
        </p:txBody>
      </p:sp>
      <p:pic>
        <p:nvPicPr>
          <p:cNvPr id="106507" name="8 Imagen" descr="unam-1.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42988" y="0"/>
            <a:ext cx="7489825" cy="792163"/>
          </a:xfrm>
        </p:spPr>
        <p:txBody>
          <a:bodyPr/>
          <a:lstStyle/>
          <a:p>
            <a:pPr>
              <a:defRPr/>
            </a:pPr>
            <a:r>
              <a:rPr lang="es-MX" sz="4800" b="1" dirty="0">
                <a:solidFill>
                  <a:srgbClr val="0000CC"/>
                </a:solidFill>
                <a:effectLst>
                  <a:outerShdw blurRad="38100" dist="38100" dir="2700000" algn="tl">
                    <a:srgbClr val="C0C0C0"/>
                  </a:outerShdw>
                </a:effectLst>
                <a:latin typeface="Times New Roman" pitchFamily="18" charset="0"/>
              </a:rPr>
              <a:t>Eficiencia Computacional</a:t>
            </a:r>
          </a:p>
        </p:txBody>
      </p:sp>
      <p:pic>
        <p:nvPicPr>
          <p:cNvPr id="108547" name="7 Imagen" descr="inv vs ren.wmf"/>
          <p:cNvPicPr>
            <a:picLocks noChangeAspect="1"/>
          </p:cNvPicPr>
          <p:nvPr/>
        </p:nvPicPr>
        <p:blipFill>
          <a:blip r:embed="rId2">
            <a:extLst>
              <a:ext uri="{28A0092B-C50C-407E-A947-70E740481C1C}">
                <a14:useLocalDpi xmlns:a14="http://schemas.microsoft.com/office/drawing/2010/main" val="0"/>
              </a:ext>
            </a:extLst>
          </a:blip>
          <a:srcRect l="8122" t="9052" r="8929" b="6950"/>
          <a:stretch>
            <a:fillRect/>
          </a:stretch>
        </p:blipFill>
        <p:spPr bwMode="auto">
          <a:xfrm>
            <a:off x="1258888" y="895350"/>
            <a:ext cx="639921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08550" name="Rectangle 9"/>
          <p:cNvSpPr>
            <a:spLocks noChangeArrowheads="1"/>
          </p:cNvSpPr>
          <p:nvPr/>
        </p:nvSpPr>
        <p:spPr bwMode="auto">
          <a:xfrm>
            <a:off x="0" y="599122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MX" altLang="es-MX" sz="1200">
                <a:solidFill>
                  <a:srgbClr val="006600"/>
                </a:solidFill>
              </a:rPr>
              <a:t>Tiempo de computo para la fórmula de Kubo-Greenwood en redes de </a:t>
            </a:r>
            <a:r>
              <a:rPr lang="es-MX" altLang="es-MX" sz="1200">
                <a:solidFill>
                  <a:srgbClr val="CC3300"/>
                </a:solidFill>
              </a:rPr>
              <a:t>4</a:t>
            </a:r>
            <a:r>
              <a:rPr lang="es-MX" altLang="es-MX" sz="1200">
                <a:solidFill>
                  <a:srgbClr val="CC3300"/>
                </a:solidFill>
                <a:sym typeface="Symbol" panose="05050102010706020507" pitchFamily="18" charset="2"/>
              </a:rPr>
              <a:t></a:t>
            </a:r>
            <a:r>
              <a:rPr lang="es-MX" altLang="es-MX" sz="1200" i="1">
                <a:solidFill>
                  <a:srgbClr val="CC3300"/>
                </a:solidFill>
              </a:rPr>
              <a:t>N</a:t>
            </a:r>
            <a:r>
              <a:rPr lang="es-MX" altLang="es-MX" sz="1200">
                <a:solidFill>
                  <a:srgbClr val="CC3300"/>
                </a:solidFill>
              </a:rPr>
              <a:t> átomos</a:t>
            </a:r>
            <a:r>
              <a:rPr lang="es-MX" altLang="es-MX" sz="1200">
                <a:solidFill>
                  <a:srgbClr val="006600"/>
                </a:solidFill>
              </a:rPr>
              <a:t>, siendo  </a:t>
            </a:r>
            <a:r>
              <a:rPr lang="es-MX" altLang="es-MX" sz="1200" i="1">
                <a:solidFill>
                  <a:srgbClr val="CC3300"/>
                </a:solidFill>
              </a:rPr>
              <a:t>N</a:t>
            </a:r>
            <a:r>
              <a:rPr lang="es-MX" altLang="es-MX" sz="1200">
                <a:solidFill>
                  <a:srgbClr val="006600"/>
                </a:solidFill>
              </a:rPr>
              <a:t> un número de  Fibonacci, a través de tres métodos: por calculo directo de la función de  Green (Cuadrados), usando  inversión en una dimensión + convolución (triángulos) y por medio del método de renormalización+convolución (círculos). El calculo fue llevado a cabo en una estación de trabajo Silicon Graphics O2 con un procesador  MIPS R12000.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4"/>
          <p:cNvGraphicFramePr>
            <a:graphicFrameLocks noGrp="1" noChangeAspect="1"/>
          </p:cNvGraphicFramePr>
          <p:nvPr>
            <p:ph sz="half" idx="1"/>
          </p:nvPr>
        </p:nvGraphicFramePr>
        <p:xfrm>
          <a:off x="425450" y="1120775"/>
          <a:ext cx="7745413" cy="1062038"/>
        </p:xfrm>
        <a:graphic>
          <a:graphicData uri="http://schemas.openxmlformats.org/presentationml/2006/ole">
            <mc:AlternateContent xmlns:mc="http://schemas.openxmlformats.org/markup-compatibility/2006">
              <mc:Choice xmlns:v="urn:schemas-microsoft-com:vml" Requires="v">
                <p:oleObj spid="_x0000_s109574" name="Equation" r:id="rId4" imgW="4724400" imgH="647700" progId="Equation.DSMT4">
                  <p:embed/>
                </p:oleObj>
              </mc:Choice>
              <mc:Fallback>
                <p:oleObj name="Equation" r:id="rId4" imgW="4724400" imgH="647700" progId="Equation.DSMT4">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1120775"/>
                        <a:ext cx="77454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2"/>
          <p:cNvSpPr>
            <a:spLocks noGrp="1" noChangeArrowheads="1"/>
          </p:cNvSpPr>
          <p:nvPr>
            <p:ph type="title"/>
          </p:nvPr>
        </p:nvSpPr>
        <p:spPr>
          <a:xfrm>
            <a:off x="1042988" y="44450"/>
            <a:ext cx="7489825" cy="792163"/>
          </a:xfrm>
        </p:spPr>
        <p:txBody>
          <a:bodyPr/>
          <a:lstStyle/>
          <a:p>
            <a:pPr>
              <a:defRPr/>
            </a:pPr>
            <a:r>
              <a:rPr lang="es-MX" sz="4800" b="1" dirty="0">
                <a:solidFill>
                  <a:srgbClr val="0000CC"/>
                </a:solidFill>
                <a:effectLst>
                  <a:outerShdw blurRad="38100" dist="38100" dir="2700000" algn="tl">
                    <a:srgbClr val="C0C0C0"/>
                  </a:outerShdw>
                </a:effectLst>
                <a:latin typeface="Times New Roman" pitchFamily="18" charset="0"/>
              </a:rPr>
              <a:t>Teorema de </a:t>
            </a:r>
            <a:r>
              <a:rPr lang="es-MX" sz="4800" b="1" dirty="0" err="1">
                <a:solidFill>
                  <a:srgbClr val="0000CC"/>
                </a:solidFill>
                <a:effectLst>
                  <a:outerShdw blurRad="38100" dist="38100" dir="2700000" algn="tl">
                    <a:srgbClr val="C0C0C0"/>
                  </a:outerShdw>
                </a:effectLst>
                <a:latin typeface="Times New Roman" pitchFamily="18" charset="0"/>
              </a:rPr>
              <a:t>Convolución</a:t>
            </a:r>
            <a:endParaRPr lang="es-MX" sz="4800" b="1" dirty="0">
              <a:solidFill>
                <a:srgbClr val="0000CC"/>
              </a:solidFill>
              <a:effectLst>
                <a:outerShdw blurRad="38100" dist="38100" dir="2700000" algn="tl">
                  <a:srgbClr val="C0C0C0"/>
                </a:outerShdw>
              </a:effectLst>
              <a:latin typeface="Times New Roman" pitchFamily="18" charset="0"/>
            </a:endParaRPr>
          </a:p>
        </p:txBody>
      </p:sp>
      <p:pic>
        <p:nvPicPr>
          <p:cNvPr id="109572"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4"/>
          <p:cNvGraphicFramePr>
            <a:graphicFrameLocks noGrp="1" noChangeAspect="1"/>
          </p:cNvGraphicFramePr>
          <p:nvPr>
            <p:ph sz="half" idx="1"/>
          </p:nvPr>
        </p:nvGraphicFramePr>
        <p:xfrm>
          <a:off x="425450" y="1120775"/>
          <a:ext cx="7745413" cy="1062038"/>
        </p:xfrm>
        <a:graphic>
          <a:graphicData uri="http://schemas.openxmlformats.org/presentationml/2006/ole">
            <mc:AlternateContent xmlns:mc="http://schemas.openxmlformats.org/markup-compatibility/2006">
              <mc:Choice xmlns:v="urn:schemas-microsoft-com:vml" Requires="v">
                <p:oleObj spid="_x0000_s111625" name="Equation" r:id="rId4" imgW="4724400" imgH="647700" progId="Equation.DSMT4">
                  <p:embed/>
                </p:oleObj>
              </mc:Choice>
              <mc:Fallback>
                <p:oleObj name="Equation" r:id="rId4" imgW="4724400" imgH="647700" progId="Equation.DSMT4">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1120775"/>
                        <a:ext cx="77454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19" name="AutoShape 7"/>
          <p:cNvSpPr>
            <a:spLocks noChangeArrowheads="1"/>
          </p:cNvSpPr>
          <p:nvPr/>
        </p:nvSpPr>
        <p:spPr bwMode="auto">
          <a:xfrm>
            <a:off x="395288" y="2854325"/>
            <a:ext cx="431800" cy="358775"/>
          </a:xfrm>
          <a:prstGeom prst="rightArrow">
            <a:avLst>
              <a:gd name="adj1" fmla="val 50000"/>
              <a:gd name="adj2" fmla="val 42453"/>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11620" name="Object 8"/>
          <p:cNvGraphicFramePr>
            <a:graphicFrameLocks noGrp="1" noChangeAspect="1"/>
          </p:cNvGraphicFramePr>
          <p:nvPr>
            <p:ph sz="half" idx="2"/>
          </p:nvPr>
        </p:nvGraphicFramePr>
        <p:xfrm>
          <a:off x="900113" y="2232025"/>
          <a:ext cx="4843462" cy="1581150"/>
        </p:xfrm>
        <a:graphic>
          <a:graphicData uri="http://schemas.openxmlformats.org/presentationml/2006/ole">
            <mc:AlternateContent xmlns:mc="http://schemas.openxmlformats.org/markup-compatibility/2006">
              <mc:Choice xmlns:v="urn:schemas-microsoft-com:vml" Requires="v">
                <p:oleObj spid="_x0000_s111626" name="Equation" r:id="rId6" imgW="3073400" imgH="1003300" progId="Equation.DSMT4">
                  <p:embed/>
                </p:oleObj>
              </mc:Choice>
              <mc:Fallback>
                <p:oleObj name="Equation" r:id="rId6" imgW="3073400" imgH="1003300" progId="Equation.DSMT4">
                  <p:embed/>
                  <p:pic>
                    <p:nvPicPr>
                      <p:cNvPr id="0"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232025"/>
                        <a:ext cx="484346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11 CuadroTexto"/>
          <p:cNvSpPr txBox="1"/>
          <p:nvPr/>
        </p:nvSpPr>
        <p:spPr>
          <a:xfrm>
            <a:off x="323850" y="3873500"/>
            <a:ext cx="8569325" cy="1338263"/>
          </a:xfrm>
          <a:prstGeom prst="rect">
            <a:avLst/>
          </a:prstGeom>
          <a:noFill/>
        </p:spPr>
        <p:txBody>
          <a:bodyPr>
            <a:spAutoFit/>
          </a:bodyPr>
          <a:lstStyle/>
          <a:p>
            <a:pPr marL="177800" indent="-177800">
              <a:defRPr/>
            </a:pPr>
            <a:r>
              <a:rPr lang="en-US" sz="2700" dirty="0">
                <a:solidFill>
                  <a:schemeClr val="accent5">
                    <a:lumMod val="10000"/>
                  </a:schemeClr>
                </a:solidFill>
                <a:latin typeface="Calibri" pitchFamily="34" charset="0"/>
                <a:cs typeface="Arial" pitchFamily="34" charset="0"/>
              </a:rPr>
              <a:t>- </a:t>
            </a:r>
            <a:r>
              <a:rPr lang="es-MX" sz="2700" dirty="0">
                <a:solidFill>
                  <a:schemeClr val="accent5">
                    <a:lumMod val="10000"/>
                  </a:schemeClr>
                </a:solidFill>
                <a:latin typeface="Calibri" pitchFamily="34" charset="0"/>
                <a:cs typeface="Arial" pitchFamily="34" charset="0"/>
              </a:rPr>
              <a:t>El </a:t>
            </a:r>
            <a:r>
              <a:rPr lang="es-MX" sz="2700" dirty="0" err="1">
                <a:solidFill>
                  <a:schemeClr val="accent5">
                    <a:lumMod val="10000"/>
                  </a:schemeClr>
                </a:solidFill>
                <a:latin typeface="Calibri" pitchFamily="34" charset="0"/>
                <a:cs typeface="Arial" pitchFamily="34" charset="0"/>
              </a:rPr>
              <a:t>Hamiltoniano</a:t>
            </a:r>
            <a:r>
              <a:rPr lang="es-MX" sz="2700" dirty="0">
                <a:solidFill>
                  <a:schemeClr val="accent5">
                    <a:lumMod val="10000"/>
                  </a:schemeClr>
                </a:solidFill>
                <a:latin typeface="Calibri" pitchFamily="34" charset="0"/>
                <a:cs typeface="Arial" pitchFamily="34" charset="0"/>
              </a:rPr>
              <a:t> de amarre fuerte a primeros vecinos con desorden de enlace en redes cúbicamente estructuradas es separable.</a:t>
            </a:r>
          </a:p>
        </p:txBody>
      </p:sp>
      <p:sp>
        <p:nvSpPr>
          <p:cNvPr id="14" name="Rectangle 2"/>
          <p:cNvSpPr>
            <a:spLocks noGrp="1" noChangeArrowheads="1"/>
          </p:cNvSpPr>
          <p:nvPr>
            <p:ph type="title"/>
          </p:nvPr>
        </p:nvSpPr>
        <p:spPr>
          <a:xfrm>
            <a:off x="1042988" y="44450"/>
            <a:ext cx="7489825" cy="792163"/>
          </a:xfrm>
        </p:spPr>
        <p:txBody>
          <a:bodyPr/>
          <a:lstStyle/>
          <a:p>
            <a:pPr>
              <a:defRPr/>
            </a:pPr>
            <a:r>
              <a:rPr lang="es-MX" sz="4800" b="1" dirty="0">
                <a:solidFill>
                  <a:srgbClr val="0000CC"/>
                </a:solidFill>
                <a:effectLst>
                  <a:outerShdw blurRad="38100" dist="38100" dir="2700000" algn="tl">
                    <a:srgbClr val="C0C0C0"/>
                  </a:outerShdw>
                </a:effectLst>
                <a:latin typeface="Times New Roman" pitchFamily="18" charset="0"/>
              </a:rPr>
              <a:t>Teorema de </a:t>
            </a:r>
            <a:r>
              <a:rPr lang="es-MX" sz="4800" b="1" dirty="0" err="1">
                <a:solidFill>
                  <a:srgbClr val="0000CC"/>
                </a:solidFill>
                <a:effectLst>
                  <a:outerShdw blurRad="38100" dist="38100" dir="2700000" algn="tl">
                    <a:srgbClr val="C0C0C0"/>
                  </a:outerShdw>
                </a:effectLst>
                <a:latin typeface="Times New Roman" pitchFamily="18" charset="0"/>
              </a:rPr>
              <a:t>Convolución</a:t>
            </a:r>
            <a:endParaRPr lang="es-MX" sz="4800" b="1" dirty="0">
              <a:solidFill>
                <a:srgbClr val="0000CC"/>
              </a:solidFill>
              <a:effectLst>
                <a:outerShdw blurRad="38100" dist="38100" dir="2700000" algn="tl">
                  <a:srgbClr val="C0C0C0"/>
                </a:outerShdw>
              </a:effectLst>
              <a:latin typeface="Times New Roman" pitchFamily="18" charset="0"/>
            </a:endParaRPr>
          </a:p>
        </p:txBody>
      </p:sp>
      <p:pic>
        <p:nvPicPr>
          <p:cNvPr id="111623" name="8 Imagen" descr="unam-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4"/>
          <p:cNvGraphicFramePr>
            <a:graphicFrameLocks noGrp="1" noChangeAspect="1"/>
          </p:cNvGraphicFramePr>
          <p:nvPr>
            <p:ph sz="half" idx="1"/>
          </p:nvPr>
        </p:nvGraphicFramePr>
        <p:xfrm>
          <a:off x="425450" y="1120775"/>
          <a:ext cx="7745413" cy="1062038"/>
        </p:xfrm>
        <a:graphic>
          <a:graphicData uri="http://schemas.openxmlformats.org/presentationml/2006/ole">
            <mc:AlternateContent xmlns:mc="http://schemas.openxmlformats.org/markup-compatibility/2006">
              <mc:Choice xmlns:v="urn:schemas-microsoft-com:vml" Requires="v">
                <p:oleObj spid="_x0000_s113674" name="Equation" r:id="rId4" imgW="4724400" imgH="647700" progId="Equation.DSMT4">
                  <p:embed/>
                </p:oleObj>
              </mc:Choice>
              <mc:Fallback>
                <p:oleObj name="Equation" r:id="rId4" imgW="4724400" imgH="647700" progId="Equation.DSMT4">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1120775"/>
                        <a:ext cx="77454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67" name="AutoShape 7"/>
          <p:cNvSpPr>
            <a:spLocks noChangeArrowheads="1"/>
          </p:cNvSpPr>
          <p:nvPr/>
        </p:nvSpPr>
        <p:spPr bwMode="auto">
          <a:xfrm>
            <a:off x="395288" y="2854325"/>
            <a:ext cx="431800" cy="358775"/>
          </a:xfrm>
          <a:prstGeom prst="rightArrow">
            <a:avLst>
              <a:gd name="adj1" fmla="val 50000"/>
              <a:gd name="adj2" fmla="val 42453"/>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13668" name="Object 8"/>
          <p:cNvGraphicFramePr>
            <a:graphicFrameLocks noGrp="1" noChangeAspect="1"/>
          </p:cNvGraphicFramePr>
          <p:nvPr>
            <p:ph sz="half" idx="2"/>
          </p:nvPr>
        </p:nvGraphicFramePr>
        <p:xfrm>
          <a:off x="900113" y="2232025"/>
          <a:ext cx="4843462" cy="1581150"/>
        </p:xfrm>
        <a:graphic>
          <a:graphicData uri="http://schemas.openxmlformats.org/presentationml/2006/ole">
            <mc:AlternateContent xmlns:mc="http://schemas.openxmlformats.org/markup-compatibility/2006">
              <mc:Choice xmlns:v="urn:schemas-microsoft-com:vml" Requires="v">
                <p:oleObj spid="_x0000_s113675" name="Equation" r:id="rId6" imgW="3073400" imgH="1003300" progId="Equation.DSMT4">
                  <p:embed/>
                </p:oleObj>
              </mc:Choice>
              <mc:Fallback>
                <p:oleObj name="Equation" r:id="rId6" imgW="3073400" imgH="1003300" progId="Equation.DSMT4">
                  <p:embed/>
                  <p:pic>
                    <p:nvPicPr>
                      <p:cNvPr id="0"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232025"/>
                        <a:ext cx="484346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11 CuadroTexto"/>
          <p:cNvSpPr txBox="1"/>
          <p:nvPr/>
        </p:nvSpPr>
        <p:spPr>
          <a:xfrm>
            <a:off x="323850" y="3873500"/>
            <a:ext cx="8569325" cy="1338263"/>
          </a:xfrm>
          <a:prstGeom prst="rect">
            <a:avLst/>
          </a:prstGeom>
          <a:noFill/>
        </p:spPr>
        <p:txBody>
          <a:bodyPr>
            <a:spAutoFit/>
          </a:bodyPr>
          <a:lstStyle/>
          <a:p>
            <a:pPr marL="177800" indent="-177800">
              <a:defRPr/>
            </a:pPr>
            <a:r>
              <a:rPr lang="en-US" sz="2700" dirty="0">
                <a:solidFill>
                  <a:schemeClr val="accent5">
                    <a:lumMod val="10000"/>
                  </a:schemeClr>
                </a:solidFill>
                <a:latin typeface="Calibri" pitchFamily="34" charset="0"/>
                <a:cs typeface="Arial" pitchFamily="34" charset="0"/>
              </a:rPr>
              <a:t>- </a:t>
            </a:r>
            <a:r>
              <a:rPr lang="es-MX" sz="2700" dirty="0">
                <a:solidFill>
                  <a:schemeClr val="accent5">
                    <a:lumMod val="10000"/>
                  </a:schemeClr>
                </a:solidFill>
                <a:latin typeface="Calibri" pitchFamily="34" charset="0"/>
                <a:cs typeface="Arial" pitchFamily="34" charset="0"/>
              </a:rPr>
              <a:t>El </a:t>
            </a:r>
            <a:r>
              <a:rPr lang="es-MX" sz="2700" dirty="0" err="1">
                <a:solidFill>
                  <a:schemeClr val="accent5">
                    <a:lumMod val="10000"/>
                  </a:schemeClr>
                </a:solidFill>
                <a:latin typeface="Calibri" pitchFamily="34" charset="0"/>
                <a:cs typeface="Arial" pitchFamily="34" charset="0"/>
              </a:rPr>
              <a:t>Hamiltoniano</a:t>
            </a:r>
            <a:r>
              <a:rPr lang="es-MX" sz="2700" dirty="0">
                <a:solidFill>
                  <a:schemeClr val="accent5">
                    <a:lumMod val="10000"/>
                  </a:schemeClr>
                </a:solidFill>
                <a:latin typeface="Calibri" pitchFamily="34" charset="0"/>
                <a:cs typeface="Arial" pitchFamily="34" charset="0"/>
              </a:rPr>
              <a:t> de amarre fuerte a primeros vecinos con desorden de enlace en redes cúbicamente estructuradas es separable.</a:t>
            </a:r>
          </a:p>
        </p:txBody>
      </p:sp>
      <p:pic>
        <p:nvPicPr>
          <p:cNvPr id="113670" name="13 Imagen" descr="Quantum.emf"/>
          <p:cNvPicPr>
            <a:picLocks noChangeAspect="1"/>
          </p:cNvPicPr>
          <p:nvPr/>
        </p:nvPicPr>
        <p:blipFill>
          <a:blip r:embed="rId8">
            <a:extLst>
              <a:ext uri="{28A0092B-C50C-407E-A947-70E740481C1C}">
                <a14:useLocalDpi xmlns:a14="http://schemas.microsoft.com/office/drawing/2010/main" val="0"/>
              </a:ext>
            </a:extLst>
          </a:blip>
          <a:srcRect l="4442" t="7748" r="3751" b="7013"/>
          <a:stretch>
            <a:fillRect/>
          </a:stretch>
        </p:blipFill>
        <p:spPr bwMode="auto">
          <a:xfrm>
            <a:off x="5780088" y="1628775"/>
            <a:ext cx="31130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Grp="1" noChangeArrowheads="1"/>
          </p:cNvSpPr>
          <p:nvPr>
            <p:ph type="title"/>
          </p:nvPr>
        </p:nvSpPr>
        <p:spPr>
          <a:xfrm>
            <a:off x="1042988" y="44450"/>
            <a:ext cx="7489825" cy="792163"/>
          </a:xfrm>
        </p:spPr>
        <p:txBody>
          <a:bodyPr/>
          <a:lstStyle/>
          <a:p>
            <a:pPr>
              <a:defRPr/>
            </a:pPr>
            <a:r>
              <a:rPr lang="es-MX" sz="4800" b="1" dirty="0">
                <a:solidFill>
                  <a:srgbClr val="0000CC"/>
                </a:solidFill>
                <a:effectLst>
                  <a:outerShdw blurRad="38100" dist="38100" dir="2700000" algn="tl">
                    <a:srgbClr val="C0C0C0"/>
                  </a:outerShdw>
                </a:effectLst>
                <a:latin typeface="Times New Roman" pitchFamily="18" charset="0"/>
              </a:rPr>
              <a:t>Teorema de </a:t>
            </a:r>
            <a:r>
              <a:rPr lang="es-MX" sz="4800" b="1" dirty="0" err="1">
                <a:solidFill>
                  <a:srgbClr val="0000CC"/>
                </a:solidFill>
                <a:effectLst>
                  <a:outerShdw blurRad="38100" dist="38100" dir="2700000" algn="tl">
                    <a:srgbClr val="C0C0C0"/>
                  </a:outerShdw>
                </a:effectLst>
                <a:latin typeface="Times New Roman" pitchFamily="18" charset="0"/>
              </a:rPr>
              <a:t>Convolución</a:t>
            </a:r>
            <a:endParaRPr lang="es-MX" sz="4800" b="1" dirty="0">
              <a:solidFill>
                <a:srgbClr val="0000CC"/>
              </a:solidFill>
              <a:effectLst>
                <a:outerShdw blurRad="38100" dist="38100" dir="2700000" algn="tl">
                  <a:srgbClr val="C0C0C0"/>
                </a:outerShdw>
              </a:effectLst>
              <a:latin typeface="Times New Roman" pitchFamily="18" charset="0"/>
            </a:endParaRPr>
          </a:p>
        </p:txBody>
      </p:sp>
      <p:pic>
        <p:nvPicPr>
          <p:cNvPr id="113672" name="8 Imagen" descr="unam-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7"/>
          <p:cNvSpPr>
            <a:spLocks noChangeArrowheads="1"/>
          </p:cNvSpPr>
          <p:nvPr/>
        </p:nvSpPr>
        <p:spPr bwMode="auto">
          <a:xfrm>
            <a:off x="3636963" y="908050"/>
            <a:ext cx="2159000" cy="1079500"/>
          </a:xfrm>
          <a:prstGeom prst="ellipse">
            <a:avLst/>
          </a:prstGeom>
          <a:solidFill>
            <a:srgbClr val="C0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800">
                <a:solidFill>
                  <a:srgbClr val="FFFFFF"/>
                </a:solidFill>
              </a:rPr>
              <a:t>Sólidos</a:t>
            </a:r>
          </a:p>
        </p:txBody>
      </p:sp>
      <p:sp>
        <p:nvSpPr>
          <p:cNvPr id="14339" name="Oval 8"/>
          <p:cNvSpPr>
            <a:spLocks noChangeArrowheads="1"/>
          </p:cNvSpPr>
          <p:nvPr/>
        </p:nvSpPr>
        <p:spPr bwMode="auto">
          <a:xfrm>
            <a:off x="5653088" y="2636838"/>
            <a:ext cx="2159000" cy="1009650"/>
          </a:xfrm>
          <a:prstGeom prst="ellipse">
            <a:avLst/>
          </a:prstGeom>
          <a:solidFill>
            <a:srgbClr val="AE545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000">
                <a:solidFill>
                  <a:srgbClr val="FFFFFF"/>
                </a:solidFill>
              </a:rPr>
              <a:t>Periódicos</a:t>
            </a:r>
          </a:p>
        </p:txBody>
      </p:sp>
      <p:sp>
        <p:nvSpPr>
          <p:cNvPr id="14340" name="Oval 9"/>
          <p:cNvSpPr>
            <a:spLocks noChangeArrowheads="1"/>
          </p:cNvSpPr>
          <p:nvPr/>
        </p:nvSpPr>
        <p:spPr bwMode="auto">
          <a:xfrm>
            <a:off x="2052638" y="2547938"/>
            <a:ext cx="2232025" cy="1023937"/>
          </a:xfrm>
          <a:prstGeom prst="ellipse">
            <a:avLst/>
          </a:prstGeom>
          <a:solidFill>
            <a:srgbClr val="AE545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000">
                <a:solidFill>
                  <a:srgbClr val="FFFFFF"/>
                </a:solidFill>
              </a:rPr>
              <a:t>Aperiódicos</a:t>
            </a:r>
          </a:p>
        </p:txBody>
      </p:sp>
      <p:sp>
        <p:nvSpPr>
          <p:cNvPr id="14341" name="Text Box 18"/>
          <p:cNvSpPr txBox="1">
            <a:spLocks noChangeArrowheads="1"/>
          </p:cNvSpPr>
          <p:nvPr/>
        </p:nvSpPr>
        <p:spPr bwMode="auto">
          <a:xfrm>
            <a:off x="5940425" y="3789363"/>
            <a:ext cx="2925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a:t>14 Redes de Bravais</a:t>
            </a:r>
          </a:p>
          <a:p>
            <a:pPr eaLnBrk="1" hangingPunct="1">
              <a:spcBef>
                <a:spcPct val="0"/>
              </a:spcBef>
            </a:pPr>
            <a:r>
              <a:rPr lang="es-MX" altLang="es-MX" sz="2000"/>
              <a:t>239 Grupos Espaciales</a:t>
            </a:r>
          </a:p>
        </p:txBody>
      </p:sp>
      <p:sp>
        <p:nvSpPr>
          <p:cNvPr id="14342" name="Line 27"/>
          <p:cNvSpPr>
            <a:spLocks noChangeShapeType="1"/>
          </p:cNvSpPr>
          <p:nvPr/>
        </p:nvSpPr>
        <p:spPr bwMode="auto">
          <a:xfrm>
            <a:off x="5653088" y="1844675"/>
            <a:ext cx="647700" cy="7175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4343" name="Line 29"/>
          <p:cNvSpPr>
            <a:spLocks noChangeShapeType="1"/>
          </p:cNvSpPr>
          <p:nvPr/>
        </p:nvSpPr>
        <p:spPr bwMode="auto">
          <a:xfrm rot="5400000">
            <a:off x="3060700" y="1771650"/>
            <a:ext cx="719138" cy="71913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6" name="Rectangle 2"/>
          <p:cNvSpPr txBox="1">
            <a:spLocks noChangeArrowheads="1"/>
          </p:cNvSpPr>
          <p:nvPr/>
        </p:nvSpPr>
        <p:spPr bwMode="auto">
          <a:xfrm>
            <a:off x="7604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Clasificación</a:t>
            </a:r>
          </a:p>
        </p:txBody>
      </p:sp>
      <p:sp>
        <p:nvSpPr>
          <p:cNvPr id="1434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4346"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4"/>
          <p:cNvGraphicFramePr>
            <a:graphicFrameLocks noGrp="1" noChangeAspect="1"/>
          </p:cNvGraphicFramePr>
          <p:nvPr>
            <p:ph sz="half" idx="1"/>
          </p:nvPr>
        </p:nvGraphicFramePr>
        <p:xfrm>
          <a:off x="425450" y="1120775"/>
          <a:ext cx="7745413" cy="1062038"/>
        </p:xfrm>
        <a:graphic>
          <a:graphicData uri="http://schemas.openxmlformats.org/presentationml/2006/ole">
            <mc:AlternateContent xmlns:mc="http://schemas.openxmlformats.org/markup-compatibility/2006">
              <mc:Choice xmlns:v="urn:schemas-microsoft-com:vml" Requires="v">
                <p:oleObj spid="_x0000_s115725" name="Equation" r:id="rId4" imgW="4724400" imgH="647700" progId="Equation.DSMT4">
                  <p:embed/>
                </p:oleObj>
              </mc:Choice>
              <mc:Fallback>
                <p:oleObj name="Equation" r:id="rId4" imgW="4724400" imgH="647700" progId="Equation.DSMT4">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1120775"/>
                        <a:ext cx="77454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5715" name="Rectangle 6"/>
          <p:cNvSpPr>
            <a:spLocks noChangeArrowheads="1"/>
          </p:cNvSpPr>
          <p:nvPr/>
        </p:nvSpPr>
        <p:spPr bwMode="auto">
          <a:xfrm>
            <a:off x="3348038" y="6500813"/>
            <a:ext cx="5775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zh-TW" sz="1600">
                <a:solidFill>
                  <a:srgbClr val="663300"/>
                </a:solidFill>
                <a:ea typeface="新細明體"/>
                <a:cs typeface="新細明體"/>
              </a:rPr>
              <a:t>V. Sánchez and C. Wang, </a:t>
            </a:r>
            <a:r>
              <a:rPr lang="en-US" altLang="zh-TW" sz="1600" i="1">
                <a:solidFill>
                  <a:srgbClr val="663300"/>
                </a:solidFill>
                <a:ea typeface="新細明體"/>
                <a:cs typeface="新細明體"/>
              </a:rPr>
              <a:t>Phys. Rev. B </a:t>
            </a:r>
            <a:r>
              <a:rPr lang="en-US" altLang="zh-TW" sz="1600" b="1">
                <a:solidFill>
                  <a:srgbClr val="663300"/>
                </a:solidFill>
                <a:ea typeface="新細明體"/>
                <a:cs typeface="新細明體"/>
              </a:rPr>
              <a:t>70</a:t>
            </a:r>
            <a:r>
              <a:rPr lang="en-US" altLang="zh-TW" sz="1600">
                <a:solidFill>
                  <a:srgbClr val="663300"/>
                </a:solidFill>
                <a:ea typeface="新細明體"/>
                <a:cs typeface="新細明體"/>
              </a:rPr>
              <a:t>, 144207 (2004). </a:t>
            </a:r>
          </a:p>
        </p:txBody>
      </p:sp>
      <p:sp>
        <p:nvSpPr>
          <p:cNvPr id="115716" name="AutoShape 7"/>
          <p:cNvSpPr>
            <a:spLocks noChangeArrowheads="1"/>
          </p:cNvSpPr>
          <p:nvPr/>
        </p:nvSpPr>
        <p:spPr bwMode="auto">
          <a:xfrm>
            <a:off x="395288" y="2854325"/>
            <a:ext cx="431800" cy="358775"/>
          </a:xfrm>
          <a:prstGeom prst="rightArrow">
            <a:avLst>
              <a:gd name="adj1" fmla="val 50000"/>
              <a:gd name="adj2" fmla="val 42453"/>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15717" name="Object 8"/>
          <p:cNvGraphicFramePr>
            <a:graphicFrameLocks noGrp="1" noChangeAspect="1"/>
          </p:cNvGraphicFramePr>
          <p:nvPr>
            <p:ph sz="half" idx="2"/>
          </p:nvPr>
        </p:nvGraphicFramePr>
        <p:xfrm>
          <a:off x="900113" y="2232025"/>
          <a:ext cx="4843462" cy="1581150"/>
        </p:xfrm>
        <a:graphic>
          <a:graphicData uri="http://schemas.openxmlformats.org/presentationml/2006/ole">
            <mc:AlternateContent xmlns:mc="http://schemas.openxmlformats.org/markup-compatibility/2006">
              <mc:Choice xmlns:v="urn:schemas-microsoft-com:vml" Requires="v">
                <p:oleObj spid="_x0000_s115726" name="Equation" r:id="rId6" imgW="3073400" imgH="1003300" progId="Equation.DSMT4">
                  <p:embed/>
                </p:oleObj>
              </mc:Choice>
              <mc:Fallback>
                <p:oleObj name="Equation" r:id="rId6" imgW="3073400" imgH="1003300" progId="Equation.DSMT4">
                  <p:embed/>
                  <p:pic>
                    <p:nvPicPr>
                      <p:cNvPr id="0" name="Object 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232025"/>
                        <a:ext cx="484346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11 CuadroTexto"/>
          <p:cNvSpPr txBox="1"/>
          <p:nvPr/>
        </p:nvSpPr>
        <p:spPr>
          <a:xfrm>
            <a:off x="323850" y="3873500"/>
            <a:ext cx="8569325" cy="1338263"/>
          </a:xfrm>
          <a:prstGeom prst="rect">
            <a:avLst/>
          </a:prstGeom>
          <a:noFill/>
        </p:spPr>
        <p:txBody>
          <a:bodyPr>
            <a:spAutoFit/>
          </a:bodyPr>
          <a:lstStyle/>
          <a:p>
            <a:pPr marL="177800" indent="-177800">
              <a:defRPr/>
            </a:pPr>
            <a:r>
              <a:rPr lang="en-US" sz="2700" dirty="0">
                <a:solidFill>
                  <a:schemeClr val="accent5">
                    <a:lumMod val="10000"/>
                  </a:schemeClr>
                </a:solidFill>
                <a:latin typeface="Calibri" pitchFamily="34" charset="0"/>
                <a:cs typeface="Arial" pitchFamily="34" charset="0"/>
              </a:rPr>
              <a:t>- </a:t>
            </a:r>
            <a:r>
              <a:rPr lang="es-MX" sz="2700" dirty="0">
                <a:solidFill>
                  <a:schemeClr val="accent5">
                    <a:lumMod val="10000"/>
                  </a:schemeClr>
                </a:solidFill>
                <a:latin typeface="Calibri" pitchFamily="34" charset="0"/>
                <a:cs typeface="Arial" pitchFamily="34" charset="0"/>
              </a:rPr>
              <a:t>El </a:t>
            </a:r>
            <a:r>
              <a:rPr lang="es-MX" sz="2700" dirty="0" err="1">
                <a:solidFill>
                  <a:schemeClr val="accent5">
                    <a:lumMod val="10000"/>
                  </a:schemeClr>
                </a:solidFill>
                <a:latin typeface="Calibri" pitchFamily="34" charset="0"/>
                <a:cs typeface="Arial" pitchFamily="34" charset="0"/>
              </a:rPr>
              <a:t>Hamiltoniano</a:t>
            </a:r>
            <a:r>
              <a:rPr lang="es-MX" sz="2700" dirty="0">
                <a:solidFill>
                  <a:schemeClr val="accent5">
                    <a:lumMod val="10000"/>
                  </a:schemeClr>
                </a:solidFill>
                <a:latin typeface="Calibri" pitchFamily="34" charset="0"/>
                <a:cs typeface="Arial" pitchFamily="34" charset="0"/>
              </a:rPr>
              <a:t> de amarre fuerte a primeros vecinos con desorden de enlace en redes cúbicamente estructuradas es separable.</a:t>
            </a:r>
          </a:p>
        </p:txBody>
      </p:sp>
      <p:pic>
        <p:nvPicPr>
          <p:cNvPr id="115719" name="13 Imagen" descr="Quantum.emf"/>
          <p:cNvPicPr>
            <a:picLocks noChangeAspect="1"/>
          </p:cNvPicPr>
          <p:nvPr/>
        </p:nvPicPr>
        <p:blipFill>
          <a:blip r:embed="rId8">
            <a:extLst>
              <a:ext uri="{28A0092B-C50C-407E-A947-70E740481C1C}">
                <a14:useLocalDpi xmlns:a14="http://schemas.microsoft.com/office/drawing/2010/main" val="0"/>
              </a:ext>
            </a:extLst>
          </a:blip>
          <a:srcRect l="4442" t="7748" r="3751" b="7013"/>
          <a:stretch>
            <a:fillRect/>
          </a:stretch>
        </p:blipFill>
        <p:spPr bwMode="auto">
          <a:xfrm>
            <a:off x="5780088" y="1628775"/>
            <a:ext cx="31130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Grp="1" noChangeArrowheads="1"/>
          </p:cNvSpPr>
          <p:nvPr>
            <p:ph type="title"/>
          </p:nvPr>
        </p:nvSpPr>
        <p:spPr>
          <a:xfrm>
            <a:off x="1042988" y="44450"/>
            <a:ext cx="7489825" cy="792163"/>
          </a:xfrm>
        </p:spPr>
        <p:txBody>
          <a:bodyPr/>
          <a:lstStyle/>
          <a:p>
            <a:pPr>
              <a:defRPr/>
            </a:pPr>
            <a:r>
              <a:rPr lang="es-MX" sz="4800" b="1" dirty="0">
                <a:solidFill>
                  <a:srgbClr val="0000CC"/>
                </a:solidFill>
                <a:effectLst>
                  <a:outerShdw blurRad="38100" dist="38100" dir="2700000" algn="tl">
                    <a:srgbClr val="C0C0C0"/>
                  </a:outerShdw>
                </a:effectLst>
                <a:latin typeface="Times New Roman" pitchFamily="18" charset="0"/>
              </a:rPr>
              <a:t>Teorema de </a:t>
            </a:r>
            <a:r>
              <a:rPr lang="es-MX" sz="4800" b="1" dirty="0" err="1">
                <a:solidFill>
                  <a:srgbClr val="0000CC"/>
                </a:solidFill>
                <a:effectLst>
                  <a:outerShdw blurRad="38100" dist="38100" dir="2700000" algn="tl">
                    <a:srgbClr val="C0C0C0"/>
                  </a:outerShdw>
                </a:effectLst>
                <a:latin typeface="Times New Roman" pitchFamily="18" charset="0"/>
              </a:rPr>
              <a:t>Convolución</a:t>
            </a:r>
            <a:endParaRPr lang="es-MX" sz="4800" b="1" dirty="0">
              <a:solidFill>
                <a:srgbClr val="0000CC"/>
              </a:solidFill>
              <a:effectLst>
                <a:outerShdw blurRad="38100" dist="38100" dir="2700000" algn="tl">
                  <a:srgbClr val="C0C0C0"/>
                </a:outerShdw>
              </a:effectLst>
              <a:latin typeface="Times New Roman" pitchFamily="18" charset="0"/>
            </a:endParaRPr>
          </a:p>
        </p:txBody>
      </p:sp>
      <p:pic>
        <p:nvPicPr>
          <p:cNvPr id="115721" name="8 Imagen" descr="unam-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graphicFrame>
        <p:nvGraphicFramePr>
          <p:cNvPr id="115723" name="Objeto 1"/>
          <p:cNvGraphicFramePr>
            <a:graphicFrameLocks noChangeAspect="1"/>
          </p:cNvGraphicFramePr>
          <p:nvPr/>
        </p:nvGraphicFramePr>
        <p:xfrm>
          <a:off x="755650" y="5083175"/>
          <a:ext cx="6405563" cy="722313"/>
        </p:xfrm>
        <a:graphic>
          <a:graphicData uri="http://schemas.openxmlformats.org/presentationml/2006/ole">
            <mc:AlternateContent xmlns:mc="http://schemas.openxmlformats.org/markup-compatibility/2006">
              <mc:Choice xmlns:v="urn:schemas-microsoft-com:vml" Requires="v">
                <p:oleObj spid="_x0000_s115727" name="Equation" r:id="rId10" imgW="5969000" imgH="673100" progId="Equation.DSMT4">
                  <p:embed/>
                </p:oleObj>
              </mc:Choice>
              <mc:Fallback>
                <p:oleObj name="Equation" r:id="rId10" imgW="5969000" imgH="673100" progId="Equation.DSMT4">
                  <p:embed/>
                  <p:pic>
                    <p:nvPicPr>
                      <p:cNvPr id="0" name="Objeto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650" y="5083175"/>
                        <a:ext cx="64055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5724" name="Objeto 2"/>
          <p:cNvGraphicFramePr>
            <a:graphicFrameLocks noChangeAspect="1"/>
          </p:cNvGraphicFramePr>
          <p:nvPr/>
        </p:nvGraphicFramePr>
        <p:xfrm>
          <a:off x="755650" y="5784850"/>
          <a:ext cx="6616700" cy="668338"/>
        </p:xfrm>
        <a:graphic>
          <a:graphicData uri="http://schemas.openxmlformats.org/presentationml/2006/ole">
            <mc:AlternateContent xmlns:mc="http://schemas.openxmlformats.org/markup-compatibility/2006">
              <mc:Choice xmlns:v="urn:schemas-microsoft-com:vml" Requires="v">
                <p:oleObj spid="_x0000_s115728" name="Equation" r:id="rId12" imgW="6286500" imgH="635000" progId="Equation.DSMT4">
                  <p:embed/>
                </p:oleObj>
              </mc:Choice>
              <mc:Fallback>
                <p:oleObj name="Equation" r:id="rId12" imgW="6286500" imgH="635000" progId="Equation.DSMT4">
                  <p:embed/>
                  <p:pic>
                    <p:nvPicPr>
                      <p:cNvPr id="0" name="Objeto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650" y="5784850"/>
                        <a:ext cx="66167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34" name="Rectangle 14"/>
          <p:cNvSpPr>
            <a:spLocks noGrp="1" noChangeArrowheads="1"/>
          </p:cNvSpPr>
          <p:nvPr>
            <p:ph type="title"/>
          </p:nvPr>
        </p:nvSpPr>
        <p:spPr>
          <a:xfrm>
            <a:off x="1114425" y="142875"/>
            <a:ext cx="7489825" cy="765175"/>
          </a:xfrm>
        </p:spPr>
        <p:txBody>
          <a:bodyPr/>
          <a:lstStyle/>
          <a:p>
            <a:pPr>
              <a:defRPr/>
            </a:pPr>
            <a:r>
              <a:rPr lang="es-MX" b="1" dirty="0" err="1">
                <a:solidFill>
                  <a:srgbClr val="0000CC"/>
                </a:solidFill>
                <a:effectLst>
                  <a:outerShdw blurRad="38100" dist="38100" dir="2700000" algn="tl">
                    <a:srgbClr val="C0C0C0"/>
                  </a:outerShdw>
                </a:effectLst>
                <a:latin typeface="Times New Roman" pitchFamily="18" charset="0"/>
              </a:rPr>
              <a:t>Cuantización</a:t>
            </a:r>
            <a:r>
              <a:rPr lang="es-MX" b="1" dirty="0">
                <a:solidFill>
                  <a:srgbClr val="0000CC"/>
                </a:solidFill>
                <a:effectLst>
                  <a:outerShdw blurRad="38100" dist="38100" dir="2700000" algn="tl">
                    <a:srgbClr val="C0C0C0"/>
                  </a:outerShdw>
                </a:effectLst>
                <a:latin typeface="Times New Roman" pitchFamily="18" charset="0"/>
              </a:rPr>
              <a:t> en </a:t>
            </a:r>
            <a:r>
              <a:rPr lang="es-MX" b="1" dirty="0" err="1">
                <a:solidFill>
                  <a:srgbClr val="0000CC"/>
                </a:solidFill>
                <a:effectLst>
                  <a:outerShdw blurRad="38100" dist="38100" dir="2700000" algn="tl">
                    <a:srgbClr val="C0C0C0"/>
                  </a:outerShdw>
                </a:effectLst>
                <a:latin typeface="Times New Roman" pitchFamily="18" charset="0"/>
              </a:rPr>
              <a:t>Nanosistemas</a:t>
            </a:r>
            <a:r>
              <a:rPr lang="es-MX" dirty="0"/>
              <a:t> </a:t>
            </a:r>
          </a:p>
        </p:txBody>
      </p:sp>
      <p:sp>
        <p:nvSpPr>
          <p:cNvPr id="117763" name="Text Box 19"/>
          <p:cNvSpPr txBox="1">
            <a:spLocks noChangeArrowheads="1"/>
          </p:cNvSpPr>
          <p:nvPr/>
        </p:nvSpPr>
        <p:spPr bwMode="auto">
          <a:xfrm>
            <a:off x="720725" y="6577013"/>
            <a:ext cx="860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MX" sz="1400">
                <a:solidFill>
                  <a:srgbClr val="663300"/>
                </a:solidFill>
              </a:rPr>
              <a:t>(a)  R. de Picciotto, </a:t>
            </a:r>
            <a:r>
              <a:rPr lang="es-ES" altLang="es-MX" sz="1400" i="1">
                <a:solidFill>
                  <a:srgbClr val="663300"/>
                </a:solidFill>
              </a:rPr>
              <a:t>et al., Nature </a:t>
            </a:r>
            <a:r>
              <a:rPr lang="es-ES" altLang="es-MX" sz="1400" b="1">
                <a:solidFill>
                  <a:srgbClr val="663300"/>
                </a:solidFill>
              </a:rPr>
              <a:t>411</a:t>
            </a:r>
            <a:r>
              <a:rPr lang="es-ES" altLang="es-MX" sz="1400">
                <a:solidFill>
                  <a:srgbClr val="663300"/>
                </a:solidFill>
              </a:rPr>
              <a:t>, 51 (2001).  (b) A. Urbina</a:t>
            </a:r>
            <a:r>
              <a:rPr lang="es-ES" altLang="es-MX" sz="1400" i="1">
                <a:solidFill>
                  <a:srgbClr val="663300"/>
                </a:solidFill>
              </a:rPr>
              <a:t>, et al., Phys. Rev. Lett</a:t>
            </a:r>
            <a:r>
              <a:rPr lang="es-ES" altLang="es-MX" sz="1400">
                <a:solidFill>
                  <a:srgbClr val="663300"/>
                </a:solidFill>
              </a:rPr>
              <a:t>. </a:t>
            </a:r>
            <a:r>
              <a:rPr lang="es-ES" altLang="es-MX" sz="1400" b="1">
                <a:solidFill>
                  <a:srgbClr val="663300"/>
                </a:solidFill>
              </a:rPr>
              <a:t>90</a:t>
            </a:r>
            <a:r>
              <a:rPr lang="es-ES" altLang="es-MX" sz="1400">
                <a:solidFill>
                  <a:srgbClr val="663300"/>
                </a:solidFill>
              </a:rPr>
              <a:t>, 106603 (2003).</a:t>
            </a:r>
            <a:endParaRPr lang="en-US" altLang="es-MX" sz="1400">
              <a:solidFill>
                <a:srgbClr val="663300"/>
              </a:solidFill>
            </a:endParaRPr>
          </a:p>
        </p:txBody>
      </p:sp>
      <p:pic>
        <p:nvPicPr>
          <p:cNvPr id="117764" name="Picture 17" descr="cinta y tub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4385" t="9996" r="8224" b="5980"/>
          <a:stretch>
            <a:fillRect/>
          </a:stretch>
        </p:blipFill>
        <p:spPr>
          <a:xfrm>
            <a:off x="900113" y="981075"/>
            <a:ext cx="7127875" cy="5400675"/>
          </a:xfrm>
        </p:spPr>
      </p:pic>
      <p:pic>
        <p:nvPicPr>
          <p:cNvPr id="117765" name="Picture 13"/>
          <p:cNvPicPr>
            <a:picLocks noGrp="1" noChangeAspect="1" noChangeArrowheads="1"/>
          </p:cNvPicPr>
          <p:nvPr>
            <p:ph sz="quarter" idx="3"/>
          </p:nvPr>
        </p:nvPicPr>
        <p:blipFill>
          <a:blip r:embed="rId4">
            <a:lum bright="-30000" contrast="54000"/>
            <a:extLst>
              <a:ext uri="{28A0092B-C50C-407E-A947-70E740481C1C}">
                <a14:useLocalDpi xmlns:a14="http://schemas.microsoft.com/office/drawing/2010/main" val="0"/>
              </a:ext>
            </a:extLst>
          </a:blip>
          <a:srcRect/>
          <a:stretch>
            <a:fillRect/>
          </a:stretch>
        </p:blipFill>
        <p:spPr>
          <a:xfrm>
            <a:off x="4903788" y="4149725"/>
            <a:ext cx="1944687" cy="1122363"/>
          </a:xfrm>
        </p:spPr>
      </p:pic>
      <p:pic>
        <p:nvPicPr>
          <p:cNvPr id="117766" name="Picture 10"/>
          <p:cNvPicPr>
            <a:picLocks noGrp="1" noChangeAspect="1" noChangeArrowheads="1"/>
          </p:cNvPicPr>
          <p:nvPr>
            <p:ph sz="quarter" idx="2"/>
          </p:nvPr>
        </p:nvPicPr>
        <p:blipFill>
          <a:blip r:embed="rId5">
            <a:lum bright="-18000" contrast="36000"/>
            <a:extLst>
              <a:ext uri="{28A0092B-C50C-407E-A947-70E740481C1C}">
                <a14:useLocalDpi xmlns:a14="http://schemas.microsoft.com/office/drawing/2010/main" val="0"/>
              </a:ext>
            </a:extLst>
          </a:blip>
          <a:srcRect/>
          <a:stretch>
            <a:fillRect/>
          </a:stretch>
        </p:blipFill>
        <p:spPr>
          <a:xfrm>
            <a:off x="2916238" y="3863975"/>
            <a:ext cx="1563687" cy="1582738"/>
          </a:xfrm>
        </p:spPr>
      </p:pic>
      <p:pic>
        <p:nvPicPr>
          <p:cNvPr id="117767"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dc-2d-3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3905" t="4839" r="3905" b="4839"/>
          <a:stretch>
            <a:fillRect/>
          </a:stretch>
        </p:blipFill>
        <p:spPr>
          <a:xfrm>
            <a:off x="684213" y="754063"/>
            <a:ext cx="7561262" cy="6103937"/>
          </a:xfrm>
        </p:spPr>
      </p:pic>
      <p:sp>
        <p:nvSpPr>
          <p:cNvPr id="12" name="Rectangle 5"/>
          <p:cNvSpPr>
            <a:spLocks noChangeArrowheads="1"/>
          </p:cNvSpPr>
          <p:nvPr/>
        </p:nvSpPr>
        <p:spPr bwMode="auto">
          <a:xfrm>
            <a:off x="1116013" y="107950"/>
            <a:ext cx="7416800" cy="800100"/>
          </a:xfrm>
          <a:prstGeom prst="rect">
            <a:avLst/>
          </a:prstGeom>
          <a:noFill/>
          <a:ln w="9525">
            <a:noFill/>
            <a:miter lim="800000"/>
            <a:headEnd/>
            <a:tailEnd/>
          </a:ln>
          <a:effectLst/>
        </p:spPr>
        <p:txBody>
          <a:bodyPr>
            <a:spAutoFit/>
          </a:bodyPr>
          <a:lstStyle/>
          <a:p>
            <a:pPr algn="ctr">
              <a:defRPr/>
            </a:pPr>
            <a:r>
              <a:rPr lang="es-MX" sz="4600" b="1" dirty="0">
                <a:solidFill>
                  <a:srgbClr val="0000CC"/>
                </a:solidFill>
                <a:effectLst>
                  <a:outerShdw blurRad="38100" dist="38100" dir="2700000" algn="tl">
                    <a:srgbClr val="C0C0C0"/>
                  </a:outerShdw>
                </a:effectLst>
                <a:latin typeface="Times New Roman" pitchFamily="18" charset="0"/>
              </a:rPr>
              <a:t>Conductancia en 2D y 3D</a:t>
            </a:r>
            <a:endParaRPr lang="es-MX" sz="4600" b="1" dirty="0">
              <a:solidFill>
                <a:srgbClr val="FF0000"/>
              </a:solidFill>
              <a:effectLst>
                <a:outerShdw blurRad="38100" dist="38100" dir="2700000" algn="tl">
                  <a:srgbClr val="C0C0C0"/>
                </a:outerShdw>
              </a:effectLst>
              <a:latin typeface="Times New Roman" pitchFamily="18" charset="0"/>
            </a:endParaRPr>
          </a:p>
        </p:txBody>
      </p:sp>
      <p:pic>
        <p:nvPicPr>
          <p:cNvPr id="119812"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22 Rectángulo"/>
          <p:cNvSpPr>
            <a:spLocks noChangeArrowheads="1"/>
          </p:cNvSpPr>
          <p:nvPr/>
        </p:nvSpPr>
        <p:spPr bwMode="auto">
          <a:xfrm>
            <a:off x="142875" y="1125538"/>
            <a:ext cx="24796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7030A0"/>
                </a:solidFill>
                <a:cs typeface="Arial" panose="020B0604020202020204" pitchFamily="34" charset="0"/>
              </a:rPr>
              <a:t>Matriz de Sustitución </a:t>
            </a:r>
            <a:r>
              <a:rPr lang="es-MX" altLang="es-MX" sz="1700" b="1">
                <a:solidFill>
                  <a:srgbClr val="7030A0"/>
                </a:solidFill>
                <a:cs typeface="Arial" panose="020B0604020202020204" pitchFamily="34" charset="0"/>
              </a:rPr>
              <a:t>S</a:t>
            </a:r>
            <a:r>
              <a:rPr lang="es-MX" altLang="es-MX" sz="1700">
                <a:solidFill>
                  <a:srgbClr val="7030A0"/>
                </a:solidFill>
                <a:cs typeface="Arial" panose="020B0604020202020204" pitchFamily="34" charset="0"/>
              </a:rPr>
              <a:t>:</a:t>
            </a:r>
          </a:p>
        </p:txBody>
      </p:sp>
      <p:pic>
        <p:nvPicPr>
          <p:cNvPr id="24" name="23 Imagen" descr="sistemas 3d fig22.png"/>
          <p:cNvPicPr>
            <a:picLocks noChangeAspect="1"/>
          </p:cNvPicPr>
          <p:nvPr/>
        </p:nvPicPr>
        <p:blipFill>
          <a:blip r:embed="rId3"/>
          <a:stretch>
            <a:fillRect/>
          </a:stretch>
        </p:blipFill>
        <p:spPr>
          <a:xfrm>
            <a:off x="4533900" y="1125538"/>
            <a:ext cx="4395788" cy="3419475"/>
          </a:xfrm>
          <a:prstGeom prst="rect">
            <a:avLst/>
          </a:prstGeom>
          <a:ln>
            <a:noFill/>
          </a:ln>
          <a:effectLst>
            <a:outerShdw blurRad="292100" dist="139700" dir="2700000" algn="tl" rotWithShape="0">
              <a:srgbClr val="333333">
                <a:alpha val="65000"/>
              </a:srgbClr>
            </a:outerShdw>
          </a:effectLst>
        </p:spPr>
      </p:pic>
      <p:graphicFrame>
        <p:nvGraphicFramePr>
          <p:cNvPr id="120836" name="Object 2"/>
          <p:cNvGraphicFramePr>
            <a:graphicFrameLocks noChangeAspect="1"/>
          </p:cNvGraphicFramePr>
          <p:nvPr/>
        </p:nvGraphicFramePr>
        <p:xfrm>
          <a:off x="468313" y="1630363"/>
          <a:ext cx="3700462" cy="1006475"/>
        </p:xfrm>
        <a:graphic>
          <a:graphicData uri="http://schemas.openxmlformats.org/presentationml/2006/ole">
            <mc:AlternateContent xmlns:mc="http://schemas.openxmlformats.org/markup-compatibility/2006">
              <mc:Choice xmlns:v="urn:schemas-microsoft-com:vml" Requires="v">
                <p:oleObj spid="_x0000_s120840" name="Equation" r:id="rId4" imgW="3721100" imgH="1003300" progId="Equation.DSMT4">
                  <p:embed/>
                </p:oleObj>
              </mc:Choice>
              <mc:Fallback>
                <p:oleObj name="Equation" r:id="rId4" imgW="3721100" imgH="1003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30363"/>
                        <a:ext cx="3700462" cy="1006475"/>
                      </a:xfrm>
                      <a:prstGeom prst="rect">
                        <a:avLst/>
                      </a:prstGeom>
                      <a:solidFill>
                        <a:srgbClr val="800080">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5"/>
          <p:cNvSpPr>
            <a:spLocks noChangeArrowheads="1"/>
          </p:cNvSpPr>
          <p:nvPr/>
        </p:nvSpPr>
        <p:spPr bwMode="auto">
          <a:xfrm>
            <a:off x="1116013" y="107950"/>
            <a:ext cx="7416800" cy="800100"/>
          </a:xfrm>
          <a:prstGeom prst="rect">
            <a:avLst/>
          </a:prstGeom>
          <a:noFill/>
          <a:ln w="9525">
            <a:noFill/>
            <a:miter lim="800000"/>
            <a:headEnd/>
            <a:tailEnd/>
          </a:ln>
          <a:effectLst/>
        </p:spPr>
        <p:txBody>
          <a:bodyPr>
            <a:spAutoFit/>
          </a:bodyPr>
          <a:lstStyle/>
          <a:p>
            <a:pPr algn="ctr">
              <a:defRPr/>
            </a:pPr>
            <a:r>
              <a:rPr lang="es-MX" sz="4600" b="1" dirty="0">
                <a:solidFill>
                  <a:srgbClr val="0000CC"/>
                </a:solidFill>
                <a:effectLst>
                  <a:outerShdw blurRad="38100" dist="38100" dir="2700000" algn="tl">
                    <a:srgbClr val="C0C0C0"/>
                  </a:outerShdw>
                </a:effectLst>
                <a:latin typeface="Times New Roman" pitchFamily="18" charset="0"/>
              </a:rPr>
              <a:t>Fibonacci Generalizado</a:t>
            </a:r>
            <a:endParaRPr lang="es-MX" sz="4600" b="1" dirty="0">
              <a:solidFill>
                <a:srgbClr val="FF0000"/>
              </a:solidFill>
              <a:effectLst>
                <a:outerShdw blurRad="38100" dist="38100" dir="2700000" algn="tl">
                  <a:srgbClr val="C0C0C0"/>
                </a:outerShdw>
              </a:effectLst>
              <a:latin typeface="Times New Roman" pitchFamily="18" charset="0"/>
            </a:endParaRPr>
          </a:p>
        </p:txBody>
      </p:sp>
      <p:pic>
        <p:nvPicPr>
          <p:cNvPr id="120838"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22 Rectángulo"/>
          <p:cNvSpPr>
            <a:spLocks noChangeArrowheads="1"/>
          </p:cNvSpPr>
          <p:nvPr/>
        </p:nvSpPr>
        <p:spPr bwMode="auto">
          <a:xfrm>
            <a:off x="142875" y="1125538"/>
            <a:ext cx="24796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7030A0"/>
                </a:solidFill>
                <a:cs typeface="Arial" panose="020B0604020202020204" pitchFamily="34" charset="0"/>
              </a:rPr>
              <a:t>Matriz de Sustitución </a:t>
            </a:r>
            <a:r>
              <a:rPr lang="es-MX" altLang="es-MX" sz="1700" b="1">
                <a:solidFill>
                  <a:srgbClr val="7030A0"/>
                </a:solidFill>
                <a:cs typeface="Arial" panose="020B0604020202020204" pitchFamily="34" charset="0"/>
              </a:rPr>
              <a:t>S</a:t>
            </a:r>
            <a:r>
              <a:rPr lang="es-MX" altLang="es-MX" sz="1700">
                <a:solidFill>
                  <a:srgbClr val="7030A0"/>
                </a:solidFill>
                <a:cs typeface="Arial" panose="020B0604020202020204" pitchFamily="34" charset="0"/>
              </a:rPr>
              <a:t>:</a:t>
            </a:r>
          </a:p>
        </p:txBody>
      </p:sp>
      <p:pic>
        <p:nvPicPr>
          <p:cNvPr id="24" name="23 Imagen" descr="sistemas 3d fig22.png"/>
          <p:cNvPicPr>
            <a:picLocks noChangeAspect="1"/>
          </p:cNvPicPr>
          <p:nvPr/>
        </p:nvPicPr>
        <p:blipFill>
          <a:blip r:embed="rId3"/>
          <a:stretch>
            <a:fillRect/>
          </a:stretch>
        </p:blipFill>
        <p:spPr>
          <a:xfrm>
            <a:off x="4533900" y="1125538"/>
            <a:ext cx="4395788" cy="3419475"/>
          </a:xfrm>
          <a:prstGeom prst="rect">
            <a:avLst/>
          </a:prstGeom>
          <a:ln>
            <a:noFill/>
          </a:ln>
          <a:effectLst>
            <a:outerShdw blurRad="292100" dist="139700" dir="2700000" algn="tl" rotWithShape="0">
              <a:srgbClr val="333333">
                <a:alpha val="65000"/>
              </a:srgbClr>
            </a:outerShdw>
          </a:effectLst>
        </p:spPr>
      </p:pic>
      <p:graphicFrame>
        <p:nvGraphicFramePr>
          <p:cNvPr id="121860" name="Object 2"/>
          <p:cNvGraphicFramePr>
            <a:graphicFrameLocks noChangeAspect="1"/>
          </p:cNvGraphicFramePr>
          <p:nvPr/>
        </p:nvGraphicFramePr>
        <p:xfrm>
          <a:off x="468313" y="1630363"/>
          <a:ext cx="3700462" cy="1006475"/>
        </p:xfrm>
        <a:graphic>
          <a:graphicData uri="http://schemas.openxmlformats.org/presentationml/2006/ole">
            <mc:AlternateContent xmlns:mc="http://schemas.openxmlformats.org/markup-compatibility/2006">
              <mc:Choice xmlns:v="urn:schemas-microsoft-com:vml" Requires="v">
                <p:oleObj spid="_x0000_s121870" name="Equation" r:id="rId4" imgW="3721100" imgH="1003300" progId="Equation.DSMT4">
                  <p:embed/>
                </p:oleObj>
              </mc:Choice>
              <mc:Fallback>
                <p:oleObj name="Equation" r:id="rId4" imgW="3721100" imgH="1003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30363"/>
                        <a:ext cx="3700462" cy="1006475"/>
                      </a:xfrm>
                      <a:prstGeom prst="rect">
                        <a:avLst/>
                      </a:prstGeom>
                      <a:solidFill>
                        <a:srgbClr val="800080">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1861" name="25 Rectángulo"/>
          <p:cNvSpPr>
            <a:spLocks noChangeArrowheads="1"/>
          </p:cNvSpPr>
          <p:nvPr/>
        </p:nvSpPr>
        <p:spPr bwMode="auto">
          <a:xfrm>
            <a:off x="88900" y="2781300"/>
            <a:ext cx="20812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008000"/>
                </a:solidFill>
                <a:cs typeface="Arial" panose="020B0604020202020204" pitchFamily="34" charset="0"/>
              </a:rPr>
              <a:t>Eigenvalores de </a:t>
            </a:r>
            <a:r>
              <a:rPr lang="es-MX" altLang="es-MX" sz="1700" b="1">
                <a:solidFill>
                  <a:srgbClr val="008000"/>
                </a:solidFill>
                <a:cs typeface="Arial" panose="020B0604020202020204" pitchFamily="34" charset="0"/>
              </a:rPr>
              <a:t>S</a:t>
            </a:r>
            <a:r>
              <a:rPr lang="es-MX" altLang="es-MX" sz="1700">
                <a:solidFill>
                  <a:srgbClr val="008000"/>
                </a:solidFill>
                <a:cs typeface="Arial" panose="020B0604020202020204" pitchFamily="34" charset="0"/>
              </a:rPr>
              <a:t>: </a:t>
            </a:r>
          </a:p>
        </p:txBody>
      </p:sp>
      <p:graphicFrame>
        <p:nvGraphicFramePr>
          <p:cNvPr id="121862" name="Object 3"/>
          <p:cNvGraphicFramePr>
            <a:graphicFrameLocks noChangeAspect="1"/>
          </p:cNvGraphicFramePr>
          <p:nvPr/>
        </p:nvGraphicFramePr>
        <p:xfrm>
          <a:off x="488950" y="3284538"/>
          <a:ext cx="3797300" cy="717550"/>
        </p:xfrm>
        <a:graphic>
          <a:graphicData uri="http://schemas.openxmlformats.org/presentationml/2006/ole">
            <mc:AlternateContent xmlns:mc="http://schemas.openxmlformats.org/markup-compatibility/2006">
              <mc:Choice xmlns:v="urn:schemas-microsoft-com:vml" Requires="v">
                <p:oleObj spid="_x0000_s121871" name="Equation" r:id="rId6" imgW="3771900" imgH="711200" progId="Equation.DSMT4">
                  <p:embed/>
                </p:oleObj>
              </mc:Choice>
              <mc:Fallback>
                <p:oleObj name="Equation" r:id="rId6" imgW="3771900" imgH="7112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 y="3284538"/>
                        <a:ext cx="3797300" cy="717550"/>
                      </a:xfrm>
                      <a:prstGeom prst="rect">
                        <a:avLst/>
                      </a:prstGeom>
                      <a:solidFill>
                        <a:srgbClr val="008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27 Rectángulo"/>
          <p:cNvSpPr/>
          <p:nvPr/>
        </p:nvSpPr>
        <p:spPr>
          <a:xfrm>
            <a:off x="160338" y="4076700"/>
            <a:ext cx="766762" cy="354013"/>
          </a:xfrm>
          <a:prstGeom prst="rect">
            <a:avLst/>
          </a:prstGeom>
        </p:spPr>
        <p:txBody>
          <a:bodyPr wrap="none">
            <a:spAutoFit/>
          </a:bodyPr>
          <a:lstStyle/>
          <a:p>
            <a:pPr>
              <a:defRPr/>
            </a:pPr>
            <a:r>
              <a:rPr lang="es-MX" sz="1700" dirty="0">
                <a:solidFill>
                  <a:schemeClr val="accent1">
                    <a:lumMod val="75000"/>
                  </a:schemeClr>
                </a:solidFill>
                <a:cs typeface="Arial" pitchFamily="34" charset="0"/>
              </a:rPr>
              <a:t>Como</a:t>
            </a:r>
          </a:p>
        </p:txBody>
      </p:sp>
      <p:graphicFrame>
        <p:nvGraphicFramePr>
          <p:cNvPr id="121864" name="Object 4"/>
          <p:cNvGraphicFramePr>
            <a:graphicFrameLocks noChangeAspect="1"/>
          </p:cNvGraphicFramePr>
          <p:nvPr/>
        </p:nvGraphicFramePr>
        <p:xfrm>
          <a:off x="574675" y="4622800"/>
          <a:ext cx="3886200" cy="625475"/>
        </p:xfrm>
        <a:graphic>
          <a:graphicData uri="http://schemas.openxmlformats.org/presentationml/2006/ole">
            <mc:AlternateContent xmlns:mc="http://schemas.openxmlformats.org/markup-compatibility/2006">
              <mc:Choice xmlns:v="urn:schemas-microsoft-com:vml" Requires="v">
                <p:oleObj spid="_x0000_s121872" name="Equation" r:id="rId8" imgW="3860800" imgH="622300" progId="Equation.DSMT4">
                  <p:embed/>
                </p:oleObj>
              </mc:Choice>
              <mc:Fallback>
                <p:oleObj name="Equation" r:id="rId8" imgW="3860800" imgH="6223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 y="4622800"/>
                        <a:ext cx="3886200" cy="625475"/>
                      </a:xfrm>
                      <a:prstGeom prst="rect">
                        <a:avLst/>
                      </a:prstGeom>
                      <a:solidFill>
                        <a:schemeClr val="accent1">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29 Rectángulo"/>
          <p:cNvSpPr/>
          <p:nvPr/>
        </p:nvSpPr>
        <p:spPr>
          <a:xfrm>
            <a:off x="5402263" y="4757738"/>
            <a:ext cx="3022600" cy="615950"/>
          </a:xfrm>
          <a:prstGeom prst="rect">
            <a:avLst/>
          </a:prstGeom>
          <a:ln>
            <a:noFill/>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s-MX" sz="1700" dirty="0">
                <a:solidFill>
                  <a:srgbClr val="7030A0"/>
                </a:solidFill>
                <a:effectLst>
                  <a:outerShdw blurRad="50800" dist="38100" dir="2700000" algn="tl" rotWithShape="0">
                    <a:prstClr val="black">
                      <a:alpha val="40000"/>
                    </a:prstClr>
                  </a:outerShdw>
                </a:effectLst>
                <a:cs typeface="Arial" pitchFamily="34" charset="0"/>
              </a:rPr>
              <a:t>se satisfacen las condiciones de </a:t>
            </a:r>
            <a:r>
              <a:rPr lang="es-MX" sz="1700" dirty="0" err="1">
                <a:solidFill>
                  <a:srgbClr val="7030A0"/>
                </a:solidFill>
                <a:effectLst>
                  <a:outerShdw blurRad="50800" dist="38100" dir="2700000" algn="tl" rotWithShape="0">
                    <a:prstClr val="black">
                      <a:alpha val="40000"/>
                    </a:prstClr>
                  </a:outerShdw>
                </a:effectLst>
                <a:cs typeface="Arial" pitchFamily="34" charset="0"/>
              </a:rPr>
              <a:t>Pisot</a:t>
            </a:r>
            <a:endParaRPr lang="es-MX" sz="1700" dirty="0">
              <a:solidFill>
                <a:srgbClr val="7030A0"/>
              </a:solidFill>
              <a:effectLst>
                <a:outerShdw blurRad="50800" dist="38100" dir="2700000" algn="tl" rotWithShape="0">
                  <a:prstClr val="black">
                    <a:alpha val="40000"/>
                  </a:prstClr>
                </a:outerShdw>
              </a:effectLst>
              <a:cs typeface="Arial" pitchFamily="34" charset="0"/>
            </a:endParaRPr>
          </a:p>
        </p:txBody>
      </p:sp>
      <p:sp>
        <p:nvSpPr>
          <p:cNvPr id="31" name="30 Flecha derecha"/>
          <p:cNvSpPr/>
          <p:nvPr/>
        </p:nvSpPr>
        <p:spPr>
          <a:xfrm>
            <a:off x="4972050" y="4906963"/>
            <a:ext cx="322263" cy="7143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700"/>
          </a:p>
        </p:txBody>
      </p:sp>
      <p:sp>
        <p:nvSpPr>
          <p:cNvPr id="20" name="Rectangle 5"/>
          <p:cNvSpPr>
            <a:spLocks noChangeArrowheads="1"/>
          </p:cNvSpPr>
          <p:nvPr/>
        </p:nvSpPr>
        <p:spPr bwMode="auto">
          <a:xfrm>
            <a:off x="1116013" y="107950"/>
            <a:ext cx="7416800" cy="800100"/>
          </a:xfrm>
          <a:prstGeom prst="rect">
            <a:avLst/>
          </a:prstGeom>
          <a:noFill/>
          <a:ln w="9525">
            <a:noFill/>
            <a:miter lim="800000"/>
            <a:headEnd/>
            <a:tailEnd/>
          </a:ln>
          <a:effectLst/>
        </p:spPr>
        <p:txBody>
          <a:bodyPr>
            <a:spAutoFit/>
          </a:bodyPr>
          <a:lstStyle/>
          <a:p>
            <a:pPr algn="ctr">
              <a:defRPr/>
            </a:pPr>
            <a:r>
              <a:rPr lang="es-MX" sz="4600" b="1" dirty="0">
                <a:solidFill>
                  <a:srgbClr val="0000CC"/>
                </a:solidFill>
                <a:effectLst>
                  <a:outerShdw blurRad="38100" dist="38100" dir="2700000" algn="tl">
                    <a:srgbClr val="C0C0C0"/>
                  </a:outerShdw>
                </a:effectLst>
                <a:latin typeface="Times New Roman" pitchFamily="18" charset="0"/>
              </a:rPr>
              <a:t>Fibonacci Generalizado</a:t>
            </a:r>
            <a:endParaRPr lang="es-MX" sz="4600" b="1" dirty="0">
              <a:solidFill>
                <a:srgbClr val="FF0000"/>
              </a:solidFill>
              <a:effectLst>
                <a:outerShdw blurRad="38100" dist="38100" dir="2700000" algn="tl">
                  <a:srgbClr val="C0C0C0"/>
                </a:outerShdw>
              </a:effectLst>
              <a:latin typeface="Times New Roman" pitchFamily="18" charset="0"/>
            </a:endParaRPr>
          </a:p>
        </p:txBody>
      </p:sp>
      <p:pic>
        <p:nvPicPr>
          <p:cNvPr id="121868" name="8 Imagen" descr="unam-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22 Rectángulo"/>
          <p:cNvSpPr>
            <a:spLocks noChangeArrowheads="1"/>
          </p:cNvSpPr>
          <p:nvPr/>
        </p:nvSpPr>
        <p:spPr bwMode="auto">
          <a:xfrm>
            <a:off x="142875" y="1125538"/>
            <a:ext cx="24796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7030A0"/>
                </a:solidFill>
                <a:cs typeface="Arial" panose="020B0604020202020204" pitchFamily="34" charset="0"/>
              </a:rPr>
              <a:t>Matriz de Sustitución </a:t>
            </a:r>
            <a:r>
              <a:rPr lang="es-MX" altLang="es-MX" sz="1700" b="1">
                <a:solidFill>
                  <a:srgbClr val="7030A0"/>
                </a:solidFill>
                <a:cs typeface="Arial" panose="020B0604020202020204" pitchFamily="34" charset="0"/>
              </a:rPr>
              <a:t>S</a:t>
            </a:r>
            <a:r>
              <a:rPr lang="es-MX" altLang="es-MX" sz="1700">
                <a:solidFill>
                  <a:srgbClr val="7030A0"/>
                </a:solidFill>
                <a:cs typeface="Arial" panose="020B0604020202020204" pitchFamily="34" charset="0"/>
              </a:rPr>
              <a:t>:</a:t>
            </a:r>
          </a:p>
        </p:txBody>
      </p:sp>
      <p:pic>
        <p:nvPicPr>
          <p:cNvPr id="24" name="23 Imagen" descr="sistemas 3d fig22.png"/>
          <p:cNvPicPr>
            <a:picLocks noChangeAspect="1"/>
          </p:cNvPicPr>
          <p:nvPr/>
        </p:nvPicPr>
        <p:blipFill>
          <a:blip r:embed="rId3"/>
          <a:stretch>
            <a:fillRect/>
          </a:stretch>
        </p:blipFill>
        <p:spPr>
          <a:xfrm>
            <a:off x="4533900" y="1125538"/>
            <a:ext cx="4395788" cy="3419475"/>
          </a:xfrm>
          <a:prstGeom prst="rect">
            <a:avLst/>
          </a:prstGeom>
          <a:ln>
            <a:noFill/>
          </a:ln>
          <a:effectLst>
            <a:outerShdw blurRad="292100" dist="139700" dir="2700000" algn="tl" rotWithShape="0">
              <a:srgbClr val="333333">
                <a:alpha val="65000"/>
              </a:srgbClr>
            </a:outerShdw>
          </a:effectLst>
        </p:spPr>
      </p:pic>
      <p:graphicFrame>
        <p:nvGraphicFramePr>
          <p:cNvPr id="122884" name="Object 2"/>
          <p:cNvGraphicFramePr>
            <a:graphicFrameLocks noChangeAspect="1"/>
          </p:cNvGraphicFramePr>
          <p:nvPr/>
        </p:nvGraphicFramePr>
        <p:xfrm>
          <a:off x="468313" y="1630363"/>
          <a:ext cx="3700462" cy="1006475"/>
        </p:xfrm>
        <a:graphic>
          <a:graphicData uri="http://schemas.openxmlformats.org/presentationml/2006/ole">
            <mc:AlternateContent xmlns:mc="http://schemas.openxmlformats.org/markup-compatibility/2006">
              <mc:Choice xmlns:v="urn:schemas-microsoft-com:vml" Requires="v">
                <p:oleObj spid="_x0000_s122905" name="Equation" r:id="rId4" imgW="3721100" imgH="1003300" progId="Equation.DSMT4">
                  <p:embed/>
                </p:oleObj>
              </mc:Choice>
              <mc:Fallback>
                <p:oleObj name="Equation" r:id="rId4" imgW="3721100" imgH="1003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630363"/>
                        <a:ext cx="3700462" cy="1006475"/>
                      </a:xfrm>
                      <a:prstGeom prst="rect">
                        <a:avLst/>
                      </a:prstGeom>
                      <a:solidFill>
                        <a:srgbClr val="800080">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85" name="25 Rectángulo"/>
          <p:cNvSpPr>
            <a:spLocks noChangeArrowheads="1"/>
          </p:cNvSpPr>
          <p:nvPr/>
        </p:nvSpPr>
        <p:spPr bwMode="auto">
          <a:xfrm>
            <a:off x="88900" y="2781300"/>
            <a:ext cx="20812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008000"/>
                </a:solidFill>
                <a:cs typeface="Arial" panose="020B0604020202020204" pitchFamily="34" charset="0"/>
              </a:rPr>
              <a:t>Eigenvalores de </a:t>
            </a:r>
            <a:r>
              <a:rPr lang="es-MX" altLang="es-MX" sz="1700" b="1">
                <a:solidFill>
                  <a:srgbClr val="008000"/>
                </a:solidFill>
                <a:cs typeface="Arial" panose="020B0604020202020204" pitchFamily="34" charset="0"/>
              </a:rPr>
              <a:t>S</a:t>
            </a:r>
            <a:r>
              <a:rPr lang="es-MX" altLang="es-MX" sz="1700">
                <a:solidFill>
                  <a:srgbClr val="008000"/>
                </a:solidFill>
                <a:cs typeface="Arial" panose="020B0604020202020204" pitchFamily="34" charset="0"/>
              </a:rPr>
              <a:t>: </a:t>
            </a:r>
          </a:p>
        </p:txBody>
      </p:sp>
      <p:graphicFrame>
        <p:nvGraphicFramePr>
          <p:cNvPr id="122886" name="Object 3"/>
          <p:cNvGraphicFramePr>
            <a:graphicFrameLocks noChangeAspect="1"/>
          </p:cNvGraphicFramePr>
          <p:nvPr/>
        </p:nvGraphicFramePr>
        <p:xfrm>
          <a:off x="488950" y="3284538"/>
          <a:ext cx="3797300" cy="717550"/>
        </p:xfrm>
        <a:graphic>
          <a:graphicData uri="http://schemas.openxmlformats.org/presentationml/2006/ole">
            <mc:AlternateContent xmlns:mc="http://schemas.openxmlformats.org/markup-compatibility/2006">
              <mc:Choice xmlns:v="urn:schemas-microsoft-com:vml" Requires="v">
                <p:oleObj spid="_x0000_s122906" name="Equation" r:id="rId6" imgW="3771900" imgH="711200" progId="Equation.DSMT4">
                  <p:embed/>
                </p:oleObj>
              </mc:Choice>
              <mc:Fallback>
                <p:oleObj name="Equation" r:id="rId6" imgW="3771900" imgH="7112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 y="3284538"/>
                        <a:ext cx="3797300" cy="717550"/>
                      </a:xfrm>
                      <a:prstGeom prst="rect">
                        <a:avLst/>
                      </a:prstGeom>
                      <a:solidFill>
                        <a:srgbClr val="008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27 Rectángulo"/>
          <p:cNvSpPr/>
          <p:nvPr/>
        </p:nvSpPr>
        <p:spPr>
          <a:xfrm>
            <a:off x="160338" y="4076700"/>
            <a:ext cx="766762" cy="354013"/>
          </a:xfrm>
          <a:prstGeom prst="rect">
            <a:avLst/>
          </a:prstGeom>
        </p:spPr>
        <p:txBody>
          <a:bodyPr wrap="none">
            <a:spAutoFit/>
          </a:bodyPr>
          <a:lstStyle/>
          <a:p>
            <a:pPr>
              <a:defRPr/>
            </a:pPr>
            <a:r>
              <a:rPr lang="es-MX" sz="1700" dirty="0">
                <a:solidFill>
                  <a:schemeClr val="accent1">
                    <a:lumMod val="75000"/>
                  </a:schemeClr>
                </a:solidFill>
                <a:cs typeface="Arial" pitchFamily="34" charset="0"/>
              </a:rPr>
              <a:t>Como</a:t>
            </a:r>
          </a:p>
        </p:txBody>
      </p:sp>
      <p:graphicFrame>
        <p:nvGraphicFramePr>
          <p:cNvPr id="122888" name="Object 4"/>
          <p:cNvGraphicFramePr>
            <a:graphicFrameLocks noChangeAspect="1"/>
          </p:cNvGraphicFramePr>
          <p:nvPr/>
        </p:nvGraphicFramePr>
        <p:xfrm>
          <a:off x="574675" y="4622800"/>
          <a:ext cx="3886200" cy="625475"/>
        </p:xfrm>
        <a:graphic>
          <a:graphicData uri="http://schemas.openxmlformats.org/presentationml/2006/ole">
            <mc:AlternateContent xmlns:mc="http://schemas.openxmlformats.org/markup-compatibility/2006">
              <mc:Choice xmlns:v="urn:schemas-microsoft-com:vml" Requires="v">
                <p:oleObj spid="_x0000_s122907" name="Equation" r:id="rId8" imgW="3860800" imgH="622300" progId="Equation.DSMT4">
                  <p:embed/>
                </p:oleObj>
              </mc:Choice>
              <mc:Fallback>
                <p:oleObj name="Equation" r:id="rId8" imgW="3860800" imgH="6223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 y="4622800"/>
                        <a:ext cx="3886200" cy="625475"/>
                      </a:xfrm>
                      <a:prstGeom prst="rect">
                        <a:avLst/>
                      </a:prstGeom>
                      <a:solidFill>
                        <a:schemeClr val="accent1">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29 Rectángulo"/>
          <p:cNvSpPr/>
          <p:nvPr/>
        </p:nvSpPr>
        <p:spPr>
          <a:xfrm>
            <a:off x="5402263" y="4757738"/>
            <a:ext cx="3022600" cy="615950"/>
          </a:xfrm>
          <a:prstGeom prst="rect">
            <a:avLst/>
          </a:prstGeom>
          <a:ln>
            <a:noFill/>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s-MX" sz="1700" dirty="0">
                <a:solidFill>
                  <a:srgbClr val="7030A0"/>
                </a:solidFill>
                <a:effectLst>
                  <a:outerShdw blurRad="50800" dist="38100" dir="2700000" algn="tl" rotWithShape="0">
                    <a:prstClr val="black">
                      <a:alpha val="40000"/>
                    </a:prstClr>
                  </a:outerShdw>
                </a:effectLst>
                <a:cs typeface="Arial" pitchFamily="34" charset="0"/>
              </a:rPr>
              <a:t>se satisfacen las condiciones de </a:t>
            </a:r>
            <a:r>
              <a:rPr lang="es-MX" sz="1700" dirty="0" err="1">
                <a:solidFill>
                  <a:srgbClr val="7030A0"/>
                </a:solidFill>
                <a:effectLst>
                  <a:outerShdw blurRad="50800" dist="38100" dir="2700000" algn="tl" rotWithShape="0">
                    <a:prstClr val="black">
                      <a:alpha val="40000"/>
                    </a:prstClr>
                  </a:outerShdw>
                </a:effectLst>
                <a:cs typeface="Arial" pitchFamily="34" charset="0"/>
              </a:rPr>
              <a:t>Pisot</a:t>
            </a:r>
            <a:endParaRPr lang="es-MX" sz="1700" dirty="0">
              <a:solidFill>
                <a:srgbClr val="7030A0"/>
              </a:solidFill>
              <a:effectLst>
                <a:outerShdw blurRad="50800" dist="38100" dir="2700000" algn="tl" rotWithShape="0">
                  <a:prstClr val="black">
                    <a:alpha val="40000"/>
                  </a:prstClr>
                </a:outerShdw>
              </a:effectLst>
              <a:cs typeface="Arial" pitchFamily="34" charset="0"/>
            </a:endParaRPr>
          </a:p>
        </p:txBody>
      </p:sp>
      <p:sp>
        <p:nvSpPr>
          <p:cNvPr id="31" name="30 Flecha derecha"/>
          <p:cNvSpPr/>
          <p:nvPr/>
        </p:nvSpPr>
        <p:spPr>
          <a:xfrm>
            <a:off x="4972050" y="4906963"/>
            <a:ext cx="322263" cy="7143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700"/>
          </a:p>
        </p:txBody>
      </p:sp>
      <p:sp>
        <p:nvSpPr>
          <p:cNvPr id="122891" name="32 Rectángulo"/>
          <p:cNvSpPr>
            <a:spLocks noChangeArrowheads="1"/>
          </p:cNvSpPr>
          <p:nvPr/>
        </p:nvSpPr>
        <p:spPr bwMode="auto">
          <a:xfrm>
            <a:off x="1160463" y="6099175"/>
            <a:ext cx="37861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7030A0"/>
                </a:solidFill>
                <a:cs typeface="Arial" panose="020B0604020202020204" pitchFamily="34" charset="0"/>
              </a:rPr>
              <a:t>Condiciones de Pisot + [det(</a:t>
            </a:r>
            <a:r>
              <a:rPr lang="es-MX" altLang="es-MX" sz="1700" b="1">
                <a:solidFill>
                  <a:srgbClr val="7030A0"/>
                </a:solidFill>
                <a:cs typeface="Arial" panose="020B0604020202020204" pitchFamily="34" charset="0"/>
              </a:rPr>
              <a:t>S) = 1</a:t>
            </a:r>
            <a:r>
              <a:rPr lang="es-MX" altLang="es-MX" sz="1700">
                <a:solidFill>
                  <a:srgbClr val="7030A0"/>
                </a:solidFill>
                <a:cs typeface="Arial" panose="020B0604020202020204" pitchFamily="34" charset="0"/>
              </a:rPr>
              <a:t>] </a:t>
            </a:r>
          </a:p>
        </p:txBody>
      </p:sp>
      <p:sp>
        <p:nvSpPr>
          <p:cNvPr id="34" name="33 Flecha derecha"/>
          <p:cNvSpPr/>
          <p:nvPr/>
        </p:nvSpPr>
        <p:spPr>
          <a:xfrm>
            <a:off x="4737100" y="6237288"/>
            <a:ext cx="428625" cy="7143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700"/>
          </a:p>
        </p:txBody>
      </p:sp>
      <p:sp>
        <p:nvSpPr>
          <p:cNvPr id="35" name="34 Rectángulo"/>
          <p:cNvSpPr/>
          <p:nvPr/>
        </p:nvSpPr>
        <p:spPr>
          <a:xfrm>
            <a:off x="5330957" y="6099393"/>
            <a:ext cx="2187931" cy="353943"/>
          </a:xfrm>
          <a:prstGeom prst="rect">
            <a:avLst/>
          </a:prstGeom>
          <a:effectLst/>
        </p:spPr>
        <p:style>
          <a:lnRef idx="0">
            <a:scrgbClr r="0" g="0" b="0"/>
          </a:lnRef>
          <a:fillRef idx="1002">
            <a:schemeClr val="lt1"/>
          </a:fillRef>
          <a:effectRef idx="0">
            <a:scrgbClr r="0" g="0" b="0"/>
          </a:effectRef>
          <a:fontRef idx="major"/>
        </p:style>
        <p:txBody>
          <a:bodyPr>
            <a:spAutoFit/>
          </a:bodyPr>
          <a:lstStyle/>
          <a:p>
            <a:pPr>
              <a:defRPr/>
            </a:pPr>
            <a:r>
              <a:rPr lang="es-MX" sz="1700" b="1" dirty="0" err="1">
                <a:solidFill>
                  <a:srgbClr val="7030A0"/>
                </a:solidFill>
                <a:cs typeface="Arial" pitchFamily="34" charset="0"/>
              </a:rPr>
              <a:t>Cuasiperiodicidad</a:t>
            </a:r>
            <a:r>
              <a:rPr lang="es-MX" sz="1700" b="1" dirty="0">
                <a:solidFill>
                  <a:srgbClr val="7030A0"/>
                </a:solidFill>
                <a:latin typeface="Times New Roman" pitchFamily="18" charset="0"/>
                <a:cs typeface="Times New Roman" pitchFamily="18" charset="0"/>
              </a:rPr>
              <a:t> </a:t>
            </a:r>
            <a:r>
              <a:rPr lang="es-MX" sz="1700" dirty="0">
                <a:solidFill>
                  <a:srgbClr val="7030A0"/>
                </a:solidFill>
                <a:latin typeface="Times New Roman" pitchFamily="18" charset="0"/>
                <a:cs typeface="Times New Roman" pitchFamily="18" charset="0"/>
              </a:rPr>
              <a:t> </a:t>
            </a:r>
            <a:endParaRPr lang="es-MX" sz="1700" dirty="0">
              <a:solidFill>
                <a:srgbClr val="7030A0"/>
              </a:solidFill>
            </a:endParaRPr>
          </a:p>
        </p:txBody>
      </p:sp>
      <p:sp>
        <p:nvSpPr>
          <p:cNvPr id="122896" name="35 Rectángulo"/>
          <p:cNvSpPr>
            <a:spLocks noChangeArrowheads="1"/>
          </p:cNvSpPr>
          <p:nvPr/>
        </p:nvSpPr>
        <p:spPr bwMode="auto">
          <a:xfrm>
            <a:off x="160338" y="5484813"/>
            <a:ext cx="6794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MX" sz="1700">
                <a:solidFill>
                  <a:srgbClr val="FF0000"/>
                </a:solidFill>
                <a:cs typeface="Arial" panose="020B0604020202020204" pitchFamily="34" charset="0"/>
              </a:rPr>
              <a:t>Y el  </a:t>
            </a:r>
          </a:p>
        </p:txBody>
      </p:sp>
      <p:graphicFrame>
        <p:nvGraphicFramePr>
          <p:cNvPr id="122897" name="Object 17"/>
          <p:cNvGraphicFramePr>
            <a:graphicFrameLocks noChangeAspect="1"/>
          </p:cNvGraphicFramePr>
          <p:nvPr/>
        </p:nvGraphicFramePr>
        <p:xfrm>
          <a:off x="731838" y="5345113"/>
          <a:ext cx="1908175" cy="676275"/>
        </p:xfrm>
        <a:graphic>
          <a:graphicData uri="http://schemas.openxmlformats.org/presentationml/2006/ole">
            <mc:AlternateContent xmlns:mc="http://schemas.openxmlformats.org/markup-compatibility/2006">
              <mc:Choice xmlns:v="urn:schemas-microsoft-com:vml" Requires="v">
                <p:oleObj spid="_x0000_s122908" name="Equation" r:id="rId10" imgW="1916868" imgH="672808" progId="Equation.DSMT4">
                  <p:embed/>
                </p:oleObj>
              </mc:Choice>
              <mc:Fallback>
                <p:oleObj name="Equation" r:id="rId10" imgW="1916868" imgH="672808"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38" y="5345113"/>
                        <a:ext cx="19081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98" name="37 Rectángulo"/>
          <p:cNvSpPr>
            <a:spLocks noChangeArrowheads="1"/>
          </p:cNvSpPr>
          <p:nvPr/>
        </p:nvSpPr>
        <p:spPr bwMode="auto">
          <a:xfrm>
            <a:off x="2713038" y="5484813"/>
            <a:ext cx="21542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700">
                <a:solidFill>
                  <a:srgbClr val="FF0000"/>
                </a:solidFill>
                <a:cs typeface="Arial" panose="020B0604020202020204" pitchFamily="34" charset="0"/>
              </a:rPr>
              <a:t>Entonces para tener</a:t>
            </a:r>
          </a:p>
        </p:txBody>
      </p:sp>
      <p:graphicFrame>
        <p:nvGraphicFramePr>
          <p:cNvPr id="122899" name="Object 18"/>
          <p:cNvGraphicFramePr>
            <a:graphicFrameLocks noChangeAspect="1"/>
          </p:cNvGraphicFramePr>
          <p:nvPr/>
        </p:nvGraphicFramePr>
        <p:xfrm>
          <a:off x="4902200" y="5510213"/>
          <a:ext cx="973138" cy="344487"/>
        </p:xfrm>
        <a:graphic>
          <a:graphicData uri="http://schemas.openxmlformats.org/presentationml/2006/ole">
            <mc:AlternateContent xmlns:mc="http://schemas.openxmlformats.org/markup-compatibility/2006">
              <mc:Choice xmlns:v="urn:schemas-microsoft-com:vml" Requires="v">
                <p:oleObj spid="_x0000_s122909" name="Equation" r:id="rId12" imgW="977476" imgH="342751" progId="Equation.DSMT4">
                  <p:embed/>
                </p:oleObj>
              </mc:Choice>
              <mc:Fallback>
                <p:oleObj name="Equation" r:id="rId12" imgW="977476" imgH="342751" progId="Equation.DSMT4">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2200" y="5510213"/>
                        <a:ext cx="97313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39 Flecha derecha"/>
          <p:cNvSpPr/>
          <p:nvPr/>
        </p:nvSpPr>
        <p:spPr>
          <a:xfrm>
            <a:off x="6018213" y="5640388"/>
            <a:ext cx="428625" cy="71437"/>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700"/>
          </a:p>
        </p:txBody>
      </p:sp>
      <p:graphicFrame>
        <p:nvGraphicFramePr>
          <p:cNvPr id="122901" name="Object 19"/>
          <p:cNvGraphicFramePr>
            <a:graphicFrameLocks noChangeAspect="1"/>
          </p:cNvGraphicFramePr>
          <p:nvPr/>
        </p:nvGraphicFramePr>
        <p:xfrm>
          <a:off x="6608763" y="5568950"/>
          <a:ext cx="455612" cy="228600"/>
        </p:xfrm>
        <a:graphic>
          <a:graphicData uri="http://schemas.openxmlformats.org/presentationml/2006/ole">
            <mc:AlternateContent xmlns:mc="http://schemas.openxmlformats.org/markup-compatibility/2006">
              <mc:Choice xmlns:v="urn:schemas-microsoft-com:vml" Requires="v">
                <p:oleObj spid="_x0000_s122910" name="Equation" r:id="rId14" imgW="457200" imgH="228600" progId="Equation.DSMT4">
                  <p:embed/>
                </p:oleObj>
              </mc:Choice>
              <mc:Fallback>
                <p:oleObj name="Equation" r:id="rId14" imgW="457200" imgH="228600" progId="Equation.DSMT4">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8763" y="5568950"/>
                        <a:ext cx="455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5"/>
          <p:cNvSpPr>
            <a:spLocks noChangeArrowheads="1"/>
          </p:cNvSpPr>
          <p:nvPr/>
        </p:nvSpPr>
        <p:spPr bwMode="auto">
          <a:xfrm>
            <a:off x="1116013" y="107950"/>
            <a:ext cx="7416800" cy="800100"/>
          </a:xfrm>
          <a:prstGeom prst="rect">
            <a:avLst/>
          </a:prstGeom>
          <a:noFill/>
          <a:ln w="9525">
            <a:noFill/>
            <a:miter lim="800000"/>
            <a:headEnd/>
            <a:tailEnd/>
          </a:ln>
          <a:effectLst/>
        </p:spPr>
        <p:txBody>
          <a:bodyPr>
            <a:spAutoFit/>
          </a:bodyPr>
          <a:lstStyle/>
          <a:p>
            <a:pPr algn="ctr">
              <a:defRPr/>
            </a:pPr>
            <a:r>
              <a:rPr lang="es-MX" sz="4600" b="1" dirty="0">
                <a:solidFill>
                  <a:srgbClr val="0000CC"/>
                </a:solidFill>
                <a:effectLst>
                  <a:outerShdw blurRad="38100" dist="38100" dir="2700000" algn="tl">
                    <a:srgbClr val="C0C0C0"/>
                  </a:outerShdw>
                </a:effectLst>
                <a:latin typeface="Times New Roman" pitchFamily="18" charset="0"/>
              </a:rPr>
              <a:t>Fibonacci Generalizado</a:t>
            </a:r>
            <a:endParaRPr lang="es-MX" sz="4600" b="1" dirty="0">
              <a:solidFill>
                <a:srgbClr val="FF0000"/>
              </a:solidFill>
              <a:effectLst>
                <a:outerShdw blurRad="38100" dist="38100" dir="2700000" algn="tl">
                  <a:srgbClr val="C0C0C0"/>
                </a:outerShdw>
              </a:effectLst>
              <a:latin typeface="Times New Roman" pitchFamily="18" charset="0"/>
            </a:endParaRPr>
          </a:p>
        </p:txBody>
      </p:sp>
      <p:pic>
        <p:nvPicPr>
          <p:cNvPr id="122903" name="8 Imagen" descr="unam-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6"/>
          <p:cNvGraphicFramePr>
            <a:graphicFrameLocks noChangeAspect="1"/>
          </p:cNvGraphicFramePr>
          <p:nvPr/>
        </p:nvGraphicFramePr>
        <p:xfrm>
          <a:off x="3652838" y="1757363"/>
          <a:ext cx="1835150" cy="687387"/>
        </p:xfrm>
        <a:graphic>
          <a:graphicData uri="http://schemas.openxmlformats.org/presentationml/2006/ole">
            <mc:AlternateContent xmlns:mc="http://schemas.openxmlformats.org/markup-compatibility/2006">
              <mc:Choice xmlns:v="urn:schemas-microsoft-com:vml" Requires="v">
                <p:oleObj spid="_x0000_s123923" name="Equation" r:id="rId3" imgW="1358900" imgH="508000" progId="Equation.DSMT4">
                  <p:embed/>
                </p:oleObj>
              </mc:Choice>
              <mc:Fallback>
                <p:oleObj name="Equation" r:id="rId3" imgW="1358900" imgH="5080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838" y="1757363"/>
                        <a:ext cx="1835150" cy="687387"/>
                      </a:xfrm>
                      <a:prstGeom prst="rect">
                        <a:avLst/>
                      </a:prstGeom>
                      <a:solidFill>
                        <a:srgbClr val="008000">
                          <a:alpha val="2705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3 CuadroTexto"/>
          <p:cNvSpPr txBox="1"/>
          <p:nvPr/>
        </p:nvSpPr>
        <p:spPr>
          <a:xfrm>
            <a:off x="190337" y="1328724"/>
            <a:ext cx="3214677" cy="369332"/>
          </a:xfrm>
          <a:prstGeom prst="rect">
            <a:avLst/>
          </a:prstGeom>
          <a:solidFill>
            <a:srgbClr val="FFC000">
              <a:alpha val="46000"/>
            </a:srgb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001">
            <a:schemeClr val="lt2"/>
          </a:fillRef>
          <a:effectRef idx="0">
            <a:scrgbClr r="0" g="0" b="0"/>
          </a:effectRef>
          <a:fontRef idx="major"/>
        </p:style>
        <p:txBody>
          <a:bodyPr>
            <a:spAutoFit/>
          </a:bodyPr>
          <a:lstStyle/>
          <a:p>
            <a:pPr>
              <a:defRPr/>
            </a:pPr>
            <a:r>
              <a:rPr lang="es-MX" dirty="0">
                <a:solidFill>
                  <a:srgbClr val="FF0000"/>
                </a:solidFill>
              </a:rPr>
              <a:t>Coeficiente de Lyapunov (</a:t>
            </a:r>
            <a:r>
              <a:rPr lang="el-GR" dirty="0">
                <a:solidFill>
                  <a:srgbClr val="FF0000"/>
                </a:solidFill>
                <a:latin typeface="Times New Roman"/>
                <a:cs typeface="Times New Roman"/>
              </a:rPr>
              <a:t>γ</a:t>
            </a:r>
            <a:r>
              <a:rPr lang="es-MX" dirty="0">
                <a:solidFill>
                  <a:srgbClr val="FF0000"/>
                </a:solidFill>
              </a:rPr>
              <a:t>):</a:t>
            </a:r>
          </a:p>
        </p:txBody>
      </p:sp>
      <p:graphicFrame>
        <p:nvGraphicFramePr>
          <p:cNvPr id="123910" name="Object 4"/>
          <p:cNvGraphicFramePr>
            <a:graphicFrameLocks noChangeAspect="1"/>
          </p:cNvGraphicFramePr>
          <p:nvPr/>
        </p:nvGraphicFramePr>
        <p:xfrm>
          <a:off x="198438" y="3448050"/>
          <a:ext cx="3362325" cy="1681163"/>
        </p:xfrm>
        <a:graphic>
          <a:graphicData uri="http://schemas.openxmlformats.org/presentationml/2006/ole">
            <mc:AlternateContent xmlns:mc="http://schemas.openxmlformats.org/markup-compatibility/2006">
              <mc:Choice xmlns:v="urn:schemas-microsoft-com:vml" Requires="v">
                <p:oleObj spid="_x0000_s123924" name="Equation" r:id="rId5" imgW="2489200" imgH="1244600" progId="Equation.DSMT4">
                  <p:embed/>
                </p:oleObj>
              </mc:Choice>
              <mc:Fallback>
                <p:oleObj name="Equation" r:id="rId5" imgW="2489200" imgH="12446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8" y="3448050"/>
                        <a:ext cx="3362325" cy="1681163"/>
                      </a:xfrm>
                      <a:prstGeom prst="rect">
                        <a:avLst/>
                      </a:prstGeom>
                      <a:solidFill>
                        <a:srgbClr val="99CCFF">
                          <a:alpha val="6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5 Flecha derecha"/>
          <p:cNvSpPr/>
          <p:nvPr/>
        </p:nvSpPr>
        <p:spPr>
          <a:xfrm>
            <a:off x="3654425" y="3879850"/>
            <a:ext cx="360363"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aphicFrame>
        <p:nvGraphicFramePr>
          <p:cNvPr id="123912" name="Object 5"/>
          <p:cNvGraphicFramePr>
            <a:graphicFrameLocks noChangeAspect="1"/>
          </p:cNvGraphicFramePr>
          <p:nvPr/>
        </p:nvGraphicFramePr>
        <p:xfrm>
          <a:off x="4086225" y="3662363"/>
          <a:ext cx="4613275" cy="1000125"/>
        </p:xfrm>
        <a:graphic>
          <a:graphicData uri="http://schemas.openxmlformats.org/presentationml/2006/ole">
            <mc:AlternateContent xmlns:mc="http://schemas.openxmlformats.org/markup-compatibility/2006">
              <mc:Choice xmlns:v="urn:schemas-microsoft-com:vml" Requires="v">
                <p:oleObj spid="_x0000_s123925" name="Equation" r:id="rId7" imgW="3543300" imgH="762000" progId="Equation.DSMT4">
                  <p:embed/>
                </p:oleObj>
              </mc:Choice>
              <mc:Fallback>
                <p:oleObj name="Equation" r:id="rId7" imgW="3543300" imgH="7620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6225" y="3662363"/>
                        <a:ext cx="4613275" cy="1000125"/>
                      </a:xfrm>
                      <a:prstGeom prst="rect">
                        <a:avLst/>
                      </a:prstGeom>
                      <a:solidFill>
                        <a:srgbClr val="C0C0C0">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3913" name="7 CuadroTexto"/>
          <p:cNvSpPr txBox="1">
            <a:spLocks noChangeArrowheads="1"/>
          </p:cNvSpPr>
          <p:nvPr/>
        </p:nvSpPr>
        <p:spPr bwMode="auto">
          <a:xfrm>
            <a:off x="5572125" y="1962150"/>
            <a:ext cx="823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donde</a:t>
            </a:r>
          </a:p>
        </p:txBody>
      </p:sp>
      <p:sp>
        <p:nvSpPr>
          <p:cNvPr id="123914" name="8 CuadroTexto"/>
          <p:cNvSpPr txBox="1">
            <a:spLocks noChangeArrowheads="1"/>
          </p:cNvSpPr>
          <p:nvPr/>
        </p:nvSpPr>
        <p:spPr bwMode="auto">
          <a:xfrm>
            <a:off x="6513513" y="1714500"/>
            <a:ext cx="1987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b="1"/>
              <a:t>T </a:t>
            </a:r>
            <a:r>
              <a:rPr lang="es-MX" altLang="es-MX" sz="1800"/>
              <a:t> es la matriz de </a:t>
            </a:r>
          </a:p>
          <a:p>
            <a:pPr>
              <a:spcBef>
                <a:spcPct val="0"/>
              </a:spcBef>
              <a:buFontTx/>
              <a:buNone/>
            </a:pPr>
            <a:r>
              <a:rPr lang="es-MX" altLang="es-MX" sz="1800"/>
              <a:t>Transferencia</a:t>
            </a:r>
          </a:p>
          <a:p>
            <a:pPr>
              <a:spcBef>
                <a:spcPct val="0"/>
              </a:spcBef>
              <a:buFontTx/>
              <a:buNone/>
            </a:pPr>
            <a:r>
              <a:rPr lang="es-MX" altLang="es-MX" sz="1800"/>
              <a:t>total del sistema</a:t>
            </a:r>
            <a:endParaRPr lang="es-MX" altLang="es-MX" sz="1800" b="1"/>
          </a:p>
        </p:txBody>
      </p:sp>
      <p:sp>
        <p:nvSpPr>
          <p:cNvPr id="123915" name="9 CuadroTexto"/>
          <p:cNvSpPr txBox="1">
            <a:spLocks noChangeArrowheads="1"/>
          </p:cNvSpPr>
          <p:nvPr/>
        </p:nvSpPr>
        <p:spPr bwMode="auto">
          <a:xfrm>
            <a:off x="157163" y="2843213"/>
            <a:ext cx="5145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La matriz total del sistema la podemos obtener: </a:t>
            </a:r>
          </a:p>
        </p:txBody>
      </p:sp>
      <p:sp>
        <p:nvSpPr>
          <p:cNvPr id="11" name="10 CuadroTexto"/>
          <p:cNvSpPr txBox="1"/>
          <p:nvPr/>
        </p:nvSpPr>
        <p:spPr>
          <a:xfrm>
            <a:off x="185707" y="5502294"/>
            <a:ext cx="4487878" cy="369332"/>
          </a:xfrm>
          <a:prstGeom prst="rect">
            <a:avLst/>
          </a:prstGeom>
          <a:solidFill>
            <a:schemeClr val="accent1">
              <a:lumMod val="40000"/>
              <a:lumOff val="6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1001">
            <a:schemeClr val="lt2"/>
          </a:fillRef>
          <a:effectRef idx="0">
            <a:scrgbClr r="0" g="0" b="0"/>
          </a:effectRef>
          <a:fontRef idx="major"/>
        </p:style>
        <p:txBody>
          <a:bodyPr>
            <a:spAutoFit/>
          </a:bodyPr>
          <a:lstStyle/>
          <a:p>
            <a:pPr>
              <a:defRPr/>
            </a:pPr>
            <a:r>
              <a:rPr lang="es-MX" dirty="0">
                <a:solidFill>
                  <a:srgbClr val="7030A0"/>
                </a:solidFill>
              </a:rPr>
              <a:t>Inverso de la razón de participación (IPR):</a:t>
            </a:r>
          </a:p>
        </p:txBody>
      </p:sp>
      <p:graphicFrame>
        <p:nvGraphicFramePr>
          <p:cNvPr id="123919" name="Object 7"/>
          <p:cNvGraphicFramePr>
            <a:graphicFrameLocks noChangeAspect="1"/>
          </p:cNvGraphicFramePr>
          <p:nvPr/>
        </p:nvGraphicFramePr>
        <p:xfrm>
          <a:off x="5102225" y="5654675"/>
          <a:ext cx="2211388" cy="669925"/>
        </p:xfrm>
        <a:graphic>
          <a:graphicData uri="http://schemas.openxmlformats.org/presentationml/2006/ole">
            <mc:AlternateContent xmlns:mc="http://schemas.openxmlformats.org/markup-compatibility/2006">
              <mc:Choice xmlns:v="urn:schemas-microsoft-com:vml" Requires="v">
                <p:oleObj spid="_x0000_s123926" name="Equation" r:id="rId9" imgW="1637589" imgH="495085" progId="Equation.DSMT4">
                  <p:embed/>
                </p:oleObj>
              </mc:Choice>
              <mc:Fallback>
                <p:oleObj name="Equation" r:id="rId9" imgW="1637589" imgH="495085"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2225" y="5654675"/>
                        <a:ext cx="2211388" cy="669925"/>
                      </a:xfrm>
                      <a:prstGeom prst="rect">
                        <a:avLst/>
                      </a:prstGeom>
                      <a:solidFill>
                        <a:schemeClr val="bg2">
                          <a:alpha val="7411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3920" name="8 Imagen" descr="unam-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6" name="Rectangle 2"/>
          <p:cNvSpPr txBox="1">
            <a:spLocks noChangeArrowheads="1"/>
          </p:cNvSpPr>
          <p:nvPr/>
        </p:nvSpPr>
        <p:spPr>
          <a:xfrm>
            <a:off x="0" y="0"/>
            <a:ext cx="9144000" cy="7731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sz="4800" b="1" kern="0" dirty="0">
                <a:solidFill>
                  <a:srgbClr val="0000CC"/>
                </a:solidFill>
                <a:effectLst>
                  <a:outerShdw blurRad="38100" dist="38100" dir="2700000" algn="tl">
                    <a:srgbClr val="C0C0C0"/>
                  </a:outerShdw>
                </a:effectLst>
                <a:latin typeface="Times New Roman" pitchFamily="18" charset="0"/>
              </a:rPr>
              <a:t>Localización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2 CuadroTexto"/>
          <p:cNvSpPr txBox="1">
            <a:spLocks noChangeArrowheads="1"/>
          </p:cNvSpPr>
          <p:nvPr/>
        </p:nvSpPr>
        <p:spPr bwMode="auto">
          <a:xfrm>
            <a:off x="388938" y="1655763"/>
            <a:ext cx="39671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s-MX" altLang="es-MX" sz="1700">
                <a:solidFill>
                  <a:srgbClr val="C00000"/>
                </a:solidFill>
                <a:cs typeface="Arial" panose="020B0604020202020204" pitchFamily="34" charset="0"/>
              </a:rPr>
              <a:t> Cadenas de FG con </a:t>
            </a:r>
            <a:r>
              <a:rPr lang="es-MX" altLang="es-MX" sz="1700" i="1">
                <a:solidFill>
                  <a:srgbClr val="C00000"/>
                </a:solidFill>
                <a:latin typeface="Times New Roman" panose="02020603050405020304" pitchFamily="18" charset="0"/>
                <a:cs typeface="Times New Roman" panose="02020603050405020304" pitchFamily="18" charset="0"/>
              </a:rPr>
              <a:t>l</a:t>
            </a:r>
            <a:r>
              <a:rPr lang="es-MX" altLang="es-MX" sz="1700">
                <a:solidFill>
                  <a:srgbClr val="C00000"/>
                </a:solidFill>
                <a:cs typeface="Arial" panose="020B0604020202020204" pitchFamily="34" charset="0"/>
              </a:rPr>
              <a:t>=1 y m=1, 2 y 3</a:t>
            </a:r>
          </a:p>
          <a:p>
            <a:pPr>
              <a:spcBef>
                <a:spcPct val="0"/>
              </a:spcBef>
              <a:buFontTx/>
              <a:buNone/>
            </a:pPr>
            <a:r>
              <a:rPr lang="es-MX" altLang="es-MX" sz="1700">
                <a:solidFill>
                  <a:srgbClr val="C00000"/>
                </a:solidFill>
                <a:cs typeface="Arial" panose="020B0604020202020204" pitchFamily="34" charset="0"/>
              </a:rPr>
              <a:t> </a:t>
            </a:r>
          </a:p>
        </p:txBody>
      </p:sp>
      <p:pic>
        <p:nvPicPr>
          <p:cNvPr id="124931" name="3 Imagen"/>
          <p:cNvPicPr>
            <a:picLocks noChangeAspect="1" noChangeArrowheads="1"/>
          </p:cNvPicPr>
          <p:nvPr/>
        </p:nvPicPr>
        <p:blipFill>
          <a:blip r:embed="rId2">
            <a:extLst>
              <a:ext uri="{28A0092B-C50C-407E-A947-70E740481C1C}">
                <a14:useLocalDpi xmlns:a14="http://schemas.microsoft.com/office/drawing/2010/main" val="0"/>
              </a:ext>
            </a:extLst>
          </a:blip>
          <a:srcRect l="5923" t="4573" r="7748" b="8847"/>
          <a:stretch>
            <a:fillRect/>
          </a:stretch>
        </p:blipFill>
        <p:spPr bwMode="auto">
          <a:xfrm>
            <a:off x="390525" y="2168525"/>
            <a:ext cx="3821113"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recto"/>
          <p:cNvCxnSpPr/>
          <p:nvPr/>
        </p:nvCxnSpPr>
        <p:spPr>
          <a:xfrm rot="16200000" flipH="1">
            <a:off x="3509963" y="3494088"/>
            <a:ext cx="2000250" cy="38100"/>
          </a:xfrm>
          <a:prstGeom prst="line">
            <a:avLst/>
          </a:prstGeom>
          <a:ln w="698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4933" name="5 CuadroTexto"/>
          <p:cNvSpPr txBox="1">
            <a:spLocks noChangeArrowheads="1"/>
          </p:cNvSpPr>
          <p:nvPr/>
        </p:nvSpPr>
        <p:spPr bwMode="auto">
          <a:xfrm>
            <a:off x="4787900" y="1643063"/>
            <a:ext cx="39671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s-MX" altLang="es-MX" sz="1700">
                <a:solidFill>
                  <a:srgbClr val="C00000"/>
                </a:solidFill>
                <a:cs typeface="Arial" panose="020B0604020202020204" pitchFamily="34" charset="0"/>
              </a:rPr>
              <a:t> Cadenas de FG con </a:t>
            </a:r>
            <a:r>
              <a:rPr lang="es-MX" altLang="es-MX" sz="1700" i="1">
                <a:solidFill>
                  <a:srgbClr val="C00000"/>
                </a:solidFill>
                <a:latin typeface="Times New Roman" panose="02020603050405020304" pitchFamily="18" charset="0"/>
                <a:cs typeface="Times New Roman" panose="02020603050405020304" pitchFamily="18" charset="0"/>
              </a:rPr>
              <a:t>l</a:t>
            </a:r>
            <a:r>
              <a:rPr lang="es-MX" altLang="es-MX" sz="1700">
                <a:solidFill>
                  <a:srgbClr val="C00000"/>
                </a:solidFill>
                <a:cs typeface="Arial" panose="020B0604020202020204" pitchFamily="34" charset="0"/>
              </a:rPr>
              <a:t>=2 y m=1, 2 y 3</a:t>
            </a:r>
          </a:p>
          <a:p>
            <a:pPr>
              <a:spcBef>
                <a:spcPct val="0"/>
              </a:spcBef>
              <a:buFontTx/>
              <a:buNone/>
            </a:pPr>
            <a:r>
              <a:rPr lang="es-MX" altLang="es-MX" sz="1700">
                <a:solidFill>
                  <a:srgbClr val="C00000"/>
                </a:solidFill>
                <a:cs typeface="Arial" panose="020B0604020202020204" pitchFamily="34" charset="0"/>
              </a:rPr>
              <a:t> </a:t>
            </a:r>
          </a:p>
        </p:txBody>
      </p:sp>
      <p:pic>
        <p:nvPicPr>
          <p:cNvPr id="124934" name="6 Imagen"/>
          <p:cNvPicPr>
            <a:picLocks noChangeAspect="1"/>
          </p:cNvPicPr>
          <p:nvPr/>
        </p:nvPicPr>
        <p:blipFill>
          <a:blip r:embed="rId3">
            <a:extLst>
              <a:ext uri="{28A0092B-C50C-407E-A947-70E740481C1C}">
                <a14:useLocalDpi xmlns:a14="http://schemas.microsoft.com/office/drawing/2010/main" val="0"/>
              </a:ext>
            </a:extLst>
          </a:blip>
          <a:srcRect l="6158" t="5064" r="7529" b="8192"/>
          <a:stretch>
            <a:fillRect/>
          </a:stretch>
        </p:blipFill>
        <p:spPr bwMode="auto">
          <a:xfrm>
            <a:off x="4859338" y="2143125"/>
            <a:ext cx="3887787"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116013" y="25400"/>
            <a:ext cx="7416800" cy="830263"/>
          </a:xfrm>
          <a:prstGeom prst="rect">
            <a:avLst/>
          </a:prstGeom>
          <a:noFill/>
          <a:ln w="9525">
            <a:noFill/>
            <a:miter lim="800000"/>
            <a:headEnd/>
            <a:tailEnd/>
          </a:ln>
          <a:effectLst/>
        </p:spPr>
        <p:txBody>
          <a:bodyPr>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Conductividad DC </a:t>
            </a:r>
            <a:endParaRPr lang="es-MX" sz="4800" b="1" dirty="0">
              <a:solidFill>
                <a:srgbClr val="FF0000"/>
              </a:solidFill>
              <a:effectLst>
                <a:outerShdw blurRad="38100" dist="38100" dir="2700000" algn="tl">
                  <a:srgbClr val="C0C0C0"/>
                </a:outerShdw>
              </a:effectLst>
              <a:latin typeface="Times New Roman" pitchFamily="18" charset="0"/>
            </a:endParaRPr>
          </a:p>
        </p:txBody>
      </p:sp>
      <p:pic>
        <p:nvPicPr>
          <p:cNvPr id="124936" name="8 Imagen" descr="unam-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graphicFrame>
        <p:nvGraphicFramePr>
          <p:cNvPr id="11" name="5 Tabla"/>
          <p:cNvGraphicFramePr>
            <a:graphicFrameLocks noGrp="1"/>
          </p:cNvGraphicFramePr>
          <p:nvPr/>
        </p:nvGraphicFramePr>
        <p:xfrm>
          <a:off x="1076325" y="5651500"/>
          <a:ext cx="6696075" cy="736600"/>
        </p:xfrm>
        <a:graphic>
          <a:graphicData uri="http://schemas.openxmlformats.org/drawingml/2006/table">
            <a:tbl>
              <a:tblPr firstRow="1" firstCol="1" bandRow="1" bandCol="1">
                <a:tableStyleId>{93296810-A885-4BE3-A3E7-6D5BEEA58F35}</a:tableStyleId>
              </a:tblPr>
              <a:tblGrid>
                <a:gridCol w="1674019">
                  <a:extLst>
                    <a:ext uri="{9D8B030D-6E8A-4147-A177-3AD203B41FA5}">
                      <a16:colId xmlns:a16="http://schemas.microsoft.com/office/drawing/2014/main" val="20000"/>
                    </a:ext>
                  </a:extLst>
                </a:gridCol>
                <a:gridCol w="1674019">
                  <a:extLst>
                    <a:ext uri="{9D8B030D-6E8A-4147-A177-3AD203B41FA5}">
                      <a16:colId xmlns:a16="http://schemas.microsoft.com/office/drawing/2014/main" val="20001"/>
                    </a:ext>
                  </a:extLst>
                </a:gridCol>
                <a:gridCol w="1674019">
                  <a:extLst>
                    <a:ext uri="{9D8B030D-6E8A-4147-A177-3AD203B41FA5}">
                      <a16:colId xmlns:a16="http://schemas.microsoft.com/office/drawing/2014/main" val="20002"/>
                    </a:ext>
                  </a:extLst>
                </a:gridCol>
                <a:gridCol w="1674019">
                  <a:extLst>
                    <a:ext uri="{9D8B030D-6E8A-4147-A177-3AD203B41FA5}">
                      <a16:colId xmlns:a16="http://schemas.microsoft.com/office/drawing/2014/main" val="20003"/>
                    </a:ext>
                  </a:extLst>
                </a:gridCol>
              </a:tblGrid>
              <a:tr h="179705">
                <a:tc>
                  <a:txBody>
                    <a:bodyPr/>
                    <a:lstStyle/>
                    <a:p>
                      <a:pPr algn="ctr">
                        <a:lnSpc>
                          <a:spcPts val="1415"/>
                        </a:lnSpc>
                        <a:spcAft>
                          <a:spcPts val="0"/>
                        </a:spcAft>
                      </a:pPr>
                      <a:r>
                        <a:rPr lang="en-US" sz="1000" kern="1200" dirty="0">
                          <a:effectLst/>
                        </a:rPr>
                        <a:t>N</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m</a:t>
                      </a:r>
                      <a:r>
                        <a:rPr lang="en-US" sz="500" kern="1200" dirty="0">
                          <a:effectLst/>
                        </a:rPr>
                        <a:t> </a:t>
                      </a:r>
                      <a:r>
                        <a:rPr lang="en-US" sz="1000" kern="1200" dirty="0">
                          <a:effectLst/>
                          <a:sym typeface="Symbol"/>
                        </a:rPr>
                        <a:t></a:t>
                      </a:r>
                      <a:r>
                        <a:rPr lang="en-US" sz="300" kern="1200" dirty="0">
                          <a:effectLst/>
                        </a:rPr>
                        <a:t> </a:t>
                      </a:r>
                      <a:r>
                        <a:rPr lang="en-US" sz="1000" kern="1200" dirty="0">
                          <a:effectLst/>
                        </a:rPr>
                        <a:t>1</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m</a:t>
                      </a:r>
                      <a:r>
                        <a:rPr lang="en-US" sz="500" kern="1200" dirty="0">
                          <a:effectLst/>
                        </a:rPr>
                        <a:t> </a:t>
                      </a:r>
                      <a:r>
                        <a:rPr lang="en-US" sz="1000" kern="1200" dirty="0">
                          <a:effectLst/>
                          <a:sym typeface="Symbol"/>
                        </a:rPr>
                        <a:t></a:t>
                      </a:r>
                      <a:r>
                        <a:rPr lang="en-US" sz="300" kern="1200" dirty="0">
                          <a:effectLst/>
                        </a:rPr>
                        <a:t> </a:t>
                      </a:r>
                      <a:r>
                        <a:rPr lang="en-US" sz="1000" kern="1200" dirty="0">
                          <a:effectLst/>
                        </a:rPr>
                        <a:t>2</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m</a:t>
                      </a:r>
                      <a:r>
                        <a:rPr lang="en-US" sz="1000" kern="1200" dirty="0">
                          <a:effectLst/>
                          <a:sym typeface="Symbol"/>
                        </a:rPr>
                        <a:t></a:t>
                      </a:r>
                      <a:r>
                        <a:rPr lang="en-US" sz="300" kern="1200" dirty="0">
                          <a:effectLst/>
                        </a:rPr>
                        <a:t> </a:t>
                      </a:r>
                      <a:r>
                        <a:rPr lang="en-US" sz="1000" kern="1200" dirty="0">
                          <a:effectLst/>
                        </a:rPr>
                        <a:t>3</a:t>
                      </a:r>
                      <a:endParaRPr lang="es-MX" sz="1000" dirty="0">
                        <a:effectLst/>
                        <a:latin typeface="Calibri"/>
                        <a:ea typeface="Times New Roman"/>
                      </a:endParaRPr>
                    </a:p>
                  </a:txBody>
                  <a:tcPr marL="6349" marR="6349" marT="6350" marB="0" anchor="ctr"/>
                </a:tc>
                <a:extLst>
                  <a:ext uri="{0D108BD9-81ED-4DB2-BD59-A6C34878D82A}">
                    <a16:rowId xmlns:a16="http://schemas.microsoft.com/office/drawing/2014/main" val="10000"/>
                  </a:ext>
                </a:extLst>
              </a:tr>
              <a:tr h="179705">
                <a:tc>
                  <a:txBody>
                    <a:bodyPr/>
                    <a:lstStyle/>
                    <a:p>
                      <a:pPr algn="ctr">
                        <a:lnSpc>
                          <a:spcPts val="1415"/>
                        </a:lnSpc>
                        <a:spcAft>
                          <a:spcPts val="0"/>
                        </a:spcAft>
                      </a:pPr>
                      <a:r>
                        <a:rPr lang="en-US" sz="1000" i="1" kern="1200" dirty="0">
                          <a:effectLst/>
                          <a:latin typeface="Times New Roman" pitchFamily="18" charset="0"/>
                          <a:cs typeface="Times New Roman" pitchFamily="18" charset="0"/>
                        </a:rPr>
                        <a:t>l</a:t>
                      </a:r>
                      <a:r>
                        <a:rPr lang="en-US" sz="500" kern="1200" dirty="0">
                          <a:effectLst/>
                        </a:rPr>
                        <a:t> </a:t>
                      </a:r>
                      <a:r>
                        <a:rPr lang="en-US" sz="1000" kern="1200" dirty="0">
                          <a:effectLst/>
                          <a:sym typeface="Symbol"/>
                        </a:rPr>
                        <a:t></a:t>
                      </a:r>
                      <a:r>
                        <a:rPr lang="en-US" sz="300" kern="1200" dirty="0">
                          <a:effectLst/>
                        </a:rPr>
                        <a:t> </a:t>
                      </a:r>
                      <a:r>
                        <a:rPr lang="en-US" sz="1000" kern="1200" dirty="0">
                          <a:effectLst/>
                        </a:rPr>
                        <a:t>1</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433494438 for n</a:t>
                      </a:r>
                      <a:r>
                        <a:rPr lang="en-US" sz="500" kern="1200" dirty="0">
                          <a:effectLst/>
                        </a:rPr>
                        <a:t> </a:t>
                      </a:r>
                      <a:r>
                        <a:rPr lang="en-US" sz="1000" kern="1200" dirty="0">
                          <a:effectLst/>
                          <a:sym typeface="Symbol"/>
                        </a:rPr>
                        <a:t></a:t>
                      </a:r>
                      <a:r>
                        <a:rPr lang="en-US" sz="300" kern="1200" dirty="0">
                          <a:effectLst/>
                        </a:rPr>
                        <a:t> </a:t>
                      </a:r>
                      <a:r>
                        <a:rPr lang="en-US" sz="1000" kern="1200" dirty="0">
                          <a:effectLst/>
                        </a:rPr>
                        <a:t>42</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357913942 for n</a:t>
                      </a:r>
                      <a:r>
                        <a:rPr lang="en-US" sz="500" kern="1200" dirty="0">
                          <a:effectLst/>
                        </a:rPr>
                        <a:t> </a:t>
                      </a:r>
                      <a:r>
                        <a:rPr lang="en-US" sz="1000" kern="1200" dirty="0">
                          <a:effectLst/>
                          <a:sym typeface="Symbol"/>
                        </a:rPr>
                        <a:t></a:t>
                      </a:r>
                      <a:r>
                        <a:rPr lang="en-US" sz="300" kern="1200" dirty="0">
                          <a:effectLst/>
                        </a:rPr>
                        <a:t> </a:t>
                      </a:r>
                      <a:r>
                        <a:rPr lang="en-US" sz="1000" kern="1200" dirty="0">
                          <a:effectLst/>
                        </a:rPr>
                        <a:t>29</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315732482 for n</a:t>
                      </a:r>
                      <a:r>
                        <a:rPr lang="en-US" sz="500" kern="1200" dirty="0">
                          <a:effectLst/>
                        </a:rPr>
                        <a:t> </a:t>
                      </a:r>
                      <a:r>
                        <a:rPr lang="en-US" sz="1000" kern="1200" dirty="0">
                          <a:effectLst/>
                          <a:sym typeface="Symbol"/>
                        </a:rPr>
                        <a:t></a:t>
                      </a:r>
                      <a:r>
                        <a:rPr lang="en-US" sz="300" kern="1200" dirty="0">
                          <a:effectLst/>
                        </a:rPr>
                        <a:t> </a:t>
                      </a:r>
                      <a:r>
                        <a:rPr lang="en-US" sz="1000" kern="1200" dirty="0">
                          <a:effectLst/>
                        </a:rPr>
                        <a:t>24</a:t>
                      </a:r>
                      <a:endParaRPr lang="es-MX" sz="1000" dirty="0">
                        <a:effectLst/>
                        <a:latin typeface="Calibri"/>
                        <a:ea typeface="Times New Roman"/>
                      </a:endParaRPr>
                    </a:p>
                  </a:txBody>
                  <a:tcPr marL="6349" marR="6349" marT="6350" marB="0" anchor="ctr"/>
                </a:tc>
                <a:extLst>
                  <a:ext uri="{0D108BD9-81ED-4DB2-BD59-A6C34878D82A}">
                    <a16:rowId xmlns:a16="http://schemas.microsoft.com/office/drawing/2014/main" val="10001"/>
                  </a:ext>
                </a:extLst>
              </a:tr>
              <a:tr h="179705">
                <a:tc>
                  <a:txBody>
                    <a:bodyPr/>
                    <a:lstStyle/>
                    <a:p>
                      <a:pPr algn="ctr">
                        <a:lnSpc>
                          <a:spcPts val="1415"/>
                        </a:lnSpc>
                        <a:spcAft>
                          <a:spcPts val="0"/>
                        </a:spcAft>
                      </a:pPr>
                      <a:r>
                        <a:rPr lang="en-US" sz="1000" i="1" kern="1200" dirty="0">
                          <a:effectLst/>
                          <a:latin typeface="Times New Roman" pitchFamily="18" charset="0"/>
                          <a:cs typeface="Times New Roman" pitchFamily="18" charset="0"/>
                        </a:rPr>
                        <a:t>l</a:t>
                      </a:r>
                      <a:r>
                        <a:rPr lang="en-US" sz="500" i="1" kern="1200" dirty="0">
                          <a:effectLst/>
                          <a:latin typeface="Times New Roman" pitchFamily="18" charset="0"/>
                          <a:cs typeface="Times New Roman" pitchFamily="18" charset="0"/>
                        </a:rPr>
                        <a:t> </a:t>
                      </a:r>
                      <a:r>
                        <a:rPr lang="en-US" sz="1000" kern="1200" dirty="0">
                          <a:effectLst/>
                          <a:sym typeface="Symbol"/>
                        </a:rPr>
                        <a:t></a:t>
                      </a:r>
                      <a:r>
                        <a:rPr lang="en-US" sz="300" kern="1200" dirty="0">
                          <a:effectLst/>
                        </a:rPr>
                        <a:t> </a:t>
                      </a:r>
                      <a:r>
                        <a:rPr lang="en-US" sz="1000" kern="1200" dirty="0">
                          <a:effectLst/>
                        </a:rPr>
                        <a:t>2</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318281040 for n</a:t>
                      </a:r>
                      <a:r>
                        <a:rPr lang="en-US" sz="500" kern="1200" dirty="0">
                          <a:effectLst/>
                        </a:rPr>
                        <a:t> </a:t>
                      </a:r>
                      <a:r>
                        <a:rPr lang="en-US" sz="1000" kern="1200" dirty="0">
                          <a:effectLst/>
                          <a:sym typeface="Symbol"/>
                        </a:rPr>
                        <a:t></a:t>
                      </a:r>
                      <a:r>
                        <a:rPr lang="en-US" sz="300" kern="1200" dirty="0">
                          <a:effectLst/>
                        </a:rPr>
                        <a:t> </a:t>
                      </a:r>
                      <a:r>
                        <a:rPr lang="en-US" sz="1000" kern="1200" dirty="0">
                          <a:effectLst/>
                        </a:rPr>
                        <a:t>23</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268377089 for </a:t>
                      </a:r>
                      <a:r>
                        <a:rPr lang="es-MX" sz="1000" kern="1200" dirty="0">
                          <a:effectLst/>
                        </a:rPr>
                        <a:t>n</a:t>
                      </a:r>
                      <a:r>
                        <a:rPr lang="es-MX" sz="500" kern="1200" dirty="0">
                          <a:effectLst/>
                        </a:rPr>
                        <a:t> </a:t>
                      </a:r>
                      <a:r>
                        <a:rPr lang="en-US" sz="1000" kern="1200" dirty="0">
                          <a:effectLst/>
                          <a:sym typeface="Symbol"/>
                        </a:rPr>
                        <a:t></a:t>
                      </a:r>
                      <a:r>
                        <a:rPr lang="en-US" sz="300" kern="1200" dirty="0">
                          <a:effectLst/>
                        </a:rPr>
                        <a:t> </a:t>
                      </a:r>
                      <a:r>
                        <a:rPr lang="en-US" sz="1000" kern="1200" dirty="0">
                          <a:effectLst/>
                        </a:rPr>
                        <a:t>20</a:t>
                      </a:r>
                      <a:endParaRPr lang="es-MX" sz="1000" dirty="0">
                        <a:effectLst/>
                        <a:latin typeface="Calibri"/>
                        <a:ea typeface="Times New Roman"/>
                      </a:endParaRPr>
                    </a:p>
                  </a:txBody>
                  <a:tcPr marL="6349" marR="6349" marT="6350" marB="0" anchor="ctr">
                    <a:solidFill>
                      <a:srgbClr val="CDCDDA"/>
                    </a:solidFill>
                  </a:tcPr>
                </a:tc>
                <a:tc>
                  <a:txBody>
                    <a:bodyPr/>
                    <a:lstStyle/>
                    <a:p>
                      <a:pPr algn="ctr">
                        <a:lnSpc>
                          <a:spcPts val="1415"/>
                        </a:lnSpc>
                        <a:spcAft>
                          <a:spcPts val="0"/>
                        </a:spcAft>
                      </a:pPr>
                      <a:r>
                        <a:rPr lang="en-US" sz="1000" kern="1200" dirty="0">
                          <a:effectLst/>
                        </a:rPr>
                        <a:t>581130734 for n</a:t>
                      </a:r>
                      <a:r>
                        <a:rPr lang="es-MX" sz="500" kern="1200" dirty="0">
                          <a:effectLst/>
                        </a:rPr>
                        <a:t> </a:t>
                      </a:r>
                      <a:r>
                        <a:rPr lang="en-US" sz="1000" kern="1200" dirty="0">
                          <a:effectLst/>
                          <a:sym typeface="Symbol"/>
                        </a:rPr>
                        <a:t></a:t>
                      </a:r>
                      <a:r>
                        <a:rPr lang="en-US" sz="300" kern="1200" dirty="0">
                          <a:effectLst/>
                        </a:rPr>
                        <a:t> </a:t>
                      </a:r>
                      <a:r>
                        <a:rPr lang="en-US" sz="1000" kern="1200" dirty="0">
                          <a:effectLst/>
                        </a:rPr>
                        <a:t>19</a:t>
                      </a:r>
                      <a:endParaRPr lang="es-MX" sz="1000" dirty="0">
                        <a:effectLst/>
                        <a:latin typeface="Calibri"/>
                        <a:ea typeface="Times New Roman"/>
                      </a:endParaRPr>
                    </a:p>
                  </a:txBody>
                  <a:tcPr marL="6349" marR="6349" marT="6350" marB="0" anchor="ctr"/>
                </a:tc>
                <a:extLst>
                  <a:ext uri="{0D108BD9-81ED-4DB2-BD59-A6C34878D82A}">
                    <a16:rowId xmlns:a16="http://schemas.microsoft.com/office/drawing/2014/main" val="10002"/>
                  </a:ext>
                </a:extLst>
              </a:tr>
              <a:tr h="179705">
                <a:tc>
                  <a:txBody>
                    <a:bodyPr/>
                    <a:lstStyle/>
                    <a:p>
                      <a:pPr algn="ctr">
                        <a:lnSpc>
                          <a:spcPts val="1415"/>
                        </a:lnSpc>
                        <a:spcAft>
                          <a:spcPts val="0"/>
                        </a:spcAft>
                      </a:pPr>
                      <a:r>
                        <a:rPr lang="en-US" sz="1000" i="1" kern="1200" dirty="0">
                          <a:effectLst/>
                          <a:latin typeface="Times New Roman" pitchFamily="18" charset="0"/>
                          <a:cs typeface="Times New Roman" pitchFamily="18" charset="0"/>
                        </a:rPr>
                        <a:t>l</a:t>
                      </a:r>
                      <a:r>
                        <a:rPr lang="en-US" sz="500" kern="1200" dirty="0">
                          <a:effectLst/>
                        </a:rPr>
                        <a:t> </a:t>
                      </a:r>
                      <a:r>
                        <a:rPr lang="en-US" sz="1000" kern="1200" dirty="0">
                          <a:effectLst/>
                          <a:sym typeface="Symbol"/>
                        </a:rPr>
                        <a:t></a:t>
                      </a:r>
                      <a:r>
                        <a:rPr lang="en-US" sz="300" kern="1200" dirty="0">
                          <a:effectLst/>
                        </a:rPr>
                        <a:t> </a:t>
                      </a:r>
                      <a:r>
                        <a:rPr lang="en-US" sz="1000" kern="1200" dirty="0">
                          <a:effectLst/>
                        </a:rPr>
                        <a:t>3</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239244623 for </a:t>
                      </a:r>
                      <a:r>
                        <a:rPr lang="es-MX" sz="1000" kern="1200" dirty="0">
                          <a:effectLst/>
                        </a:rPr>
                        <a:t>n</a:t>
                      </a:r>
                      <a:r>
                        <a:rPr lang="es-MX" sz="500" kern="1200" dirty="0">
                          <a:effectLst/>
                        </a:rPr>
                        <a:t> </a:t>
                      </a:r>
                      <a:r>
                        <a:rPr lang="en-US" sz="1000" kern="1200" dirty="0">
                          <a:effectLst/>
                          <a:sym typeface="Symbol"/>
                        </a:rPr>
                        <a:t></a:t>
                      </a:r>
                      <a:r>
                        <a:rPr lang="en-US" sz="300" kern="1200" dirty="0">
                          <a:effectLst/>
                        </a:rPr>
                        <a:t> </a:t>
                      </a:r>
                      <a:r>
                        <a:rPr lang="en-US" sz="1000" kern="1200" dirty="0">
                          <a:effectLst/>
                        </a:rPr>
                        <a:t>17</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253841390 for n</a:t>
                      </a:r>
                      <a:r>
                        <a:rPr lang="en-US" sz="1000" kern="1200" dirty="0">
                          <a:effectLst/>
                          <a:sym typeface="Symbol"/>
                        </a:rPr>
                        <a:t></a:t>
                      </a:r>
                      <a:r>
                        <a:rPr lang="en-US" sz="300" kern="1200" dirty="0">
                          <a:effectLst/>
                        </a:rPr>
                        <a:t> </a:t>
                      </a:r>
                      <a:r>
                        <a:rPr lang="en-US" sz="1000" kern="1200" dirty="0">
                          <a:effectLst/>
                        </a:rPr>
                        <a:t>16</a:t>
                      </a:r>
                      <a:endParaRPr lang="es-MX" sz="1000" dirty="0">
                        <a:effectLst/>
                        <a:latin typeface="Calibri"/>
                        <a:ea typeface="Times New Roman"/>
                      </a:endParaRPr>
                    </a:p>
                  </a:txBody>
                  <a:tcPr marL="6349" marR="6349" marT="6350" marB="0" anchor="ctr"/>
                </a:tc>
                <a:tc>
                  <a:txBody>
                    <a:bodyPr/>
                    <a:lstStyle/>
                    <a:p>
                      <a:pPr algn="ctr">
                        <a:lnSpc>
                          <a:spcPts val="1415"/>
                        </a:lnSpc>
                        <a:spcAft>
                          <a:spcPts val="0"/>
                        </a:spcAft>
                      </a:pPr>
                      <a:r>
                        <a:rPr lang="en-US" sz="1000" kern="1200" dirty="0">
                          <a:effectLst/>
                        </a:rPr>
                        <a:t>187869862 for n</a:t>
                      </a:r>
                      <a:r>
                        <a:rPr lang="es-MX" sz="500" kern="1200" dirty="0">
                          <a:effectLst/>
                        </a:rPr>
                        <a:t> </a:t>
                      </a:r>
                      <a:r>
                        <a:rPr lang="en-US" sz="1000" kern="1200" dirty="0">
                          <a:effectLst/>
                          <a:sym typeface="Symbol"/>
                        </a:rPr>
                        <a:t></a:t>
                      </a:r>
                      <a:r>
                        <a:rPr lang="en-US" sz="300" kern="1200" dirty="0">
                          <a:effectLst/>
                        </a:rPr>
                        <a:t> </a:t>
                      </a:r>
                      <a:r>
                        <a:rPr lang="en-US" sz="1000" kern="1200" dirty="0">
                          <a:effectLst/>
                        </a:rPr>
                        <a:t>15</a:t>
                      </a:r>
                      <a:endParaRPr lang="es-MX" sz="1000" dirty="0">
                        <a:effectLst/>
                        <a:latin typeface="Calibri"/>
                        <a:ea typeface="Times New Roman"/>
                      </a:endParaRPr>
                    </a:p>
                  </a:txBody>
                  <a:tcPr marL="6349" marR="6349" marT="6350" marB="0" anchor="ctr"/>
                </a:tc>
                <a:extLst>
                  <a:ext uri="{0D108BD9-81ED-4DB2-BD59-A6C34878D82A}">
                    <a16:rowId xmlns:a16="http://schemas.microsoft.com/office/drawing/2014/main" val="10003"/>
                  </a:ext>
                </a:extLst>
              </a:tr>
            </a:tbl>
          </a:graphicData>
        </a:graphic>
      </p:graphicFrame>
      <p:sp>
        <p:nvSpPr>
          <p:cNvPr id="124965" name="Rectangle 1"/>
          <p:cNvSpPr>
            <a:spLocks noChangeArrowheads="1"/>
          </p:cNvSpPr>
          <p:nvPr/>
        </p:nvSpPr>
        <p:spPr bwMode="auto">
          <a:xfrm>
            <a:off x="1046163" y="5373688"/>
            <a:ext cx="4452937"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200" b="1">
                <a:solidFill>
                  <a:srgbClr val="990033"/>
                </a:solidFill>
                <a:latin typeface="Times New Roman" panose="02020603050405020304" pitchFamily="18" charset="0"/>
                <a:cs typeface="Times New Roman" panose="02020603050405020304" pitchFamily="18" charset="0"/>
              </a:rPr>
              <a:t>Número de átomos (N) en una cadena de (</a:t>
            </a:r>
            <a:r>
              <a:rPr lang="es-MX" altLang="es-MX" sz="1200" b="1" i="1">
                <a:solidFill>
                  <a:srgbClr val="990033"/>
                </a:solidFill>
                <a:latin typeface="Times New Roman" panose="02020603050405020304" pitchFamily="18" charset="0"/>
                <a:cs typeface="Times New Roman" panose="02020603050405020304" pitchFamily="18" charset="0"/>
              </a:rPr>
              <a:t>l</a:t>
            </a:r>
            <a:r>
              <a:rPr lang="es-MX" altLang="es-MX" sz="1200" b="1">
                <a:solidFill>
                  <a:srgbClr val="990033"/>
                </a:solidFill>
                <a:latin typeface="Times New Roman" panose="02020603050405020304" pitchFamily="18" charset="0"/>
                <a:cs typeface="Times New Roman" panose="02020603050405020304" pitchFamily="18" charset="0"/>
              </a:rPr>
              <a:t>,</a:t>
            </a:r>
            <a:r>
              <a:rPr lang="es-MX" altLang="es-MX" sz="1200" b="1" i="1">
                <a:solidFill>
                  <a:srgbClr val="990033"/>
                </a:solidFill>
                <a:latin typeface="Times New Roman" panose="02020603050405020304" pitchFamily="18" charset="0"/>
                <a:cs typeface="Times New Roman" panose="02020603050405020304" pitchFamily="18" charset="0"/>
              </a:rPr>
              <a:t>m</a:t>
            </a:r>
            <a:r>
              <a:rPr lang="es-MX" altLang="es-MX" sz="1200" b="1">
                <a:solidFill>
                  <a:srgbClr val="990033"/>
                </a:solidFill>
                <a:latin typeface="Times New Roman" panose="02020603050405020304" pitchFamily="18" charset="0"/>
                <a:cs typeface="Times New Roman" panose="02020603050405020304" pitchFamily="18" charset="0"/>
              </a:rPr>
              <a:t>) para generación </a:t>
            </a:r>
            <a:r>
              <a:rPr lang="es-MX" altLang="es-MX" sz="1200" b="1" i="1">
                <a:solidFill>
                  <a:srgbClr val="990033"/>
                </a:solidFill>
                <a:latin typeface="Times New Roman" panose="02020603050405020304" pitchFamily="18" charset="0"/>
                <a:cs typeface="Times New Roman" panose="02020603050405020304" pitchFamily="18" charset="0"/>
              </a:rPr>
              <a:t>n</a:t>
            </a:r>
            <a:endParaRPr lang="es-MX" altLang="es-MX" sz="600">
              <a:solidFill>
                <a:srgbClr val="990033"/>
              </a:solidFill>
              <a:cs typeface="Arial" panose="020B0604020202020204" pitchFamily="34" charset="0"/>
            </a:endParaRPr>
          </a:p>
        </p:txBody>
      </p:sp>
      <p:sp>
        <p:nvSpPr>
          <p:cNvPr id="124966" name="Rectángulo 1"/>
          <p:cNvSpPr>
            <a:spLocks noChangeArrowheads="1"/>
          </p:cNvSpPr>
          <p:nvPr/>
        </p:nvSpPr>
        <p:spPr bwMode="auto">
          <a:xfrm>
            <a:off x="3924300" y="6581775"/>
            <a:ext cx="4932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MX" sz="1200">
                <a:solidFill>
                  <a:srgbClr val="336600"/>
                </a:solidFill>
                <a:latin typeface="Times New Roman" panose="02020603050405020304" pitchFamily="18" charset="0"/>
                <a:cs typeface="Calibri" panose="020F0502020204030204" pitchFamily="34" charset="0"/>
              </a:rPr>
              <a:t>F. Sánchez , V. Sánchez , C. Wang, J. Non-Crystalline Solid 450, 194 (2016).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265238" y="139700"/>
            <a:ext cx="7483475" cy="768350"/>
          </a:xfrm>
          <a:prstGeom prst="rect">
            <a:avLst/>
          </a:prstGeom>
          <a:noFill/>
          <a:ln w="9525">
            <a:noFill/>
            <a:miter lim="800000"/>
            <a:headEnd/>
            <a:tailEnd/>
          </a:ln>
          <a:effectLst/>
        </p:spPr>
        <p:txBody>
          <a:bodyPr wrap="none">
            <a:spAutoFit/>
          </a:bodyPr>
          <a:lstStyle/>
          <a:p>
            <a:pPr algn="ctr">
              <a:defRPr/>
            </a:pPr>
            <a:r>
              <a:rPr lang="es-MX" sz="4400" b="1" dirty="0">
                <a:solidFill>
                  <a:srgbClr val="0000CC"/>
                </a:solidFill>
                <a:effectLst>
                  <a:outerShdw blurRad="38100" dist="38100" dir="2700000" algn="tl">
                    <a:srgbClr val="C0C0C0"/>
                  </a:outerShdw>
                </a:effectLst>
                <a:latin typeface="Times New Roman" pitchFamily="18" charset="0"/>
              </a:rPr>
              <a:t>Estados Transparentes en </a:t>
            </a:r>
            <a:r>
              <a:rPr lang="es-MX" sz="4400" b="1" dirty="0">
                <a:solidFill>
                  <a:srgbClr val="0000CC"/>
                </a:solidFill>
                <a:effectLst>
                  <a:outerShdw blurRad="38100" dist="38100" dir="2700000" algn="tl">
                    <a:srgbClr val="C0C0C0"/>
                  </a:outerShdw>
                </a:effectLst>
                <a:latin typeface="Times New Roman" pitchFamily="18" charset="0"/>
                <a:sym typeface="Symbol" panose="05050102010706020507" pitchFamily="18" charset="2"/>
              </a:rPr>
              <a:t></a:t>
            </a:r>
            <a:r>
              <a:rPr lang="es-MX" sz="4400" b="1" dirty="0">
                <a:solidFill>
                  <a:srgbClr val="0000CC"/>
                </a:solidFill>
                <a:effectLst>
                  <a:outerShdw blurRad="38100" dist="38100" dir="2700000" algn="tl">
                    <a:srgbClr val="C0C0C0"/>
                  </a:outerShdw>
                </a:effectLst>
                <a:latin typeface="Times New Roman" pitchFamily="18" charset="0"/>
              </a:rPr>
              <a:t>=0</a:t>
            </a:r>
            <a:endParaRPr lang="es-MX" sz="4400" b="1" dirty="0">
              <a:solidFill>
                <a:srgbClr val="FF0000"/>
              </a:solidFill>
              <a:effectLst>
                <a:outerShdw blurRad="38100" dist="38100" dir="2700000" algn="tl">
                  <a:srgbClr val="C0C0C0"/>
                </a:outerShdw>
              </a:effectLst>
              <a:latin typeface="Times New Roman" pitchFamily="18" charset="0"/>
            </a:endParaRPr>
          </a:p>
        </p:txBody>
      </p:sp>
      <p:graphicFrame>
        <p:nvGraphicFramePr>
          <p:cNvPr id="125955" name="Object 2"/>
          <p:cNvGraphicFramePr>
            <a:graphicFrameLocks noChangeAspect="1"/>
          </p:cNvGraphicFramePr>
          <p:nvPr/>
        </p:nvGraphicFramePr>
        <p:xfrm>
          <a:off x="512763" y="1295400"/>
          <a:ext cx="3865562" cy="620713"/>
        </p:xfrm>
        <a:graphic>
          <a:graphicData uri="http://schemas.openxmlformats.org/presentationml/2006/ole">
            <mc:AlternateContent xmlns:mc="http://schemas.openxmlformats.org/markup-compatibility/2006">
              <mc:Choice xmlns:v="urn:schemas-microsoft-com:vml" Requires="v">
                <p:oleObj spid="_x0000_s125976" name="Equation" r:id="rId4" imgW="3022600" imgH="469900" progId="Equation.DSMT4">
                  <p:embed/>
                </p:oleObj>
              </mc:Choice>
              <mc:Fallback>
                <p:oleObj name="Equation" r:id="rId4" imgW="3022600" imgH="4699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63" y="1295400"/>
                        <a:ext cx="38655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56" name="Object 5"/>
          <p:cNvGraphicFramePr>
            <a:graphicFrameLocks noChangeAspect="1"/>
          </p:cNvGraphicFramePr>
          <p:nvPr/>
        </p:nvGraphicFramePr>
        <p:xfrm>
          <a:off x="179388" y="5538788"/>
          <a:ext cx="6694487" cy="985837"/>
        </p:xfrm>
        <a:graphic>
          <a:graphicData uri="http://schemas.openxmlformats.org/presentationml/2006/ole">
            <mc:AlternateContent xmlns:mc="http://schemas.openxmlformats.org/markup-compatibility/2006">
              <mc:Choice xmlns:v="urn:schemas-microsoft-com:vml" Requires="v">
                <p:oleObj spid="_x0000_s125977" name="Equation" r:id="rId6" imgW="4965700" imgH="736600" progId="Equation.DSMT4">
                  <p:embed/>
                </p:oleObj>
              </mc:Choice>
              <mc:Fallback>
                <p:oleObj name="Equation" r:id="rId6" imgW="4965700" imgH="7366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5538788"/>
                        <a:ext cx="6694487" cy="985837"/>
                      </a:xfrm>
                      <a:prstGeom prst="rect">
                        <a:avLst/>
                      </a:prstGeom>
                      <a:solidFill>
                        <a:srgbClr val="EDEDF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57" name="Object 6"/>
          <p:cNvGraphicFramePr>
            <a:graphicFrameLocks noChangeAspect="1"/>
          </p:cNvGraphicFramePr>
          <p:nvPr/>
        </p:nvGraphicFramePr>
        <p:xfrm>
          <a:off x="7027863" y="4173538"/>
          <a:ext cx="1936750" cy="2447925"/>
        </p:xfrm>
        <a:graphic>
          <a:graphicData uri="http://schemas.openxmlformats.org/presentationml/2006/ole">
            <mc:AlternateContent xmlns:mc="http://schemas.openxmlformats.org/markup-compatibility/2006">
              <mc:Choice xmlns:v="urn:schemas-microsoft-com:vml" Requires="v">
                <p:oleObj spid="_x0000_s125978" name="Equation" r:id="rId8" imgW="1651000" imgH="2120900" progId="Equation.DSMT4">
                  <p:embed/>
                </p:oleObj>
              </mc:Choice>
              <mc:Fallback>
                <p:oleObj name="Equation" r:id="rId8" imgW="1651000" imgH="212090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63" y="4173538"/>
                        <a:ext cx="1936750" cy="2447925"/>
                      </a:xfrm>
                      <a:prstGeom prst="rect">
                        <a:avLst/>
                      </a:prstGeom>
                      <a:solidFill>
                        <a:srgbClr val="FEE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8"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59"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25960" name="Object 14"/>
          <p:cNvGraphicFramePr>
            <a:graphicFrameLocks noChangeAspect="1"/>
          </p:cNvGraphicFramePr>
          <p:nvPr/>
        </p:nvGraphicFramePr>
        <p:xfrm>
          <a:off x="180975" y="3444875"/>
          <a:ext cx="4462463" cy="631825"/>
        </p:xfrm>
        <a:graphic>
          <a:graphicData uri="http://schemas.openxmlformats.org/presentationml/2006/ole">
            <mc:AlternateContent xmlns:mc="http://schemas.openxmlformats.org/markup-compatibility/2006">
              <mc:Choice xmlns:v="urn:schemas-microsoft-com:vml" Requires="v">
                <p:oleObj spid="_x0000_s125979" name="Equation" r:id="rId10" imgW="4457700" imgH="635000" progId="Equation.DSMT4">
                  <p:embed/>
                </p:oleObj>
              </mc:Choice>
              <mc:Fallback>
                <p:oleObj name="Equation" r:id="rId10" imgW="4457700" imgH="635000" progId="Equation.DSMT4">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975" y="3444875"/>
                        <a:ext cx="4462463" cy="6318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61" name="Rectangle 2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62"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63" name="Rectangle 3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64"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65" name="Rectangle 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25966" name="Object 34"/>
          <p:cNvGraphicFramePr>
            <a:graphicFrameLocks noChangeAspect="1"/>
          </p:cNvGraphicFramePr>
          <p:nvPr/>
        </p:nvGraphicFramePr>
        <p:xfrm>
          <a:off x="177800" y="2032000"/>
          <a:ext cx="3817938" cy="676275"/>
        </p:xfrm>
        <a:graphic>
          <a:graphicData uri="http://schemas.openxmlformats.org/presentationml/2006/ole">
            <mc:AlternateContent xmlns:mc="http://schemas.openxmlformats.org/markup-compatibility/2006">
              <mc:Choice xmlns:v="urn:schemas-microsoft-com:vml" Requires="v">
                <p:oleObj spid="_x0000_s125980" name="Equation" r:id="rId12" imgW="3365500" imgH="596900" progId="Equation.DSMT4">
                  <p:embed/>
                </p:oleObj>
              </mc:Choice>
              <mc:Fallback>
                <p:oleObj name="Equation" r:id="rId12" imgW="3365500" imgH="596900" progId="Equation.DSMT4">
                  <p:embed/>
                  <p:pic>
                    <p:nvPicPr>
                      <p:cNvPr id="0" name="Object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800" y="2032000"/>
                        <a:ext cx="3817938" cy="6762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67" name="Rectangle 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graphicFrame>
        <p:nvGraphicFramePr>
          <p:cNvPr id="125968" name="Object 36"/>
          <p:cNvGraphicFramePr>
            <a:graphicFrameLocks noChangeAspect="1"/>
          </p:cNvGraphicFramePr>
          <p:nvPr/>
        </p:nvGraphicFramePr>
        <p:xfrm>
          <a:off x="179388" y="2765425"/>
          <a:ext cx="4467225" cy="592138"/>
        </p:xfrm>
        <a:graphic>
          <a:graphicData uri="http://schemas.openxmlformats.org/presentationml/2006/ole">
            <mc:AlternateContent xmlns:mc="http://schemas.openxmlformats.org/markup-compatibility/2006">
              <mc:Choice xmlns:v="urn:schemas-microsoft-com:vml" Requires="v">
                <p:oleObj spid="_x0000_s125981" name="Equation" r:id="rId14" imgW="4521200" imgH="596900" progId="Equation.DSMT4">
                  <p:embed/>
                </p:oleObj>
              </mc:Choice>
              <mc:Fallback>
                <p:oleObj name="Equation" r:id="rId14" imgW="4521200" imgH="596900" progId="Equation.DSMT4">
                  <p:embed/>
                  <p:pic>
                    <p:nvPicPr>
                      <p:cNvPr id="0" name="Object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2765425"/>
                        <a:ext cx="4467225" cy="59213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69"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25970" name="Rectangle 58"/>
          <p:cNvSpPr>
            <a:spLocks noChangeArrowheads="1"/>
          </p:cNvSpPr>
          <p:nvPr/>
        </p:nvSpPr>
        <p:spPr bwMode="auto">
          <a:xfrm>
            <a:off x="1403350" y="908050"/>
            <a:ext cx="2520950" cy="3698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Soluciones analíticas </a:t>
            </a:r>
          </a:p>
        </p:txBody>
      </p:sp>
      <p:pic>
        <p:nvPicPr>
          <p:cNvPr id="125971" name="9 Imagen" descr="TS-GF.jpg"/>
          <p:cNvPicPr>
            <a:picLocks noChangeAspect="1"/>
          </p:cNvPicPr>
          <p:nvPr/>
        </p:nvPicPr>
        <p:blipFill>
          <a:blip r:embed="rId16">
            <a:extLst>
              <a:ext uri="{28A0092B-C50C-407E-A947-70E740481C1C}">
                <a14:useLocalDpi xmlns:a14="http://schemas.microsoft.com/office/drawing/2010/main" val="0"/>
              </a:ext>
            </a:extLst>
          </a:blip>
          <a:srcRect l="7336" t="9052" r="8946" b="6950"/>
          <a:stretch>
            <a:fillRect/>
          </a:stretch>
        </p:blipFill>
        <p:spPr bwMode="auto">
          <a:xfrm>
            <a:off x="4765675" y="919163"/>
            <a:ext cx="4198938"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5972" name="Object 62"/>
          <p:cNvGraphicFramePr>
            <a:graphicFrameLocks noChangeAspect="1"/>
          </p:cNvGraphicFramePr>
          <p:nvPr/>
        </p:nvGraphicFramePr>
        <p:xfrm>
          <a:off x="179388" y="4168775"/>
          <a:ext cx="6696075" cy="1276350"/>
        </p:xfrm>
        <a:graphic>
          <a:graphicData uri="http://schemas.openxmlformats.org/presentationml/2006/ole">
            <mc:AlternateContent xmlns:mc="http://schemas.openxmlformats.org/markup-compatibility/2006">
              <mc:Choice xmlns:v="urn:schemas-microsoft-com:vml" Requires="v">
                <p:oleObj spid="_x0000_s125982" name="Equation" r:id="rId17" imgW="6565900" imgH="1257300" progId="Equation.DSMT4">
                  <p:embed/>
                </p:oleObj>
              </mc:Choice>
              <mc:Fallback>
                <p:oleObj name="Equation" r:id="rId17" imgW="6565900" imgH="1257300" progId="Equation.DSMT4">
                  <p:embed/>
                  <p:pic>
                    <p:nvPicPr>
                      <p:cNvPr id="0" name="Object 6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4168775"/>
                        <a:ext cx="6696075" cy="12763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5973" name="8 Imagen" descr="unam-1.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25975" name="Rectángulo 1"/>
          <p:cNvSpPr>
            <a:spLocks noChangeArrowheads="1"/>
          </p:cNvSpPr>
          <p:nvPr/>
        </p:nvSpPr>
        <p:spPr bwMode="auto">
          <a:xfrm>
            <a:off x="177800" y="6596063"/>
            <a:ext cx="56403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es-MX" sz="1100">
                <a:solidFill>
                  <a:srgbClr val="336600"/>
                </a:solidFill>
              </a:rPr>
              <a:t>C. Wang, C. Ramírez, F. Sánchez and V. Sánchez, </a:t>
            </a:r>
            <a:r>
              <a:rPr lang="es-MX" altLang="es-MX" sz="1100" i="1">
                <a:solidFill>
                  <a:srgbClr val="336600"/>
                </a:solidFill>
                <a:latin typeface="Times New Roman" panose="02020603050405020304" pitchFamily="18" charset="0"/>
                <a:ea typeface="Arial Unicode MS" panose="020B0604020202020204" pitchFamily="34" charset="-128"/>
                <a:cs typeface="Arial Unicode MS" panose="020B0604020202020204" pitchFamily="34" charset="-128"/>
              </a:rPr>
              <a:t>Phys. </a:t>
            </a:r>
            <a:r>
              <a:rPr lang="en-US" altLang="es-MX" sz="1100" i="1">
                <a:solidFill>
                  <a:srgbClr val="336600"/>
                </a:solidFill>
                <a:latin typeface="Times New Roman" panose="02020603050405020304" pitchFamily="18" charset="0"/>
                <a:ea typeface="Arial Unicode MS" panose="020B0604020202020204" pitchFamily="34" charset="-128"/>
                <a:cs typeface="Arial Unicode MS" panose="020B0604020202020204" pitchFamily="34" charset="-128"/>
              </a:rPr>
              <a:t>Status Solidi B 252, 1370 (2015).</a:t>
            </a:r>
            <a:endParaRPr lang="es-MX" altLang="es-MX" sz="1100">
              <a:solidFill>
                <a:srgbClr val="3366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035175" y="68263"/>
            <a:ext cx="5386388" cy="830262"/>
          </a:xfrm>
          <a:prstGeom prst="rect">
            <a:avLst/>
          </a:prstGeom>
          <a:noFill/>
          <a:ln w="9525">
            <a:noFill/>
            <a:miter lim="800000"/>
            <a:headEnd/>
            <a:tailEnd/>
          </a:ln>
          <a:effectLst/>
        </p:spPr>
        <p:txBody>
          <a:bodyPr wrap="none">
            <a:spAutoFit/>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Promedio Espectral</a:t>
            </a:r>
            <a:endParaRPr lang="es-MX" sz="4800" b="1" dirty="0">
              <a:solidFill>
                <a:srgbClr val="FF0000"/>
              </a:solidFill>
              <a:effectLst>
                <a:outerShdw blurRad="38100" dist="38100" dir="2700000" algn="tl">
                  <a:srgbClr val="C0C0C0"/>
                </a:outerShdw>
              </a:effectLst>
              <a:latin typeface="Times New Roman" pitchFamily="18" charset="0"/>
            </a:endParaRPr>
          </a:p>
        </p:txBody>
      </p:sp>
      <p:graphicFrame>
        <p:nvGraphicFramePr>
          <p:cNvPr id="13" name="12 Tabla"/>
          <p:cNvGraphicFramePr>
            <a:graphicFrameLocks noGrp="1"/>
          </p:cNvGraphicFramePr>
          <p:nvPr/>
        </p:nvGraphicFramePr>
        <p:xfrm>
          <a:off x="860425" y="5984875"/>
          <a:ext cx="4359275" cy="688975"/>
        </p:xfrm>
        <a:graphic>
          <a:graphicData uri="http://schemas.openxmlformats.org/drawingml/2006/table">
            <a:tbl>
              <a:tblPr/>
              <a:tblGrid>
                <a:gridCol w="826759">
                  <a:extLst>
                    <a:ext uri="{9D8B030D-6E8A-4147-A177-3AD203B41FA5}">
                      <a16:colId xmlns:a16="http://schemas.microsoft.com/office/drawing/2014/main" val="20000"/>
                    </a:ext>
                  </a:extLst>
                </a:gridCol>
                <a:gridCol w="1127399">
                  <a:extLst>
                    <a:ext uri="{9D8B030D-6E8A-4147-A177-3AD203B41FA5}">
                      <a16:colId xmlns:a16="http://schemas.microsoft.com/office/drawing/2014/main" val="20001"/>
                    </a:ext>
                  </a:extLst>
                </a:gridCol>
                <a:gridCol w="1127399">
                  <a:extLst>
                    <a:ext uri="{9D8B030D-6E8A-4147-A177-3AD203B41FA5}">
                      <a16:colId xmlns:a16="http://schemas.microsoft.com/office/drawing/2014/main" val="20002"/>
                    </a:ext>
                  </a:extLst>
                </a:gridCol>
                <a:gridCol w="1277718">
                  <a:extLst>
                    <a:ext uri="{9D8B030D-6E8A-4147-A177-3AD203B41FA5}">
                      <a16:colId xmlns:a16="http://schemas.microsoft.com/office/drawing/2014/main" val="20003"/>
                    </a:ext>
                  </a:extLst>
                </a:gridCol>
              </a:tblGrid>
              <a:tr h="344488">
                <a:tc>
                  <a:txBody>
                    <a:bodyPr/>
                    <a:lstStyle/>
                    <a:p>
                      <a:pPr algn="ctr">
                        <a:lnSpc>
                          <a:spcPct val="115000"/>
                        </a:lnSpc>
                        <a:spcAft>
                          <a:spcPts val="1000"/>
                        </a:spcAft>
                      </a:pPr>
                      <a:endParaRPr lang="es-MX" sz="1600" dirty="0">
                        <a:solidFill>
                          <a:srgbClr val="FF0000"/>
                        </a:solidFill>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333CC"/>
                    </a:solidFill>
                  </a:tcPr>
                </a:tc>
                <a:tc>
                  <a:txBody>
                    <a:bodyPr/>
                    <a:lstStyle/>
                    <a:p>
                      <a:pPr algn="ctr">
                        <a:lnSpc>
                          <a:spcPct val="115000"/>
                        </a:lnSpc>
                        <a:spcAft>
                          <a:spcPts val="1000"/>
                        </a:spcAft>
                      </a:pPr>
                      <a:r>
                        <a:rPr lang="en-US" sz="1600" b="1" i="1">
                          <a:solidFill>
                            <a:srgbClr val="FFFFFF"/>
                          </a:solidFill>
                          <a:latin typeface="Times New Roman"/>
                          <a:ea typeface="Calibri"/>
                          <a:cs typeface="Times New Roman"/>
                        </a:rPr>
                        <a:t>l </a:t>
                      </a:r>
                      <a:r>
                        <a:rPr lang="en-US" sz="1600" b="1">
                          <a:solidFill>
                            <a:srgbClr val="FFFFFF"/>
                          </a:solidFill>
                          <a:latin typeface="Times New Roman"/>
                          <a:ea typeface="Calibri"/>
                          <a:cs typeface="Times New Roman"/>
                        </a:rPr>
                        <a:t>= 1</a:t>
                      </a:r>
                      <a:endParaRPr lang="es-MX" sz="16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333CC"/>
                    </a:solidFill>
                  </a:tcPr>
                </a:tc>
                <a:tc>
                  <a:txBody>
                    <a:bodyPr/>
                    <a:lstStyle/>
                    <a:p>
                      <a:pPr algn="ctr">
                        <a:lnSpc>
                          <a:spcPct val="115000"/>
                        </a:lnSpc>
                        <a:spcAft>
                          <a:spcPts val="1000"/>
                        </a:spcAft>
                      </a:pPr>
                      <a:r>
                        <a:rPr lang="en-US" sz="1600" b="1" i="1" dirty="0">
                          <a:solidFill>
                            <a:srgbClr val="FFFFFF"/>
                          </a:solidFill>
                          <a:latin typeface="Times New Roman"/>
                          <a:ea typeface="Calibri"/>
                          <a:cs typeface="Times New Roman"/>
                        </a:rPr>
                        <a:t>l </a:t>
                      </a:r>
                      <a:r>
                        <a:rPr lang="en-US" sz="1600" b="1" dirty="0">
                          <a:solidFill>
                            <a:srgbClr val="FFFFFF"/>
                          </a:solidFill>
                          <a:latin typeface="Times New Roman"/>
                          <a:ea typeface="Calibri"/>
                          <a:cs typeface="Times New Roman"/>
                        </a:rPr>
                        <a:t>= 2</a:t>
                      </a:r>
                      <a:endParaRPr lang="es-MX" sz="16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333CC"/>
                    </a:solidFill>
                  </a:tcPr>
                </a:tc>
                <a:tc>
                  <a:txBody>
                    <a:bodyPr/>
                    <a:lstStyle/>
                    <a:p>
                      <a:pPr algn="ctr">
                        <a:lnSpc>
                          <a:spcPct val="115000"/>
                        </a:lnSpc>
                        <a:spcAft>
                          <a:spcPts val="1000"/>
                        </a:spcAft>
                      </a:pPr>
                      <a:r>
                        <a:rPr lang="en-US" sz="1600" b="1" i="1">
                          <a:solidFill>
                            <a:srgbClr val="FFFFFF"/>
                          </a:solidFill>
                          <a:latin typeface="Times New Roman"/>
                          <a:ea typeface="Calibri"/>
                          <a:cs typeface="Times New Roman"/>
                        </a:rPr>
                        <a:t>l </a:t>
                      </a:r>
                      <a:r>
                        <a:rPr lang="en-US" sz="1600" b="1">
                          <a:solidFill>
                            <a:srgbClr val="FFFFFF"/>
                          </a:solidFill>
                          <a:latin typeface="Times New Roman"/>
                          <a:ea typeface="Calibri"/>
                          <a:cs typeface="Times New Roman"/>
                        </a:rPr>
                        <a:t>= 3</a:t>
                      </a:r>
                      <a:endParaRPr lang="es-MX" sz="16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3333CC"/>
                    </a:solidFill>
                  </a:tcPr>
                </a:tc>
                <a:extLst>
                  <a:ext uri="{0D108BD9-81ED-4DB2-BD59-A6C34878D82A}">
                    <a16:rowId xmlns:a16="http://schemas.microsoft.com/office/drawing/2014/main" val="10000"/>
                  </a:ext>
                </a:extLst>
              </a:tr>
              <a:tr h="344488">
                <a:tc>
                  <a:txBody>
                    <a:bodyPr/>
                    <a:lstStyle/>
                    <a:p>
                      <a:pPr algn="ctr">
                        <a:lnSpc>
                          <a:spcPct val="115000"/>
                        </a:lnSpc>
                        <a:spcAft>
                          <a:spcPts val="1000"/>
                        </a:spcAft>
                      </a:pPr>
                      <a:endParaRPr lang="es-MX" sz="16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ctr">
                        <a:lnSpc>
                          <a:spcPct val="115000"/>
                        </a:lnSpc>
                        <a:spcAft>
                          <a:spcPts val="1000"/>
                        </a:spcAft>
                      </a:pPr>
                      <a:r>
                        <a:rPr lang="en-US" sz="1600" i="1" dirty="0">
                          <a:solidFill>
                            <a:srgbClr val="000000"/>
                          </a:solidFill>
                          <a:latin typeface="Times New Roman"/>
                          <a:ea typeface="Calibri"/>
                          <a:cs typeface="Times New Roman"/>
                        </a:rPr>
                        <a:t>b</a:t>
                      </a:r>
                      <a:r>
                        <a:rPr lang="en-US" sz="1600" dirty="0">
                          <a:solidFill>
                            <a:srgbClr val="000000"/>
                          </a:solidFill>
                          <a:latin typeface="Times New Roman"/>
                          <a:ea typeface="Calibri"/>
                          <a:cs typeface="Times New Roman"/>
                        </a:rPr>
                        <a:t>=0.77(1-</a:t>
                      </a:r>
                      <a:r>
                        <a:rPr lang="en-US" sz="1600" dirty="0">
                          <a:solidFill>
                            <a:srgbClr val="000000"/>
                          </a:solidFill>
                          <a:latin typeface="Times New Roman"/>
                          <a:ea typeface="Calibri"/>
                          <a:cs typeface="Times New Roman"/>
                          <a:sym typeface="Symbol"/>
                        </a:rPr>
                        <a:t>)</a:t>
                      </a:r>
                      <a:endParaRPr lang="es-MX" sz="16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ctr">
                        <a:lnSpc>
                          <a:spcPct val="115000"/>
                        </a:lnSpc>
                        <a:spcAft>
                          <a:spcPts val="1000"/>
                        </a:spcAft>
                      </a:pPr>
                      <a:r>
                        <a:rPr lang="en-US" sz="1600" i="1" dirty="0">
                          <a:solidFill>
                            <a:srgbClr val="000000"/>
                          </a:solidFill>
                          <a:latin typeface="Times New Roman"/>
                          <a:ea typeface="Calibri"/>
                          <a:cs typeface="Times New Roman"/>
                        </a:rPr>
                        <a:t>b</a:t>
                      </a:r>
                      <a:r>
                        <a:rPr lang="en-US" sz="1600" dirty="0">
                          <a:solidFill>
                            <a:srgbClr val="000000"/>
                          </a:solidFill>
                          <a:latin typeface="Times New Roman"/>
                          <a:ea typeface="Calibri"/>
                          <a:cs typeface="Times New Roman"/>
                        </a:rPr>
                        <a:t>=0.71(1-</a:t>
                      </a:r>
                      <a:r>
                        <a:rPr lang="en-US" sz="1600" dirty="0">
                          <a:solidFill>
                            <a:srgbClr val="000000"/>
                          </a:solidFill>
                          <a:latin typeface="Times New Roman"/>
                          <a:ea typeface="Calibri"/>
                          <a:cs typeface="Times New Roman"/>
                          <a:sym typeface="Symbol"/>
                        </a:rPr>
                        <a:t>)</a:t>
                      </a:r>
                      <a:endParaRPr lang="es-MX" sz="16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ctr">
                        <a:lnSpc>
                          <a:spcPct val="115000"/>
                        </a:lnSpc>
                        <a:spcAft>
                          <a:spcPts val="1000"/>
                        </a:spcAft>
                      </a:pPr>
                      <a:r>
                        <a:rPr lang="en-US" sz="1600" i="1" dirty="0">
                          <a:solidFill>
                            <a:srgbClr val="000000"/>
                          </a:solidFill>
                          <a:latin typeface="Times New Roman"/>
                          <a:ea typeface="Calibri"/>
                          <a:cs typeface="Times New Roman"/>
                        </a:rPr>
                        <a:t>b</a:t>
                      </a:r>
                      <a:r>
                        <a:rPr lang="en-US" sz="1600" dirty="0">
                          <a:solidFill>
                            <a:srgbClr val="000000"/>
                          </a:solidFill>
                          <a:latin typeface="Times New Roman"/>
                          <a:ea typeface="Calibri"/>
                          <a:cs typeface="Times New Roman"/>
                        </a:rPr>
                        <a:t>=0.68(1-</a:t>
                      </a:r>
                      <a:r>
                        <a:rPr lang="en-US" sz="1600" dirty="0">
                          <a:solidFill>
                            <a:srgbClr val="000000"/>
                          </a:solidFill>
                          <a:latin typeface="Times New Roman"/>
                          <a:ea typeface="Calibri"/>
                          <a:cs typeface="Times New Roman"/>
                          <a:sym typeface="Symbol"/>
                        </a:rPr>
                        <a:t>) </a:t>
                      </a:r>
                      <a:endParaRPr lang="es-MX" sz="16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10001"/>
                  </a:ext>
                </a:extLst>
              </a:tr>
            </a:tbl>
          </a:graphicData>
        </a:graphic>
      </p:graphicFrame>
      <p:graphicFrame>
        <p:nvGraphicFramePr>
          <p:cNvPr id="128020" name="Object 2"/>
          <p:cNvGraphicFramePr>
            <a:graphicFrameLocks noChangeAspect="1"/>
          </p:cNvGraphicFramePr>
          <p:nvPr/>
        </p:nvGraphicFramePr>
        <p:xfrm>
          <a:off x="833438" y="6356350"/>
          <a:ext cx="830262" cy="325438"/>
        </p:xfrm>
        <a:graphic>
          <a:graphicData uri="http://schemas.openxmlformats.org/presentationml/2006/ole">
            <mc:AlternateContent xmlns:mc="http://schemas.openxmlformats.org/markup-compatibility/2006">
              <mc:Choice xmlns:v="urn:schemas-microsoft-com:vml" Requires="v">
                <p:oleObj spid="_x0000_s128028" name="Equation" r:id="rId4" imgW="647419" imgH="253890" progId="Equation.DSMT4">
                  <p:embed/>
                </p:oleObj>
              </mc:Choice>
              <mc:Fallback>
                <p:oleObj name="Equation" r:id="rId4" imgW="647419" imgH="25389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6356350"/>
                        <a:ext cx="830262"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8021" name="Object 3"/>
          <p:cNvGraphicFramePr>
            <a:graphicFrameLocks noChangeAspect="1"/>
          </p:cNvGraphicFramePr>
          <p:nvPr/>
        </p:nvGraphicFramePr>
        <p:xfrm>
          <a:off x="5508625" y="6165850"/>
          <a:ext cx="2879725" cy="406400"/>
        </p:xfrm>
        <a:graphic>
          <a:graphicData uri="http://schemas.openxmlformats.org/presentationml/2006/ole">
            <mc:AlternateContent xmlns:mc="http://schemas.openxmlformats.org/markup-compatibility/2006">
              <mc:Choice xmlns:v="urn:schemas-microsoft-com:vml" Requires="v">
                <p:oleObj spid="_x0000_s128029" name="Equation" r:id="rId6" imgW="1955800" imgH="279400" progId="Equation.DSMT4">
                  <p:embed/>
                </p:oleObj>
              </mc:Choice>
              <mc:Fallback>
                <p:oleObj name="Equation" r:id="rId6" imgW="1955800" imgH="2794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6165850"/>
                        <a:ext cx="28797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8022" name="Object 4"/>
          <p:cNvGraphicFramePr>
            <a:graphicFrameLocks noChangeAspect="1"/>
          </p:cNvGraphicFramePr>
          <p:nvPr/>
        </p:nvGraphicFramePr>
        <p:xfrm>
          <a:off x="6372225" y="908050"/>
          <a:ext cx="2389188" cy="792163"/>
        </p:xfrm>
        <a:graphic>
          <a:graphicData uri="http://schemas.openxmlformats.org/presentationml/2006/ole">
            <mc:AlternateContent xmlns:mc="http://schemas.openxmlformats.org/markup-compatibility/2006">
              <mc:Choice xmlns:v="urn:schemas-microsoft-com:vml" Requires="v">
                <p:oleObj spid="_x0000_s128030" name="Equation" r:id="rId8" imgW="1854200" imgH="622300" progId="Equation.DSMT4">
                  <p:embed/>
                </p:oleObj>
              </mc:Choice>
              <mc:Fallback>
                <p:oleObj name="Equation" r:id="rId8" imgW="1854200" imgH="6223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2225" y="908050"/>
                        <a:ext cx="2389188" cy="7921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8023" name="18 Rectángulo"/>
          <p:cNvSpPr>
            <a:spLocks noChangeArrowheads="1"/>
          </p:cNvSpPr>
          <p:nvPr/>
        </p:nvSpPr>
        <p:spPr bwMode="auto">
          <a:xfrm>
            <a:off x="971550" y="1128713"/>
            <a:ext cx="5184775" cy="369887"/>
          </a:xfrm>
          <a:prstGeom prst="rect">
            <a:avLst/>
          </a:prstGeom>
          <a:solidFill>
            <a:srgbClr val="EBFF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Promedio espectral de la conductividad eléctrica</a:t>
            </a:r>
            <a:endParaRPr lang="es-MX" altLang="es-MX" sz="1400"/>
          </a:p>
        </p:txBody>
      </p:sp>
      <p:pic>
        <p:nvPicPr>
          <p:cNvPr id="128024" name="13 Imagen" descr="fig-pdc1.JPG"/>
          <p:cNvPicPr>
            <a:picLocks noChangeAspect="1"/>
          </p:cNvPicPr>
          <p:nvPr/>
        </p:nvPicPr>
        <p:blipFill>
          <a:blip r:embed="rId10">
            <a:extLst>
              <a:ext uri="{28A0092B-C50C-407E-A947-70E740481C1C}">
                <a14:useLocalDpi xmlns:a14="http://schemas.microsoft.com/office/drawing/2010/main" val="0"/>
              </a:ext>
            </a:extLst>
          </a:blip>
          <a:srcRect t="3549" r="-1701" b="6551"/>
          <a:stretch>
            <a:fillRect/>
          </a:stretch>
        </p:blipFill>
        <p:spPr bwMode="auto">
          <a:xfrm>
            <a:off x="468313" y="1557338"/>
            <a:ext cx="37131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5" name="14 Imagen" descr="fig-pdc2.JPG"/>
          <p:cNvPicPr>
            <a:picLocks noChangeAspect="1"/>
          </p:cNvPicPr>
          <p:nvPr/>
        </p:nvPicPr>
        <p:blipFill>
          <a:blip r:embed="rId11">
            <a:extLst>
              <a:ext uri="{28A0092B-C50C-407E-A947-70E740481C1C}">
                <a14:useLocalDpi xmlns:a14="http://schemas.microsoft.com/office/drawing/2010/main" val="0"/>
              </a:ext>
            </a:extLst>
          </a:blip>
          <a:srcRect l="6998" t="9052" r="10245" b="3801"/>
          <a:stretch>
            <a:fillRect/>
          </a:stretch>
        </p:blipFill>
        <p:spPr bwMode="auto">
          <a:xfrm>
            <a:off x="3924300" y="1844675"/>
            <a:ext cx="49688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6" name="8 Imagen" descr="unam-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7"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val 7"/>
          <p:cNvSpPr>
            <a:spLocks noChangeArrowheads="1"/>
          </p:cNvSpPr>
          <p:nvPr/>
        </p:nvSpPr>
        <p:spPr bwMode="auto">
          <a:xfrm>
            <a:off x="3636963" y="908050"/>
            <a:ext cx="2159000" cy="1079500"/>
          </a:xfrm>
          <a:prstGeom prst="ellipse">
            <a:avLst/>
          </a:prstGeom>
          <a:solidFill>
            <a:srgbClr val="C0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800">
                <a:solidFill>
                  <a:srgbClr val="FFFFFF"/>
                </a:solidFill>
              </a:rPr>
              <a:t>Sólidos</a:t>
            </a:r>
          </a:p>
        </p:txBody>
      </p:sp>
      <p:sp>
        <p:nvSpPr>
          <p:cNvPr id="16387" name="Oval 8"/>
          <p:cNvSpPr>
            <a:spLocks noChangeArrowheads="1"/>
          </p:cNvSpPr>
          <p:nvPr/>
        </p:nvSpPr>
        <p:spPr bwMode="auto">
          <a:xfrm>
            <a:off x="5653088" y="2636838"/>
            <a:ext cx="2159000" cy="1009650"/>
          </a:xfrm>
          <a:prstGeom prst="ellipse">
            <a:avLst/>
          </a:prstGeom>
          <a:solidFill>
            <a:srgbClr val="AE545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000">
                <a:solidFill>
                  <a:srgbClr val="FFFFFF"/>
                </a:solidFill>
              </a:rPr>
              <a:t>Periódicos</a:t>
            </a:r>
          </a:p>
        </p:txBody>
      </p:sp>
      <p:sp>
        <p:nvSpPr>
          <p:cNvPr id="16388" name="Oval 9"/>
          <p:cNvSpPr>
            <a:spLocks noChangeArrowheads="1"/>
          </p:cNvSpPr>
          <p:nvPr/>
        </p:nvSpPr>
        <p:spPr bwMode="auto">
          <a:xfrm>
            <a:off x="2052638" y="2547938"/>
            <a:ext cx="2232025" cy="1023937"/>
          </a:xfrm>
          <a:prstGeom prst="ellipse">
            <a:avLst/>
          </a:prstGeom>
          <a:solidFill>
            <a:srgbClr val="AE545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3000">
                <a:solidFill>
                  <a:srgbClr val="FFFFFF"/>
                </a:solidFill>
              </a:rPr>
              <a:t>Aperiódicos</a:t>
            </a:r>
          </a:p>
        </p:txBody>
      </p:sp>
      <p:sp>
        <p:nvSpPr>
          <p:cNvPr id="16389" name="Oval 10"/>
          <p:cNvSpPr>
            <a:spLocks noChangeArrowheads="1"/>
          </p:cNvSpPr>
          <p:nvPr/>
        </p:nvSpPr>
        <p:spPr bwMode="auto">
          <a:xfrm>
            <a:off x="3779838" y="4251325"/>
            <a:ext cx="2232025" cy="1049338"/>
          </a:xfrm>
          <a:prstGeom prst="ellipse">
            <a:avLst/>
          </a:prstGeom>
          <a:solidFill>
            <a:srgbClr val="005BE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2500">
                <a:solidFill>
                  <a:srgbClr val="FFFFFF"/>
                </a:solidFill>
              </a:rPr>
              <a:t>Cuasicristales</a:t>
            </a:r>
          </a:p>
        </p:txBody>
      </p:sp>
      <p:sp>
        <p:nvSpPr>
          <p:cNvPr id="16390" name="Oval 11"/>
          <p:cNvSpPr>
            <a:spLocks noChangeArrowheads="1"/>
          </p:cNvSpPr>
          <p:nvPr/>
        </p:nvSpPr>
        <p:spPr bwMode="auto">
          <a:xfrm>
            <a:off x="611188" y="4148138"/>
            <a:ext cx="1871662" cy="935037"/>
          </a:xfrm>
          <a:prstGeom prst="ellipse">
            <a:avLst/>
          </a:prstGeom>
          <a:solidFill>
            <a:srgbClr val="005BE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MX" altLang="es-MX" sz="2500">
                <a:solidFill>
                  <a:srgbClr val="FFFFFF"/>
                </a:solidFill>
              </a:rPr>
              <a:t>Amorfos</a:t>
            </a:r>
          </a:p>
        </p:txBody>
      </p:sp>
      <p:sp>
        <p:nvSpPr>
          <p:cNvPr id="16391" name="Text Box 17"/>
          <p:cNvSpPr txBox="1">
            <a:spLocks noChangeArrowheads="1"/>
          </p:cNvSpPr>
          <p:nvPr/>
        </p:nvSpPr>
        <p:spPr bwMode="auto">
          <a:xfrm>
            <a:off x="4356100" y="5346700"/>
            <a:ext cx="178911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a:t>Decagonal</a:t>
            </a:r>
          </a:p>
          <a:p>
            <a:pPr eaLnBrk="1" hangingPunct="1">
              <a:spcBef>
                <a:spcPct val="0"/>
              </a:spcBef>
            </a:pPr>
            <a:r>
              <a:rPr lang="es-MX" altLang="es-MX" sz="2000"/>
              <a:t>Icosaedral</a:t>
            </a:r>
          </a:p>
          <a:p>
            <a:pPr eaLnBrk="1" hangingPunct="1">
              <a:spcBef>
                <a:spcPct val="0"/>
              </a:spcBef>
            </a:pPr>
            <a:r>
              <a:rPr lang="es-MX" altLang="es-MX" sz="2000"/>
              <a:t>Octogonal</a:t>
            </a:r>
          </a:p>
          <a:p>
            <a:pPr eaLnBrk="1" hangingPunct="1">
              <a:spcBef>
                <a:spcPct val="0"/>
              </a:spcBef>
            </a:pPr>
            <a:r>
              <a:rPr lang="es-MX" altLang="es-MX" sz="2000"/>
              <a:t>Dodecagonal</a:t>
            </a:r>
            <a:endParaRPr lang="es-MX" altLang="es-MX" sz="3000"/>
          </a:p>
        </p:txBody>
      </p:sp>
      <p:sp>
        <p:nvSpPr>
          <p:cNvPr id="16392" name="Text Box 18"/>
          <p:cNvSpPr txBox="1">
            <a:spLocks noChangeArrowheads="1"/>
          </p:cNvSpPr>
          <p:nvPr/>
        </p:nvSpPr>
        <p:spPr bwMode="auto">
          <a:xfrm>
            <a:off x="5940425" y="3789363"/>
            <a:ext cx="29257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a:t>14 Redes de Bravais</a:t>
            </a:r>
          </a:p>
          <a:p>
            <a:pPr eaLnBrk="1" hangingPunct="1">
              <a:spcBef>
                <a:spcPct val="0"/>
              </a:spcBef>
            </a:pPr>
            <a:r>
              <a:rPr lang="es-MX" altLang="es-MX" sz="2000"/>
              <a:t>239 Grupos Espaciales</a:t>
            </a:r>
          </a:p>
        </p:txBody>
      </p:sp>
      <p:sp>
        <p:nvSpPr>
          <p:cNvPr id="16393" name="Line 26"/>
          <p:cNvSpPr>
            <a:spLocks noChangeShapeType="1"/>
          </p:cNvSpPr>
          <p:nvPr/>
        </p:nvSpPr>
        <p:spPr bwMode="auto">
          <a:xfrm>
            <a:off x="3892550" y="3522663"/>
            <a:ext cx="646113" cy="7191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6394" name="Line 27"/>
          <p:cNvSpPr>
            <a:spLocks noChangeShapeType="1"/>
          </p:cNvSpPr>
          <p:nvPr/>
        </p:nvSpPr>
        <p:spPr bwMode="auto">
          <a:xfrm>
            <a:off x="5653088" y="1844675"/>
            <a:ext cx="647700" cy="7175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6395" name="Line 28"/>
          <p:cNvSpPr>
            <a:spLocks noChangeShapeType="1"/>
          </p:cNvSpPr>
          <p:nvPr/>
        </p:nvSpPr>
        <p:spPr bwMode="auto">
          <a:xfrm rot="5400000">
            <a:off x="1612900" y="3373438"/>
            <a:ext cx="646113" cy="7191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6396" name="Line 29"/>
          <p:cNvSpPr>
            <a:spLocks noChangeShapeType="1"/>
          </p:cNvSpPr>
          <p:nvPr/>
        </p:nvSpPr>
        <p:spPr bwMode="auto">
          <a:xfrm rot="5400000">
            <a:off x="3060700" y="1771650"/>
            <a:ext cx="719138" cy="71913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16" name="Rectangle 2"/>
          <p:cNvSpPr txBox="1">
            <a:spLocks noChangeArrowheads="1"/>
          </p:cNvSpPr>
          <p:nvPr/>
        </p:nvSpPr>
        <p:spPr bwMode="auto">
          <a:xfrm>
            <a:off x="7604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Clasificación</a:t>
            </a:r>
          </a:p>
        </p:txBody>
      </p:sp>
      <p:sp>
        <p:nvSpPr>
          <p:cNvPr id="1639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6399"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18"/>
          <p:cNvSpPr txBox="1">
            <a:spLocks noChangeArrowheads="1"/>
          </p:cNvSpPr>
          <p:nvPr/>
        </p:nvSpPr>
        <p:spPr bwMode="auto">
          <a:xfrm>
            <a:off x="1042988" y="5459413"/>
            <a:ext cx="927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s-MX" altLang="es-MX" sz="2000"/>
              <a:t>Vidrio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96975"/>
            <a:ext cx="43211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827088" y="134938"/>
            <a:ext cx="8280400" cy="7731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sz="4200" b="1" kern="0" dirty="0" err="1">
                <a:solidFill>
                  <a:srgbClr val="0000CC"/>
                </a:solidFill>
                <a:effectLst>
                  <a:outerShdw blurRad="38100" dist="38100" dir="2700000" algn="tl">
                    <a:srgbClr val="C0C0C0"/>
                  </a:outerShdw>
                </a:effectLst>
                <a:latin typeface="Times New Roman" pitchFamily="18" charset="0"/>
              </a:rPr>
              <a:t>Nanoalambres</a:t>
            </a:r>
            <a:r>
              <a:rPr lang="es-MX" sz="4200" b="1" kern="0" dirty="0">
                <a:solidFill>
                  <a:srgbClr val="0000CC"/>
                </a:solidFill>
                <a:effectLst>
                  <a:outerShdw blurRad="38100" dist="38100" dir="2700000" algn="tl">
                    <a:srgbClr val="C0C0C0"/>
                  </a:outerShdw>
                </a:effectLst>
                <a:latin typeface="Times New Roman" pitchFamily="18" charset="0"/>
              </a:rPr>
              <a:t> </a:t>
            </a:r>
            <a:r>
              <a:rPr lang="es-MX" sz="4200" b="1" kern="0" dirty="0" err="1">
                <a:solidFill>
                  <a:srgbClr val="0000CC"/>
                </a:solidFill>
                <a:effectLst>
                  <a:outerShdw blurRad="38100" dist="38100" dir="2700000" algn="tl">
                    <a:srgbClr val="C0C0C0"/>
                  </a:outerShdw>
                </a:effectLst>
                <a:latin typeface="Times New Roman" pitchFamily="18" charset="0"/>
              </a:rPr>
              <a:t>Heterostructurados</a:t>
            </a:r>
            <a:endParaRPr lang="es-MX" sz="4200" b="1" kern="0" dirty="0">
              <a:solidFill>
                <a:srgbClr val="0000CC"/>
              </a:solidFill>
              <a:effectLst>
                <a:outerShdw blurRad="38100" dist="38100" dir="2700000" algn="tl">
                  <a:srgbClr val="C0C0C0"/>
                </a:outerShdw>
              </a:effectLst>
              <a:latin typeface="Times New Roman" pitchFamily="18" charset="0"/>
            </a:endParaRPr>
          </a:p>
        </p:txBody>
      </p:sp>
      <p:sp>
        <p:nvSpPr>
          <p:cNvPr id="8" name="7 Rectángulo"/>
          <p:cNvSpPr/>
          <p:nvPr/>
        </p:nvSpPr>
        <p:spPr>
          <a:xfrm>
            <a:off x="360363" y="6075363"/>
            <a:ext cx="8675687" cy="738187"/>
          </a:xfrm>
          <a:prstGeom prst="rect">
            <a:avLst/>
          </a:prstGeom>
        </p:spPr>
        <p:txBody>
          <a:bodyPr>
            <a:spAutoFit/>
          </a:bodyPr>
          <a:lstStyle/>
          <a:p>
            <a:pPr marL="342900" indent="-342900" algn="r">
              <a:defRPr/>
            </a:pPr>
            <a:r>
              <a:rPr lang="en-GB" sz="1400" dirty="0">
                <a:solidFill>
                  <a:srgbClr val="663300"/>
                </a:solidFill>
              </a:rPr>
              <a:t>(a) U.K. </a:t>
            </a:r>
            <a:r>
              <a:rPr lang="en-GB" sz="1400" dirty="0" err="1">
                <a:solidFill>
                  <a:srgbClr val="663300"/>
                </a:solidFill>
              </a:rPr>
              <a:t>Gautam</a:t>
            </a:r>
            <a:r>
              <a:rPr lang="en-GB" sz="1400" dirty="0">
                <a:solidFill>
                  <a:srgbClr val="663300"/>
                </a:solidFill>
              </a:rPr>
              <a:t>, </a:t>
            </a:r>
            <a:r>
              <a:rPr lang="en-GB" sz="1400" i="1" dirty="0">
                <a:solidFill>
                  <a:srgbClr val="663300"/>
                </a:solidFill>
              </a:rPr>
              <a:t>et al</a:t>
            </a:r>
            <a:r>
              <a:rPr lang="en-GB" sz="1400" dirty="0">
                <a:solidFill>
                  <a:srgbClr val="663300"/>
                </a:solidFill>
              </a:rPr>
              <a:t>., </a:t>
            </a:r>
            <a:r>
              <a:rPr lang="en-GB" sz="1400" i="1" dirty="0">
                <a:solidFill>
                  <a:srgbClr val="663300"/>
                </a:solidFill>
              </a:rPr>
              <a:t>ACS </a:t>
            </a:r>
            <a:r>
              <a:rPr lang="en-GB" sz="1400" i="1" dirty="0" err="1">
                <a:solidFill>
                  <a:srgbClr val="663300"/>
                </a:solidFill>
              </a:rPr>
              <a:t>Nano</a:t>
            </a:r>
            <a:r>
              <a:rPr lang="en-GB" sz="1400" i="1" dirty="0">
                <a:solidFill>
                  <a:srgbClr val="663300"/>
                </a:solidFill>
              </a:rPr>
              <a:t> </a:t>
            </a:r>
            <a:r>
              <a:rPr lang="en-GB" sz="1400" b="1" dirty="0">
                <a:solidFill>
                  <a:srgbClr val="663300"/>
                </a:solidFill>
              </a:rPr>
              <a:t>2</a:t>
            </a:r>
            <a:r>
              <a:rPr lang="en-GB" sz="1400" dirty="0">
                <a:solidFill>
                  <a:srgbClr val="663300"/>
                </a:solidFill>
              </a:rPr>
              <a:t>, 1015 (2008);</a:t>
            </a:r>
            <a:r>
              <a:rPr lang="en-US" sz="1400" dirty="0">
                <a:solidFill>
                  <a:srgbClr val="663300"/>
                </a:solidFill>
              </a:rPr>
              <a:t> </a:t>
            </a:r>
          </a:p>
          <a:p>
            <a:pPr marL="342900" indent="-342900" algn="r">
              <a:defRPr/>
            </a:pPr>
            <a:r>
              <a:rPr lang="en-US" sz="1400" dirty="0">
                <a:solidFill>
                  <a:srgbClr val="663300"/>
                </a:solidFill>
              </a:rPr>
              <a:t>(b) J.R. </a:t>
            </a:r>
            <a:r>
              <a:rPr lang="en-US" sz="1400" dirty="0" err="1">
                <a:solidFill>
                  <a:srgbClr val="663300"/>
                </a:solidFill>
              </a:rPr>
              <a:t>Choi</a:t>
            </a:r>
            <a:r>
              <a:rPr lang="en-US" sz="1400" i="1" dirty="0">
                <a:solidFill>
                  <a:srgbClr val="663300"/>
                </a:solidFill>
              </a:rPr>
              <a:t>, et al</a:t>
            </a:r>
            <a:r>
              <a:rPr lang="es-MX" sz="1400" i="1" dirty="0">
                <a:solidFill>
                  <a:srgbClr val="663300"/>
                </a:solidFill>
              </a:rPr>
              <a:t>., Nano </a:t>
            </a:r>
            <a:r>
              <a:rPr lang="es-MX" sz="1400" i="1" dirty="0" err="1">
                <a:solidFill>
                  <a:srgbClr val="663300"/>
                </a:solidFill>
              </a:rPr>
              <a:t>Lett</a:t>
            </a:r>
            <a:r>
              <a:rPr lang="es-MX" sz="1400" dirty="0">
                <a:solidFill>
                  <a:srgbClr val="663300"/>
                </a:solidFill>
              </a:rPr>
              <a:t>. 5, 2179 (2005);</a:t>
            </a:r>
            <a:r>
              <a:rPr lang="es-MX" sz="1400" b="1" dirty="0"/>
              <a:t> </a:t>
            </a:r>
          </a:p>
          <a:p>
            <a:pPr algn="r">
              <a:defRPr/>
            </a:pPr>
            <a:r>
              <a:rPr lang="es-MX" sz="1400" dirty="0">
                <a:solidFill>
                  <a:srgbClr val="663300"/>
                </a:solidFill>
              </a:rPr>
              <a:t>(c) M.M. </a:t>
            </a:r>
            <a:r>
              <a:rPr lang="es-MX" sz="1400" dirty="0" err="1">
                <a:solidFill>
                  <a:srgbClr val="663300"/>
                </a:solidFill>
              </a:rPr>
              <a:t>Adachi</a:t>
            </a:r>
            <a:r>
              <a:rPr lang="es-MX" sz="1400" dirty="0">
                <a:solidFill>
                  <a:srgbClr val="663300"/>
                </a:solidFill>
              </a:rPr>
              <a:t>, </a:t>
            </a:r>
            <a:r>
              <a:rPr lang="en-US" sz="1400" i="1" dirty="0">
                <a:solidFill>
                  <a:srgbClr val="663300"/>
                </a:solidFill>
              </a:rPr>
              <a:t>et al</a:t>
            </a:r>
            <a:r>
              <a:rPr lang="es-MX" sz="1400" i="1" dirty="0">
                <a:solidFill>
                  <a:srgbClr val="663300"/>
                </a:solidFill>
              </a:rPr>
              <a:t>., Nano </a:t>
            </a:r>
            <a:r>
              <a:rPr lang="es-MX" sz="1400" i="1" dirty="0" err="1">
                <a:solidFill>
                  <a:srgbClr val="663300"/>
                </a:solidFill>
              </a:rPr>
              <a:t>Lett</a:t>
            </a:r>
            <a:r>
              <a:rPr lang="es-MX" sz="1400" dirty="0">
                <a:solidFill>
                  <a:srgbClr val="663300"/>
                </a:solidFill>
              </a:rPr>
              <a:t>. 10, 4093 (2010).</a:t>
            </a:r>
          </a:p>
        </p:txBody>
      </p:sp>
      <p:pic>
        <p:nvPicPr>
          <p:cNvPr id="130053" name="Picture 3"/>
          <p:cNvPicPr>
            <a:picLocks noChangeAspect="1" noChangeArrowheads="1"/>
          </p:cNvPicPr>
          <p:nvPr/>
        </p:nvPicPr>
        <p:blipFill>
          <a:blip r:embed="rId3">
            <a:extLst>
              <a:ext uri="{28A0092B-C50C-407E-A947-70E740481C1C}">
                <a14:useLocalDpi xmlns:a14="http://schemas.microsoft.com/office/drawing/2010/main" val="0"/>
              </a:ext>
            </a:extLst>
          </a:blip>
          <a:srcRect l="48045" b="51027"/>
          <a:stretch>
            <a:fillRect/>
          </a:stretch>
        </p:blipFill>
        <p:spPr bwMode="auto">
          <a:xfrm>
            <a:off x="3519488" y="2924175"/>
            <a:ext cx="237648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4"/>
          <p:cNvPicPr>
            <a:picLocks noChangeAspect="1" noChangeArrowheads="1"/>
          </p:cNvPicPr>
          <p:nvPr/>
        </p:nvPicPr>
        <p:blipFill>
          <a:blip r:embed="rId4">
            <a:extLst>
              <a:ext uri="{28A0092B-C50C-407E-A947-70E740481C1C}">
                <a14:useLocalDpi xmlns:a14="http://schemas.microsoft.com/office/drawing/2010/main" val="0"/>
              </a:ext>
            </a:extLst>
          </a:blip>
          <a:srcRect t="67464" r="50581"/>
          <a:stretch>
            <a:fillRect/>
          </a:stretch>
        </p:blipFill>
        <p:spPr bwMode="auto">
          <a:xfrm>
            <a:off x="250825" y="1196975"/>
            <a:ext cx="32416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12 CuadroTexto"/>
          <p:cNvSpPr txBox="1">
            <a:spLocks noChangeArrowheads="1"/>
          </p:cNvSpPr>
          <p:nvPr/>
        </p:nvSpPr>
        <p:spPr bwMode="auto">
          <a:xfrm>
            <a:off x="900113" y="4356100"/>
            <a:ext cx="254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a:t>(a) </a:t>
            </a:r>
            <a:r>
              <a:rPr lang="es-MX" altLang="es-MX" sz="1800"/>
              <a:t>Ramificaciones</a:t>
            </a:r>
            <a:r>
              <a:rPr lang="en-US" altLang="es-MX" sz="1800"/>
              <a:t> NW</a:t>
            </a:r>
          </a:p>
        </p:txBody>
      </p:sp>
      <p:sp>
        <p:nvSpPr>
          <p:cNvPr id="130056" name="13 CuadroTexto"/>
          <p:cNvSpPr txBox="1">
            <a:spLocks noChangeArrowheads="1"/>
          </p:cNvSpPr>
          <p:nvPr/>
        </p:nvSpPr>
        <p:spPr bwMode="auto">
          <a:xfrm>
            <a:off x="6372225" y="4292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a:t>(c) Core-shell NW</a:t>
            </a:r>
          </a:p>
        </p:txBody>
      </p:sp>
      <p:sp>
        <p:nvSpPr>
          <p:cNvPr id="130057" name="14 CuadroTexto"/>
          <p:cNvSpPr txBox="1">
            <a:spLocks noChangeArrowheads="1"/>
          </p:cNvSpPr>
          <p:nvPr/>
        </p:nvSpPr>
        <p:spPr bwMode="auto">
          <a:xfrm>
            <a:off x="3635375" y="4941888"/>
            <a:ext cx="240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a:t>(b) </a:t>
            </a:r>
            <a:r>
              <a:rPr lang="es-MX" altLang="es-MX" sz="1800"/>
              <a:t>Segmentados NW</a:t>
            </a:r>
          </a:p>
        </p:txBody>
      </p:sp>
      <p:pic>
        <p:nvPicPr>
          <p:cNvPr id="130058" name="8 Imagen" descr="un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4 Imagen" descr="sistema.jpg"/>
          <p:cNvPicPr>
            <a:picLocks noChangeAspect="1"/>
          </p:cNvPicPr>
          <p:nvPr/>
        </p:nvPicPr>
        <p:blipFill>
          <a:blip r:embed="rId2">
            <a:extLst>
              <a:ext uri="{28A0092B-C50C-407E-A947-70E740481C1C}">
                <a14:useLocalDpi xmlns:a14="http://schemas.microsoft.com/office/drawing/2010/main" val="0"/>
              </a:ext>
            </a:extLst>
          </a:blip>
          <a:srcRect l="16737" t="45859" r="12682" b="16400"/>
          <a:stretch>
            <a:fillRect/>
          </a:stretch>
        </p:blipFill>
        <p:spPr bwMode="auto">
          <a:xfrm>
            <a:off x="4572000" y="1109663"/>
            <a:ext cx="439261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152525"/>
            <a:ext cx="42354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5 Imagen" descr="fig-periodic-fibo-2fason-dc.jpg"/>
          <p:cNvPicPr>
            <a:picLocks noChangeAspect="1"/>
          </p:cNvPicPr>
          <p:nvPr/>
        </p:nvPicPr>
        <p:blipFill>
          <a:blip r:embed="rId4">
            <a:extLst>
              <a:ext uri="{28A0092B-C50C-407E-A947-70E740481C1C}">
                <a14:useLocalDpi xmlns:a14="http://schemas.microsoft.com/office/drawing/2010/main" val="0"/>
              </a:ext>
            </a:extLst>
          </a:blip>
          <a:srcRect l="1324" t="8002" r="7814" b="1701"/>
          <a:stretch>
            <a:fillRect/>
          </a:stretch>
        </p:blipFill>
        <p:spPr bwMode="auto">
          <a:xfrm>
            <a:off x="4462463" y="2997200"/>
            <a:ext cx="4573587"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755650" y="125413"/>
            <a:ext cx="8156575" cy="7731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b="1" kern="0" dirty="0">
                <a:solidFill>
                  <a:srgbClr val="0000CC"/>
                </a:solidFill>
                <a:effectLst>
                  <a:outerShdw blurRad="38100" dist="38100" dir="2700000" algn="tl">
                    <a:srgbClr val="C0C0C0"/>
                  </a:outerShdw>
                </a:effectLst>
                <a:latin typeface="Times New Roman" pitchFamily="18" charset="0"/>
              </a:rPr>
              <a:t>Efecto Fano en el Espectro DC</a:t>
            </a:r>
          </a:p>
        </p:txBody>
      </p:sp>
      <p:pic>
        <p:nvPicPr>
          <p:cNvPr id="131078" name="15 Imagen" descr="un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16 CuadroTexto"/>
          <p:cNvSpPr txBox="1">
            <a:spLocks noChangeArrowheads="1"/>
          </p:cNvSpPr>
          <p:nvPr/>
        </p:nvSpPr>
        <p:spPr bwMode="auto">
          <a:xfrm>
            <a:off x="395288" y="5572125"/>
            <a:ext cx="38512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MX" altLang="es-MX" sz="1400">
                <a:latin typeface="Times New Roman" panose="02020603050405020304" pitchFamily="18" charset="0"/>
                <a:ea typeface="Calibri" panose="020F0502020204030204" pitchFamily="34" charset="0"/>
                <a:cs typeface="Times New Roman" panose="02020603050405020304" pitchFamily="18" charset="0"/>
              </a:rPr>
              <a:t> Conductividad eléctrica para una cadena periódica (de 433494438 átomos) con una impureza tipo Fano de 34 átomos, que siguen un ordenamiento (a) periódico con integrales de salto  </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A</a:t>
            </a:r>
            <a:r>
              <a:rPr lang="es-MX" altLang="es-MX" sz="1400">
                <a:latin typeface="Times New Roman" panose="02020603050405020304" pitchFamily="18" charset="0"/>
                <a:ea typeface="Calibri" panose="020F0502020204030204" pitchFamily="34" charset="0"/>
                <a:cs typeface="Times New Roman" panose="02020603050405020304" pitchFamily="18" charset="0"/>
              </a:rPr>
              <a:t>=</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B</a:t>
            </a:r>
            <a:r>
              <a:rPr lang="es-MX" altLang="es-MX" sz="1400">
                <a:latin typeface="Times New Roman" panose="02020603050405020304" pitchFamily="18" charset="0"/>
                <a:ea typeface="Calibri" panose="020F0502020204030204" pitchFamily="34" charset="0"/>
                <a:cs typeface="Times New Roman" panose="02020603050405020304" pitchFamily="18" charset="0"/>
              </a:rPr>
              <a:t>=</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FP</a:t>
            </a:r>
            <a:r>
              <a:rPr lang="es-MX" altLang="es-MX" sz="1400" baseline="-25000">
                <a:latin typeface="Times New Roman" panose="02020603050405020304" pitchFamily="18" charset="0"/>
                <a:ea typeface="Calibri" panose="020F0502020204030204" pitchFamily="34" charset="0"/>
                <a:cs typeface="Times New Roman" panose="02020603050405020304" pitchFamily="18" charset="0"/>
              </a:rPr>
              <a:t> </a:t>
            </a:r>
            <a:r>
              <a:rPr lang="es-MX" altLang="es-MX" sz="1400">
                <a:latin typeface="Times New Roman" panose="02020603050405020304" pitchFamily="18" charset="0"/>
                <a:ea typeface="Calibri" panose="020F0502020204030204" pitchFamily="34" charset="0"/>
                <a:cs typeface="Times New Roman" panose="02020603050405020304" pitchFamily="18" charset="0"/>
              </a:rPr>
              <a:t>o (b) cuasiperiódico con </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A</a:t>
            </a:r>
            <a:r>
              <a:rPr lang="es-MX" altLang="es-MX" sz="1400">
                <a:latin typeface="Times New Roman" panose="02020603050405020304" pitchFamily="18" charset="0"/>
                <a:ea typeface="Calibri" panose="020F0502020204030204" pitchFamily="34" charset="0"/>
                <a:cs typeface="Times New Roman" panose="02020603050405020304" pitchFamily="18" charset="0"/>
              </a:rPr>
              <a:t>=</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FF</a:t>
            </a:r>
            <a:r>
              <a:rPr lang="es-MX" altLang="es-MX" sz="1400" baseline="-25000">
                <a:latin typeface="Times New Roman" panose="02020603050405020304" pitchFamily="18" charset="0"/>
                <a:ea typeface="Calibri" panose="020F0502020204030204" pitchFamily="34" charset="0"/>
                <a:cs typeface="Times New Roman" panose="02020603050405020304" pitchFamily="18" charset="0"/>
              </a:rPr>
              <a:t>  </a:t>
            </a:r>
            <a:r>
              <a:rPr lang="es-MX" altLang="es-MX" sz="1400">
                <a:latin typeface="Times New Roman" panose="02020603050405020304" pitchFamily="18" charset="0"/>
                <a:ea typeface="Calibri" panose="020F0502020204030204" pitchFamily="34" charset="0"/>
                <a:cs typeface="Times New Roman" panose="02020603050405020304" pitchFamily="18" charset="0"/>
              </a:rPr>
              <a:t>y </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i="1" baseline="-25000">
                <a:latin typeface="Times New Roman" panose="02020603050405020304" pitchFamily="18" charset="0"/>
                <a:ea typeface="Calibri" panose="020F0502020204030204" pitchFamily="34" charset="0"/>
                <a:cs typeface="Times New Roman" panose="02020603050405020304" pitchFamily="18" charset="0"/>
              </a:rPr>
              <a:t>B</a:t>
            </a:r>
            <a:r>
              <a:rPr lang="es-MX" altLang="es-MX" sz="1400">
                <a:latin typeface="Times New Roman" panose="02020603050405020304" pitchFamily="18" charset="0"/>
                <a:ea typeface="Calibri" panose="020F0502020204030204" pitchFamily="34" charset="0"/>
                <a:cs typeface="Times New Roman" panose="02020603050405020304" pitchFamily="18" charset="0"/>
              </a:rPr>
              <a:t> =</a:t>
            </a:r>
            <a:r>
              <a:rPr lang="es-MX" altLang="es-MX" sz="1400" i="1">
                <a:latin typeface="Times New Roman" panose="02020603050405020304" pitchFamily="18" charset="0"/>
                <a:ea typeface="Calibri" panose="020F0502020204030204" pitchFamily="34" charset="0"/>
                <a:cs typeface="Times New Roman" panose="02020603050405020304" pitchFamily="18" charset="0"/>
              </a:rPr>
              <a:t>t</a:t>
            </a:r>
            <a:r>
              <a:rPr lang="es-MX" altLang="es-MX" sz="140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31080" name="8 Imagen" descr="un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31082" name="Rectángulo 1"/>
          <p:cNvSpPr>
            <a:spLocks noChangeArrowheads="1"/>
          </p:cNvSpPr>
          <p:nvPr/>
        </p:nvSpPr>
        <p:spPr bwMode="auto">
          <a:xfrm>
            <a:off x="4572000" y="6557963"/>
            <a:ext cx="4579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es-MX" sz="1200">
                <a:solidFill>
                  <a:srgbClr val="336600"/>
                </a:solidFill>
                <a:latin typeface="Times New Roman" panose="02020603050405020304" pitchFamily="18" charset="0"/>
                <a:cs typeface="Calibri" panose="020F0502020204030204" pitchFamily="34" charset="0"/>
              </a:rPr>
              <a:t>C. Ramírez and V. Sánchez </a:t>
            </a:r>
            <a:r>
              <a:rPr lang="es-MX" altLang="es-MX" sz="1200" i="1">
                <a:solidFill>
                  <a:srgbClr val="336600"/>
                </a:solidFill>
              </a:rPr>
              <a:t>Phys. </a:t>
            </a:r>
            <a:r>
              <a:rPr lang="en-US" altLang="es-MX" sz="1200" i="1">
                <a:solidFill>
                  <a:srgbClr val="336600"/>
                </a:solidFill>
              </a:rPr>
              <a:t>Status Solidi A</a:t>
            </a:r>
            <a:r>
              <a:rPr lang="en-US" altLang="es-MX" sz="1200">
                <a:solidFill>
                  <a:srgbClr val="336600"/>
                </a:solidFill>
              </a:rPr>
              <a:t> </a:t>
            </a:r>
            <a:r>
              <a:rPr lang="es-MX" altLang="es-MX" sz="1200" b="1">
                <a:solidFill>
                  <a:srgbClr val="336600"/>
                </a:solidFill>
              </a:rPr>
              <a:t>210</a:t>
            </a:r>
            <a:r>
              <a:rPr lang="es-MX" altLang="es-MX" sz="1200">
                <a:solidFill>
                  <a:srgbClr val="336600"/>
                </a:solidFill>
              </a:rPr>
              <a:t>, 2431 (2013).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8 Imagen" descr="Figure 1.jpg"/>
          <p:cNvPicPr>
            <a:picLocks noChangeAspect="1"/>
          </p:cNvPicPr>
          <p:nvPr/>
        </p:nvPicPr>
        <p:blipFill>
          <a:blip r:embed="rId3">
            <a:extLst>
              <a:ext uri="{28A0092B-C50C-407E-A947-70E740481C1C}">
                <a14:useLocalDpi xmlns:a14="http://schemas.microsoft.com/office/drawing/2010/main" val="0"/>
              </a:ext>
            </a:extLst>
          </a:blip>
          <a:srcRect l="10245" t="20599" r="8621" b="26900"/>
          <a:stretch>
            <a:fillRect/>
          </a:stretch>
        </p:blipFill>
        <p:spPr bwMode="auto">
          <a:xfrm>
            <a:off x="107950" y="1052513"/>
            <a:ext cx="4319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1042988" y="100013"/>
            <a:ext cx="7850187" cy="7731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b="1" kern="0" dirty="0">
                <a:solidFill>
                  <a:srgbClr val="0000CC"/>
                </a:solidFill>
                <a:effectLst>
                  <a:outerShdw blurRad="38100" dist="38100" dir="2700000" algn="tl">
                    <a:srgbClr val="C0C0C0"/>
                  </a:outerShdw>
                </a:effectLst>
                <a:latin typeface="Times New Roman" pitchFamily="18" charset="0"/>
              </a:rPr>
              <a:t>Impurezas tipo Fano-Anderson</a:t>
            </a:r>
            <a:endParaRPr lang="en-US" b="1" kern="0" dirty="0">
              <a:solidFill>
                <a:srgbClr val="0000CC"/>
              </a:solidFill>
              <a:effectLst>
                <a:outerShdw blurRad="38100" dist="38100" dir="2700000" algn="tl">
                  <a:srgbClr val="C0C0C0"/>
                </a:outerShdw>
              </a:effectLst>
              <a:latin typeface="Times New Roman" pitchFamily="18" charset="0"/>
            </a:endParaRPr>
          </a:p>
        </p:txBody>
      </p:sp>
      <p:pic>
        <p:nvPicPr>
          <p:cNvPr id="132100" name="9 Imagen" descr="Figure 2.jpg"/>
          <p:cNvPicPr>
            <a:picLocks noChangeAspect="1"/>
          </p:cNvPicPr>
          <p:nvPr/>
        </p:nvPicPr>
        <p:blipFill>
          <a:blip r:embed="rId4">
            <a:extLst>
              <a:ext uri="{28A0092B-C50C-407E-A947-70E740481C1C}">
                <a14:useLocalDpi xmlns:a14="http://schemas.microsoft.com/office/drawing/2010/main" val="0"/>
              </a:ext>
            </a:extLst>
          </a:blip>
          <a:srcRect l="4874" r="3737" b="2505"/>
          <a:stretch>
            <a:fillRect/>
          </a:stretch>
        </p:blipFill>
        <p:spPr bwMode="auto">
          <a:xfrm>
            <a:off x="4500563" y="908050"/>
            <a:ext cx="4392612"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10 Imagen" descr="Figure 3.jpg"/>
          <p:cNvPicPr>
            <a:picLocks noChangeAspect="1"/>
          </p:cNvPicPr>
          <p:nvPr/>
        </p:nvPicPr>
        <p:blipFill>
          <a:blip r:embed="rId5">
            <a:extLst>
              <a:ext uri="{28A0092B-C50C-407E-A947-70E740481C1C}">
                <a14:useLocalDpi xmlns:a14="http://schemas.microsoft.com/office/drawing/2010/main" val="0"/>
              </a:ext>
            </a:extLst>
          </a:blip>
          <a:srcRect t="13251" b="25850"/>
          <a:stretch>
            <a:fillRect/>
          </a:stretch>
        </p:blipFill>
        <p:spPr bwMode="auto">
          <a:xfrm>
            <a:off x="63500" y="3205163"/>
            <a:ext cx="47244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2102" name="Object 2"/>
          <p:cNvGraphicFramePr>
            <a:graphicFrameLocks noChangeAspect="1"/>
          </p:cNvGraphicFramePr>
          <p:nvPr/>
        </p:nvGraphicFramePr>
        <p:xfrm>
          <a:off x="107950" y="5516563"/>
          <a:ext cx="5759450" cy="608012"/>
        </p:xfrm>
        <a:graphic>
          <a:graphicData uri="http://schemas.openxmlformats.org/presentationml/2006/ole">
            <mc:AlternateContent xmlns:mc="http://schemas.openxmlformats.org/markup-compatibility/2006">
              <mc:Choice xmlns:v="urn:schemas-microsoft-com:vml" Requires="v">
                <p:oleObj spid="_x0000_s132107" name="Equation" r:id="rId6" imgW="5219700" imgH="520700" progId="Equation.DSMT4">
                  <p:embed/>
                </p:oleObj>
              </mc:Choice>
              <mc:Fallback>
                <p:oleObj name="Equation" r:id="rId6" imgW="5219700" imgH="5207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5516563"/>
                        <a:ext cx="57594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2103" name="Object 3"/>
          <p:cNvGraphicFramePr>
            <a:graphicFrameLocks noChangeAspect="1"/>
          </p:cNvGraphicFramePr>
          <p:nvPr/>
        </p:nvGraphicFramePr>
        <p:xfrm>
          <a:off x="149225" y="6135688"/>
          <a:ext cx="3960813" cy="625475"/>
        </p:xfrm>
        <a:graphic>
          <a:graphicData uri="http://schemas.openxmlformats.org/presentationml/2006/ole">
            <mc:AlternateContent xmlns:mc="http://schemas.openxmlformats.org/markup-compatibility/2006">
              <mc:Choice xmlns:v="urn:schemas-microsoft-com:vml" Requires="v">
                <p:oleObj spid="_x0000_s132108" name="Equation" r:id="rId8" imgW="3302000" imgH="546100" progId="Equation.DSMT4">
                  <p:embed/>
                </p:oleObj>
              </mc:Choice>
              <mc:Fallback>
                <p:oleObj name="Equation" r:id="rId8" imgW="3302000" imgH="546100"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6135688"/>
                        <a:ext cx="39608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2104" name="Object 4"/>
          <p:cNvGraphicFramePr>
            <a:graphicFrameLocks noChangeAspect="1"/>
          </p:cNvGraphicFramePr>
          <p:nvPr/>
        </p:nvGraphicFramePr>
        <p:xfrm>
          <a:off x="5724525" y="4221163"/>
          <a:ext cx="3275013" cy="2305050"/>
        </p:xfrm>
        <a:graphic>
          <a:graphicData uri="http://schemas.openxmlformats.org/presentationml/2006/ole">
            <mc:AlternateContent xmlns:mc="http://schemas.openxmlformats.org/markup-compatibility/2006">
              <mc:Choice xmlns:v="urn:schemas-microsoft-com:vml" Requires="v">
                <p:oleObj spid="_x0000_s132109" name="Graph" r:id="rId10" imgW="3973373" imgH="3090672" progId="">
                  <p:embed/>
                </p:oleObj>
              </mc:Choice>
              <mc:Fallback>
                <p:oleObj name="Graph" r:id="rId10" imgW="3973373" imgH="3090672" progId="">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l="4842" t="11511" r="4744" b="6577"/>
                      <a:stretch>
                        <a:fillRect/>
                      </a:stretch>
                    </p:blipFill>
                    <p:spPr bwMode="auto">
                      <a:xfrm>
                        <a:off x="5724525" y="4221163"/>
                        <a:ext cx="32750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2105" name="8 Imagen" descr="unam-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042988" y="0"/>
            <a:ext cx="7489825" cy="7731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sz="4200" b="1" kern="0" dirty="0">
                <a:solidFill>
                  <a:srgbClr val="0000CC"/>
                </a:solidFill>
                <a:effectLst>
                  <a:outerShdw blurRad="38100" dist="38100" dir="2700000" algn="tl">
                    <a:srgbClr val="C0C0C0"/>
                  </a:outerShdw>
                </a:effectLst>
                <a:latin typeface="Times New Roman" pitchFamily="18" charset="0"/>
              </a:rPr>
              <a:t>AC Variando Enlaces</a:t>
            </a:r>
            <a:endParaRPr lang="en-US" sz="4200" b="1" kern="0" dirty="0">
              <a:solidFill>
                <a:srgbClr val="0000CC"/>
              </a:solidFill>
              <a:effectLst>
                <a:outerShdw blurRad="38100" dist="38100" dir="2700000" algn="tl">
                  <a:srgbClr val="C0C0C0"/>
                </a:outerShdw>
              </a:effectLst>
              <a:latin typeface="Times New Roman" pitchFamily="18" charset="0"/>
            </a:endParaRPr>
          </a:p>
        </p:txBody>
      </p:sp>
      <p:pic>
        <p:nvPicPr>
          <p:cNvPr id="133123"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3312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12875"/>
            <a:ext cx="374967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8 Imagen" descr="Figure 1.jpg"/>
          <p:cNvPicPr>
            <a:picLocks noChangeAspect="1"/>
          </p:cNvPicPr>
          <p:nvPr/>
        </p:nvPicPr>
        <p:blipFill>
          <a:blip r:embed="rId4">
            <a:extLst>
              <a:ext uri="{28A0092B-C50C-407E-A947-70E740481C1C}">
                <a14:useLocalDpi xmlns:a14="http://schemas.microsoft.com/office/drawing/2010/main" val="0"/>
              </a:ext>
            </a:extLst>
          </a:blip>
          <a:srcRect l="10245" t="20599" r="8621" b="26900"/>
          <a:stretch>
            <a:fillRect/>
          </a:stretch>
        </p:blipFill>
        <p:spPr bwMode="auto">
          <a:xfrm>
            <a:off x="4557713" y="2492375"/>
            <a:ext cx="4319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Rectángulo 1"/>
          <p:cNvSpPr>
            <a:spLocks noChangeArrowheads="1"/>
          </p:cNvSpPr>
          <p:nvPr/>
        </p:nvSpPr>
        <p:spPr bwMode="auto">
          <a:xfrm>
            <a:off x="4495800" y="6535738"/>
            <a:ext cx="4468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es-MX" sz="1200">
                <a:solidFill>
                  <a:srgbClr val="336600"/>
                </a:solidFill>
                <a:latin typeface="Times New Roman" panose="02020603050405020304" pitchFamily="18" charset="0"/>
                <a:cs typeface="Calibri" panose="020F0502020204030204" pitchFamily="34" charset="0"/>
              </a:rPr>
              <a:t>V. Sánchez and C. Wang, </a:t>
            </a:r>
            <a:r>
              <a:rPr lang="en-US" altLang="es-MX" sz="1200" i="1">
                <a:solidFill>
                  <a:srgbClr val="336600"/>
                </a:solidFill>
              </a:rPr>
              <a:t>Philosophical Magazine</a:t>
            </a:r>
            <a:r>
              <a:rPr lang="en-US" altLang="es-MX" sz="1200">
                <a:solidFill>
                  <a:srgbClr val="336600"/>
                </a:solidFill>
              </a:rPr>
              <a:t> </a:t>
            </a:r>
            <a:r>
              <a:rPr lang="es-MX" altLang="es-MX" sz="1200" b="1">
                <a:solidFill>
                  <a:srgbClr val="336600"/>
                </a:solidFill>
              </a:rPr>
              <a:t>95</a:t>
            </a:r>
            <a:r>
              <a:rPr lang="es-MX" altLang="es-MX" sz="1200">
                <a:solidFill>
                  <a:srgbClr val="336600"/>
                </a:solidFill>
              </a:rPr>
              <a:t>, </a:t>
            </a:r>
            <a:r>
              <a:rPr lang="es-ES" altLang="es-MX" sz="1200">
                <a:solidFill>
                  <a:srgbClr val="336600"/>
                </a:solidFill>
              </a:rPr>
              <a:t>326 (2015).</a:t>
            </a:r>
            <a:endParaRPr lang="es-MX" altLang="es-MX" sz="1200">
              <a:solidFill>
                <a:srgbClr val="3366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042988" y="0"/>
            <a:ext cx="7489825" cy="7731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MX" sz="4800" b="1" kern="0" dirty="0">
                <a:solidFill>
                  <a:srgbClr val="0000CC"/>
                </a:solidFill>
                <a:effectLst>
                  <a:outerShdw blurRad="38100" dist="38100" dir="2700000" algn="tl">
                    <a:srgbClr val="C0C0C0"/>
                  </a:outerShdw>
                </a:effectLst>
                <a:latin typeface="Times New Roman" pitchFamily="18" charset="0"/>
              </a:rPr>
              <a:t>AC con Temperatura</a:t>
            </a:r>
            <a:endParaRPr lang="en-US" sz="4800" b="1" kern="0" dirty="0">
              <a:solidFill>
                <a:srgbClr val="0000CC"/>
              </a:solidFill>
              <a:effectLst>
                <a:outerShdw blurRad="38100" dist="38100" dir="2700000" algn="tl">
                  <a:srgbClr val="C0C0C0"/>
                </a:outerShdw>
              </a:effectLst>
              <a:latin typeface="Times New Roman" pitchFamily="18" charset="0"/>
            </a:endParaRPr>
          </a:p>
        </p:txBody>
      </p:sp>
      <p:pic>
        <p:nvPicPr>
          <p:cNvPr id="134147" name="8 Imagen" descr="una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34149"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903288"/>
            <a:ext cx="73501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Rectángulo 5"/>
          <p:cNvSpPr>
            <a:spLocks noChangeArrowheads="1"/>
          </p:cNvSpPr>
          <p:nvPr/>
        </p:nvSpPr>
        <p:spPr bwMode="auto">
          <a:xfrm>
            <a:off x="4495800" y="6535738"/>
            <a:ext cx="4468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es-MX" sz="1200">
                <a:solidFill>
                  <a:srgbClr val="336600"/>
                </a:solidFill>
                <a:latin typeface="Times New Roman" panose="02020603050405020304" pitchFamily="18" charset="0"/>
                <a:cs typeface="Calibri" panose="020F0502020204030204" pitchFamily="34" charset="0"/>
              </a:rPr>
              <a:t>V. Sánchez and C. Wang, </a:t>
            </a:r>
            <a:r>
              <a:rPr lang="en-US" altLang="es-MX" sz="1200" i="1">
                <a:solidFill>
                  <a:srgbClr val="336600"/>
                </a:solidFill>
              </a:rPr>
              <a:t>Philosophical Magazine</a:t>
            </a:r>
            <a:r>
              <a:rPr lang="en-US" altLang="es-MX" sz="1200">
                <a:solidFill>
                  <a:srgbClr val="336600"/>
                </a:solidFill>
              </a:rPr>
              <a:t> </a:t>
            </a:r>
            <a:r>
              <a:rPr lang="es-MX" altLang="es-MX" sz="1200" b="1">
                <a:solidFill>
                  <a:srgbClr val="336600"/>
                </a:solidFill>
              </a:rPr>
              <a:t>95</a:t>
            </a:r>
            <a:r>
              <a:rPr lang="es-MX" altLang="es-MX" sz="1200">
                <a:solidFill>
                  <a:srgbClr val="336600"/>
                </a:solidFill>
              </a:rPr>
              <a:t>, </a:t>
            </a:r>
            <a:r>
              <a:rPr lang="es-ES" altLang="es-MX" sz="1200">
                <a:solidFill>
                  <a:srgbClr val="336600"/>
                </a:solidFill>
              </a:rPr>
              <a:t>326 (2015).</a:t>
            </a:r>
            <a:endParaRPr lang="es-MX" altLang="es-MX" sz="1200">
              <a:solidFill>
                <a:srgbClr val="3366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4 Imagen" descr="Core-shell structure.JPG"/>
          <p:cNvPicPr>
            <a:picLocks noChangeAspect="1"/>
          </p:cNvPicPr>
          <p:nvPr/>
        </p:nvPicPr>
        <p:blipFill>
          <a:blip r:embed="rId2">
            <a:extLst>
              <a:ext uri="{28A0092B-C50C-407E-A947-70E740481C1C}">
                <a14:useLocalDpi xmlns:a14="http://schemas.microsoft.com/office/drawing/2010/main" val="0"/>
              </a:ext>
            </a:extLst>
          </a:blip>
          <a:srcRect l="19289" t="16556" r="15350" b="14326"/>
          <a:stretch>
            <a:fillRect/>
          </a:stretch>
        </p:blipFill>
        <p:spPr bwMode="auto">
          <a:xfrm>
            <a:off x="112713" y="1125538"/>
            <a:ext cx="45307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976313" y="252413"/>
            <a:ext cx="7958137" cy="836612"/>
          </a:xfrm>
          <a:prstGeom prst="rect">
            <a:avLst/>
          </a:prstGeom>
        </p:spPr>
        <p:txBody>
          <a:bodyPr/>
          <a:lstStyle/>
          <a:p>
            <a:pPr algn="ctr">
              <a:defRPr/>
            </a:pPr>
            <a:r>
              <a:rPr lang="es-MX" sz="3400" b="1" dirty="0" err="1">
                <a:solidFill>
                  <a:srgbClr val="0000CC"/>
                </a:solidFill>
                <a:effectLst>
                  <a:outerShdw blurRad="38100" dist="38100" dir="2700000" algn="tl">
                    <a:srgbClr val="C0C0C0"/>
                  </a:outerShdw>
                </a:effectLst>
                <a:latin typeface="Times New Roman" pitchFamily="18" charset="0"/>
              </a:rPr>
              <a:t>Nanoalambre</a:t>
            </a:r>
            <a:r>
              <a:rPr lang="es-MX" sz="3400" b="1" dirty="0">
                <a:solidFill>
                  <a:srgbClr val="0000CC"/>
                </a:solidFill>
                <a:effectLst>
                  <a:outerShdw blurRad="38100" dist="38100" dir="2700000" algn="tl">
                    <a:srgbClr val="C0C0C0"/>
                  </a:outerShdw>
                </a:effectLst>
                <a:latin typeface="Times New Roman" pitchFamily="18" charset="0"/>
              </a:rPr>
              <a:t> Segmentado con Core-Shell </a:t>
            </a:r>
          </a:p>
          <a:p>
            <a:pPr algn="ctr">
              <a:defRPr/>
            </a:pPr>
            <a:endParaRPr lang="en-US" sz="4400" b="1" dirty="0">
              <a:solidFill>
                <a:srgbClr val="0000CC"/>
              </a:solidFill>
              <a:effectLst>
                <a:outerShdw blurRad="38100" dist="38100" dir="2700000" algn="tl">
                  <a:srgbClr val="C0C0C0"/>
                </a:outerShdw>
              </a:effectLst>
              <a:latin typeface="Times New Roman" pitchFamily="18" charset="0"/>
            </a:endParaRPr>
          </a:p>
        </p:txBody>
      </p:sp>
      <p:pic>
        <p:nvPicPr>
          <p:cNvPr id="135172" name="7 Imagen" descr="wire-fig-hori.jpg"/>
          <p:cNvPicPr>
            <a:picLocks noChangeAspect="1"/>
          </p:cNvPicPr>
          <p:nvPr/>
        </p:nvPicPr>
        <p:blipFill>
          <a:blip r:embed="rId3">
            <a:extLst>
              <a:ext uri="{28A0092B-C50C-407E-A947-70E740481C1C}">
                <a14:useLocalDpi xmlns:a14="http://schemas.microsoft.com/office/drawing/2010/main" val="0"/>
              </a:ext>
            </a:extLst>
          </a:blip>
          <a:srcRect l="533" t="9052" r="3777" b="50000"/>
          <a:stretch>
            <a:fillRect/>
          </a:stretch>
        </p:blipFill>
        <p:spPr bwMode="auto">
          <a:xfrm>
            <a:off x="1187450" y="4565650"/>
            <a:ext cx="6800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8 Imagen" descr="unam-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7 Imagen" descr="Core-shell dc.PNG"/>
          <p:cNvPicPr>
            <a:picLocks noChangeAspect="1"/>
          </p:cNvPicPr>
          <p:nvPr/>
        </p:nvPicPr>
        <p:blipFill>
          <a:blip r:embed="rId2">
            <a:extLst>
              <a:ext uri="{28A0092B-C50C-407E-A947-70E740481C1C}">
                <a14:useLocalDpi xmlns:a14="http://schemas.microsoft.com/office/drawing/2010/main" val="0"/>
              </a:ext>
            </a:extLst>
          </a:blip>
          <a:srcRect l="4326" t="3140" r="8263" b="4256"/>
          <a:stretch>
            <a:fillRect/>
          </a:stretch>
        </p:blipFill>
        <p:spPr bwMode="auto">
          <a:xfrm>
            <a:off x="4643438" y="1125538"/>
            <a:ext cx="43338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4 Imagen" descr="Core-shell structure.JPG"/>
          <p:cNvPicPr>
            <a:picLocks noChangeAspect="1"/>
          </p:cNvPicPr>
          <p:nvPr/>
        </p:nvPicPr>
        <p:blipFill>
          <a:blip r:embed="rId3">
            <a:extLst>
              <a:ext uri="{28A0092B-C50C-407E-A947-70E740481C1C}">
                <a14:useLocalDpi xmlns:a14="http://schemas.microsoft.com/office/drawing/2010/main" val="0"/>
              </a:ext>
            </a:extLst>
          </a:blip>
          <a:srcRect l="19289" t="16556" r="15350" b="14326"/>
          <a:stretch>
            <a:fillRect/>
          </a:stretch>
        </p:blipFill>
        <p:spPr bwMode="auto">
          <a:xfrm>
            <a:off x="112713" y="1125538"/>
            <a:ext cx="45307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976313" y="252413"/>
            <a:ext cx="7958137" cy="836612"/>
          </a:xfrm>
          <a:prstGeom prst="rect">
            <a:avLst/>
          </a:prstGeom>
        </p:spPr>
        <p:txBody>
          <a:bodyPr/>
          <a:lstStyle/>
          <a:p>
            <a:pPr algn="ctr">
              <a:defRPr/>
            </a:pPr>
            <a:r>
              <a:rPr lang="es-MX" sz="3400" b="1" dirty="0" err="1">
                <a:solidFill>
                  <a:srgbClr val="0000CC"/>
                </a:solidFill>
                <a:effectLst>
                  <a:outerShdw blurRad="38100" dist="38100" dir="2700000" algn="tl">
                    <a:srgbClr val="C0C0C0"/>
                  </a:outerShdw>
                </a:effectLst>
                <a:latin typeface="Times New Roman" pitchFamily="18" charset="0"/>
              </a:rPr>
              <a:t>Nanoalambre</a:t>
            </a:r>
            <a:r>
              <a:rPr lang="es-MX" sz="3400" b="1" dirty="0">
                <a:solidFill>
                  <a:srgbClr val="0000CC"/>
                </a:solidFill>
                <a:effectLst>
                  <a:outerShdw blurRad="38100" dist="38100" dir="2700000" algn="tl">
                    <a:srgbClr val="C0C0C0"/>
                  </a:outerShdw>
                </a:effectLst>
                <a:latin typeface="Times New Roman" pitchFamily="18" charset="0"/>
              </a:rPr>
              <a:t> Segmentado con Core-Shell </a:t>
            </a:r>
          </a:p>
          <a:p>
            <a:pPr algn="ctr">
              <a:defRPr/>
            </a:pPr>
            <a:endParaRPr lang="en-US" sz="4400" b="1" dirty="0">
              <a:solidFill>
                <a:srgbClr val="0000CC"/>
              </a:solidFill>
              <a:effectLst>
                <a:outerShdw blurRad="38100" dist="38100" dir="2700000" algn="tl">
                  <a:srgbClr val="C0C0C0"/>
                </a:outerShdw>
              </a:effectLst>
              <a:latin typeface="Times New Roman" pitchFamily="18" charset="0"/>
            </a:endParaRPr>
          </a:p>
        </p:txBody>
      </p:sp>
      <p:pic>
        <p:nvPicPr>
          <p:cNvPr id="136197" name="7 Imagen" descr="wire-fig-hori.jpg"/>
          <p:cNvPicPr>
            <a:picLocks noChangeAspect="1"/>
          </p:cNvPicPr>
          <p:nvPr/>
        </p:nvPicPr>
        <p:blipFill>
          <a:blip r:embed="rId4">
            <a:extLst>
              <a:ext uri="{28A0092B-C50C-407E-A947-70E740481C1C}">
                <a14:useLocalDpi xmlns:a14="http://schemas.microsoft.com/office/drawing/2010/main" val="0"/>
              </a:ext>
            </a:extLst>
          </a:blip>
          <a:srcRect l="533" t="9052" r="3777" b="50000"/>
          <a:stretch>
            <a:fillRect/>
          </a:stretch>
        </p:blipFill>
        <p:spPr bwMode="auto">
          <a:xfrm>
            <a:off x="1187450" y="4565650"/>
            <a:ext cx="6800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8 Imagen" descr="un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4 Imagen" descr="ac-nanowire-seg.jpg"/>
          <p:cNvPicPr>
            <a:picLocks noChangeAspect="1"/>
          </p:cNvPicPr>
          <p:nvPr/>
        </p:nvPicPr>
        <p:blipFill>
          <a:blip r:embed="rId2">
            <a:extLst>
              <a:ext uri="{28A0092B-C50C-407E-A947-70E740481C1C}">
                <a14:useLocalDpi xmlns:a14="http://schemas.microsoft.com/office/drawing/2010/main" val="0"/>
              </a:ext>
            </a:extLst>
          </a:blip>
          <a:srcRect l="6210" t="9052" r="12697" b="2751"/>
          <a:stretch>
            <a:fillRect/>
          </a:stretch>
        </p:blipFill>
        <p:spPr bwMode="auto">
          <a:xfrm>
            <a:off x="1476375" y="836613"/>
            <a:ext cx="62642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4"/>
          <p:cNvSpPr txBox="1">
            <a:spLocks noChangeArrowheads="1"/>
          </p:cNvSpPr>
          <p:nvPr/>
        </p:nvSpPr>
        <p:spPr bwMode="auto">
          <a:xfrm>
            <a:off x="647700" y="6096000"/>
            <a:ext cx="795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MX" altLang="es-MX" sz="1200">
                <a:solidFill>
                  <a:srgbClr val="003300"/>
                </a:solidFill>
              </a:rPr>
              <a:t>Conductancia </a:t>
            </a:r>
            <a:r>
              <a:rPr lang="es-MX" altLang="es-MX" sz="1200" i="1">
                <a:solidFill>
                  <a:srgbClr val="003300"/>
                </a:solidFill>
              </a:rPr>
              <a:t>AC</a:t>
            </a:r>
            <a:r>
              <a:rPr lang="es-MX" altLang="es-MX" sz="1200">
                <a:solidFill>
                  <a:srgbClr val="003300"/>
                </a:solidFill>
              </a:rPr>
              <a:t> g(µ,</a:t>
            </a:r>
            <a:r>
              <a:rPr lang="es-MX" altLang="es-MX" sz="1200">
                <a:solidFill>
                  <a:srgbClr val="003300"/>
                </a:solidFill>
                <a:sym typeface="Symbol" panose="05050102010706020507" pitchFamily="18" charset="2"/>
              </a:rPr>
              <a:t></a:t>
            </a:r>
            <a:r>
              <a:rPr lang="es-MX" altLang="es-MX" sz="1200">
                <a:solidFill>
                  <a:srgbClr val="003300"/>
                </a:solidFill>
              </a:rPr>
              <a:t>,0)/g</a:t>
            </a:r>
            <a:r>
              <a:rPr lang="es-MX" altLang="es-MX" sz="1200" baseline="-25000">
                <a:solidFill>
                  <a:srgbClr val="003300"/>
                </a:solidFill>
              </a:rPr>
              <a:t>0</a:t>
            </a:r>
            <a:r>
              <a:rPr lang="es-MX" altLang="es-MX" sz="1200">
                <a:solidFill>
                  <a:srgbClr val="003300"/>
                </a:solidFill>
              </a:rPr>
              <a:t> (líneas rojas), siendo g</a:t>
            </a:r>
            <a:r>
              <a:rPr lang="es-MX" altLang="es-MX" sz="1200" baseline="-25000">
                <a:solidFill>
                  <a:srgbClr val="003300"/>
                </a:solidFill>
              </a:rPr>
              <a:t>0</a:t>
            </a:r>
            <a:r>
              <a:rPr lang="es-MX" altLang="es-MX" sz="1200">
                <a:solidFill>
                  <a:srgbClr val="003300"/>
                </a:solidFill>
              </a:rPr>
              <a:t>=2</a:t>
            </a:r>
            <a:r>
              <a:rPr lang="es-MX" altLang="es-MX" sz="1200" i="1">
                <a:solidFill>
                  <a:srgbClr val="003300"/>
                </a:solidFill>
              </a:rPr>
              <a:t>e</a:t>
            </a:r>
            <a:r>
              <a:rPr lang="es-MX" altLang="es-MX" sz="1200" baseline="30000">
                <a:solidFill>
                  <a:srgbClr val="003300"/>
                </a:solidFill>
              </a:rPr>
              <a:t>2</a:t>
            </a:r>
            <a:r>
              <a:rPr lang="es-MX" altLang="es-MX" sz="1200">
                <a:solidFill>
                  <a:srgbClr val="003300"/>
                </a:solidFill>
              </a:rPr>
              <a:t>/</a:t>
            </a:r>
            <a:r>
              <a:rPr lang="es-MX" altLang="es-MX" sz="1200" i="1">
                <a:solidFill>
                  <a:srgbClr val="003300"/>
                </a:solidFill>
              </a:rPr>
              <a:t>h</a:t>
            </a:r>
            <a:r>
              <a:rPr lang="es-MX" altLang="es-MX" sz="1200">
                <a:solidFill>
                  <a:srgbClr val="003300"/>
                </a:solidFill>
              </a:rPr>
              <a:t> el cuanto de conductancia, para nanoalambres segmentados con un ordenamiento tipo Fibonacci en comparación con el caso balístico (círculos) con las mismas dimensiones. </a:t>
            </a:r>
            <a:endParaRPr lang="es-MX" altLang="es-MX" sz="1200">
              <a:solidFill>
                <a:srgbClr val="003300"/>
              </a:solidFill>
              <a:latin typeface="Arial Narrow" panose="020B0606020202030204" pitchFamily="34" charset="0"/>
            </a:endParaRPr>
          </a:p>
        </p:txBody>
      </p:sp>
      <p:sp>
        <p:nvSpPr>
          <p:cNvPr id="6" name="Rectangle 5"/>
          <p:cNvSpPr>
            <a:spLocks noChangeArrowheads="1"/>
          </p:cNvSpPr>
          <p:nvPr/>
        </p:nvSpPr>
        <p:spPr bwMode="auto">
          <a:xfrm>
            <a:off x="985838" y="114300"/>
            <a:ext cx="8061325" cy="738188"/>
          </a:xfrm>
          <a:prstGeom prst="rect">
            <a:avLst/>
          </a:prstGeom>
          <a:noFill/>
          <a:ln w="9525">
            <a:noFill/>
            <a:miter lim="800000"/>
            <a:headEnd/>
            <a:tailEnd/>
          </a:ln>
          <a:effectLst/>
        </p:spPr>
        <p:txBody>
          <a:bodyPr wrap="none">
            <a:spAutoFit/>
          </a:bodyPr>
          <a:lstStyle/>
          <a:p>
            <a:pPr algn="ctr">
              <a:defRPr/>
            </a:pPr>
            <a:r>
              <a:rPr lang="en-US" sz="4200" b="1" dirty="0">
                <a:solidFill>
                  <a:srgbClr val="0000CC"/>
                </a:solidFill>
                <a:effectLst>
                  <a:outerShdw blurRad="38100" dist="38100" dir="2700000" algn="tl">
                    <a:srgbClr val="C0C0C0"/>
                  </a:outerShdw>
                </a:effectLst>
                <a:latin typeface="Times New Roman" pitchFamily="18" charset="0"/>
              </a:rPr>
              <a:t>AC de </a:t>
            </a:r>
            <a:r>
              <a:rPr lang="en-US" sz="4200" b="1" dirty="0" err="1">
                <a:solidFill>
                  <a:srgbClr val="0000CC"/>
                </a:solidFill>
                <a:effectLst>
                  <a:outerShdw blurRad="38100" dist="38100" dir="2700000" algn="tl">
                    <a:srgbClr val="C0C0C0"/>
                  </a:outerShdw>
                </a:effectLst>
                <a:latin typeface="Times New Roman" pitchFamily="18" charset="0"/>
              </a:rPr>
              <a:t>Nanoalambre</a:t>
            </a:r>
            <a:r>
              <a:rPr lang="en-US" sz="4200" b="1" dirty="0">
                <a:solidFill>
                  <a:srgbClr val="0000CC"/>
                </a:solidFill>
                <a:effectLst>
                  <a:outerShdw blurRad="38100" dist="38100" dir="2700000" algn="tl">
                    <a:srgbClr val="C0C0C0"/>
                  </a:outerShdw>
                </a:effectLst>
                <a:latin typeface="Times New Roman" pitchFamily="18" charset="0"/>
              </a:rPr>
              <a:t> </a:t>
            </a:r>
            <a:r>
              <a:rPr lang="en-US" sz="4200" b="1" dirty="0" err="1">
                <a:solidFill>
                  <a:srgbClr val="0000CC"/>
                </a:solidFill>
                <a:effectLst>
                  <a:outerShdw blurRad="38100" dist="38100" dir="2700000" algn="tl">
                    <a:srgbClr val="C0C0C0"/>
                  </a:outerShdw>
                </a:effectLst>
                <a:latin typeface="Times New Roman" pitchFamily="18" charset="0"/>
              </a:rPr>
              <a:t>Segmentado</a:t>
            </a:r>
            <a:endParaRPr lang="en-US" sz="4200" b="1" dirty="0">
              <a:solidFill>
                <a:srgbClr val="FF0000"/>
              </a:solidFill>
              <a:effectLst>
                <a:outerShdw blurRad="38100" dist="38100" dir="2700000" algn="tl">
                  <a:srgbClr val="C0C0C0"/>
                </a:outerShdw>
              </a:effectLst>
              <a:latin typeface="Times New Roman" pitchFamily="18" charset="0"/>
            </a:endParaRPr>
          </a:p>
        </p:txBody>
      </p:sp>
      <p:sp>
        <p:nvSpPr>
          <p:cNvPr id="137221" name="Line 12"/>
          <p:cNvSpPr>
            <a:spLocks noChangeShapeType="1"/>
          </p:cNvSpPr>
          <p:nvPr/>
        </p:nvSpPr>
        <p:spPr bwMode="auto">
          <a:xfrm>
            <a:off x="1042988" y="836613"/>
            <a:ext cx="7485062" cy="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37222" name="12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Rectangle 1"/>
          <p:cNvSpPr>
            <a:spLocks noChangeArrowheads="1"/>
          </p:cNvSpPr>
          <p:nvPr/>
        </p:nvSpPr>
        <p:spPr bwMode="auto">
          <a:xfrm>
            <a:off x="1331913" y="6534150"/>
            <a:ext cx="79200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0708"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200">
                <a:solidFill>
                  <a:srgbClr val="92D050"/>
                </a:solidFill>
              </a:rPr>
              <a:t>V. Sanchez and C. Wang, Int. J. of Computational Materials Science and Engineering 1, 1250003 (2012).</a:t>
            </a:r>
            <a:r>
              <a:rPr lang="es-MX" altLang="es-MX" sz="1200">
                <a:solidFill>
                  <a:srgbClr val="92D050"/>
                </a:solidFill>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24 Imagen" descr="core-shell-ac-prom.PNG"/>
          <p:cNvPicPr>
            <a:picLocks noChangeAspect="1"/>
          </p:cNvPicPr>
          <p:nvPr/>
        </p:nvPicPr>
        <p:blipFill>
          <a:blip r:embed="rId2">
            <a:extLst>
              <a:ext uri="{28A0092B-C50C-407E-A947-70E740481C1C}">
                <a14:useLocalDpi xmlns:a14="http://schemas.microsoft.com/office/drawing/2010/main" val="0"/>
              </a:ext>
            </a:extLst>
          </a:blip>
          <a:srcRect l="2751" t="9395" r="12201" b="1500"/>
          <a:stretch>
            <a:fillRect/>
          </a:stretch>
        </p:blipFill>
        <p:spPr bwMode="auto">
          <a:xfrm>
            <a:off x="5508625" y="1182688"/>
            <a:ext cx="316706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827088" y="215900"/>
            <a:ext cx="8351837" cy="836613"/>
          </a:xfrm>
          <a:prstGeom prst="rect">
            <a:avLst/>
          </a:prstGeom>
        </p:spPr>
        <p:txBody>
          <a:bodyPr/>
          <a:lstStyle/>
          <a:p>
            <a:pPr algn="ctr">
              <a:defRPr/>
            </a:pPr>
            <a:r>
              <a:rPr lang="es-MX" sz="4100" b="1" dirty="0">
                <a:solidFill>
                  <a:srgbClr val="0000CC"/>
                </a:solidFill>
                <a:effectLst>
                  <a:outerShdw blurRad="38100" dist="38100" dir="2700000" algn="tl">
                    <a:srgbClr val="C0C0C0"/>
                  </a:outerShdw>
                </a:effectLst>
                <a:latin typeface="Times New Roman" pitchFamily="18" charset="0"/>
              </a:rPr>
              <a:t>Conductancia AC de </a:t>
            </a:r>
            <a:r>
              <a:rPr lang="es-MX" sz="4100" b="1" dirty="0" err="1">
                <a:solidFill>
                  <a:srgbClr val="0000CC"/>
                </a:solidFill>
                <a:effectLst>
                  <a:outerShdw blurRad="38100" dist="38100" dir="2700000" algn="tl">
                    <a:srgbClr val="C0C0C0"/>
                  </a:outerShdw>
                </a:effectLst>
                <a:latin typeface="Times New Roman" pitchFamily="18" charset="0"/>
              </a:rPr>
              <a:t>Nanoalambres</a:t>
            </a:r>
            <a:endParaRPr lang="es-MX" sz="4100" b="1" dirty="0">
              <a:solidFill>
                <a:srgbClr val="0000CC"/>
              </a:solidFill>
              <a:effectLst>
                <a:outerShdw blurRad="38100" dist="38100" dir="2700000" algn="tl">
                  <a:srgbClr val="C0C0C0"/>
                </a:outerShdw>
              </a:effectLst>
              <a:latin typeface="Times New Roman" pitchFamily="18" charset="0"/>
            </a:endParaRPr>
          </a:p>
        </p:txBody>
      </p:sp>
      <p:pic>
        <p:nvPicPr>
          <p:cNvPr id="138244" name="6 Imagen" descr="core-shell-ac-3D-dE0.PNG"/>
          <p:cNvPicPr>
            <a:picLocks noChangeAspect="1"/>
          </p:cNvPicPr>
          <p:nvPr/>
        </p:nvPicPr>
        <p:blipFill>
          <a:blip r:embed="rId3">
            <a:extLst>
              <a:ext uri="{28A0092B-C50C-407E-A947-70E740481C1C}">
                <a14:useLocalDpi xmlns:a14="http://schemas.microsoft.com/office/drawing/2010/main" val="0"/>
              </a:ext>
            </a:extLst>
          </a:blip>
          <a:srcRect l="4326" t="6487" r="13776" b="5371"/>
          <a:stretch>
            <a:fillRect/>
          </a:stretch>
        </p:blipFill>
        <p:spPr bwMode="auto">
          <a:xfrm>
            <a:off x="250825" y="4076700"/>
            <a:ext cx="26733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7 Imagen" descr="core-shell-ac-3D-dE2.PNG"/>
          <p:cNvPicPr>
            <a:picLocks noChangeAspect="1"/>
          </p:cNvPicPr>
          <p:nvPr/>
        </p:nvPicPr>
        <p:blipFill>
          <a:blip r:embed="rId4">
            <a:extLst>
              <a:ext uri="{28A0092B-C50C-407E-A947-70E740481C1C}">
                <a14:useLocalDpi xmlns:a14="http://schemas.microsoft.com/office/drawing/2010/main" val="0"/>
              </a:ext>
            </a:extLst>
          </a:blip>
          <a:srcRect l="4326" t="6487" r="15350" b="4256"/>
          <a:stretch>
            <a:fillRect/>
          </a:stretch>
        </p:blipFill>
        <p:spPr bwMode="auto">
          <a:xfrm>
            <a:off x="3203575" y="4076700"/>
            <a:ext cx="2592388"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8 Imagen" descr="core-shell-ac-3D-dE10.PNG"/>
          <p:cNvPicPr>
            <a:picLocks noChangeAspect="1"/>
          </p:cNvPicPr>
          <p:nvPr/>
        </p:nvPicPr>
        <p:blipFill>
          <a:blip r:embed="rId5">
            <a:extLst>
              <a:ext uri="{28A0092B-C50C-407E-A947-70E740481C1C}">
                <a14:useLocalDpi xmlns:a14="http://schemas.microsoft.com/office/drawing/2010/main" val="0"/>
              </a:ext>
            </a:extLst>
          </a:blip>
          <a:srcRect l="4326" t="6477" r="15350" b="5360"/>
          <a:stretch>
            <a:fillRect/>
          </a:stretch>
        </p:blipFill>
        <p:spPr bwMode="auto">
          <a:xfrm>
            <a:off x="6156325" y="4076700"/>
            <a:ext cx="26638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Flecha derecha"/>
          <p:cNvSpPr/>
          <p:nvPr/>
        </p:nvSpPr>
        <p:spPr>
          <a:xfrm rot="-2700000">
            <a:off x="5270500" y="3314700"/>
            <a:ext cx="584200" cy="587375"/>
          </a:xfrm>
          <a:prstGeom prst="rightArrow">
            <a:avLst/>
          </a:prstGeom>
          <a:solidFill>
            <a:srgbClr val="00FF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138248" name="17 Imagen" descr="nanowire-ac.PNG"/>
          <p:cNvPicPr>
            <a:picLocks noChangeAspect="1"/>
          </p:cNvPicPr>
          <p:nvPr/>
        </p:nvPicPr>
        <p:blipFill>
          <a:blip r:embed="rId6">
            <a:extLst>
              <a:ext uri="{28A0092B-C50C-407E-A947-70E740481C1C}">
                <a14:useLocalDpi xmlns:a14="http://schemas.microsoft.com/office/drawing/2010/main" val="0"/>
              </a:ext>
            </a:extLst>
          </a:blip>
          <a:srcRect l="5901" t="6487" r="17712" b="6487"/>
          <a:stretch>
            <a:fillRect/>
          </a:stretch>
        </p:blipFill>
        <p:spPr bwMode="auto">
          <a:xfrm>
            <a:off x="684213" y="1196975"/>
            <a:ext cx="28130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18 CuadroTexto"/>
          <p:cNvSpPr txBox="1">
            <a:spLocks noChangeArrowheads="1"/>
          </p:cNvSpPr>
          <p:nvPr/>
        </p:nvSpPr>
        <p:spPr bwMode="auto">
          <a:xfrm>
            <a:off x="3492500" y="6223000"/>
            <a:ext cx="209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400">
                <a:solidFill>
                  <a:srgbClr val="000099"/>
                </a:solidFill>
              </a:rPr>
              <a:t>Core-shell NW (</a:t>
            </a:r>
            <a:r>
              <a:rPr lang="en-US" altLang="es-MX" sz="1400">
                <a:solidFill>
                  <a:srgbClr val="000099"/>
                </a:solidFill>
                <a:sym typeface="Symbol" panose="05050102010706020507" pitchFamily="18" charset="2"/>
              </a:rPr>
              <a:t>E=2|t|)</a:t>
            </a:r>
            <a:endParaRPr lang="en-US" altLang="es-MX" sz="1400">
              <a:solidFill>
                <a:srgbClr val="000099"/>
              </a:solidFill>
            </a:endParaRPr>
          </a:p>
        </p:txBody>
      </p:sp>
      <p:sp>
        <p:nvSpPr>
          <p:cNvPr id="138250" name="19 CuadroTexto"/>
          <p:cNvSpPr txBox="1">
            <a:spLocks noChangeArrowheads="1"/>
          </p:cNvSpPr>
          <p:nvPr/>
        </p:nvSpPr>
        <p:spPr bwMode="auto">
          <a:xfrm>
            <a:off x="827088" y="62230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400">
                <a:solidFill>
                  <a:srgbClr val="000099"/>
                </a:solidFill>
              </a:rPr>
              <a:t>Segmentados NW</a:t>
            </a:r>
          </a:p>
        </p:txBody>
      </p:sp>
      <p:sp>
        <p:nvSpPr>
          <p:cNvPr id="138251" name="20 CuadroTexto"/>
          <p:cNvSpPr txBox="1">
            <a:spLocks noChangeArrowheads="1"/>
          </p:cNvSpPr>
          <p:nvPr/>
        </p:nvSpPr>
        <p:spPr bwMode="auto">
          <a:xfrm>
            <a:off x="1692275" y="3500438"/>
            <a:ext cx="1281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400">
                <a:solidFill>
                  <a:srgbClr val="000099"/>
                </a:solidFill>
              </a:rPr>
              <a:t>Periódico NW</a:t>
            </a:r>
          </a:p>
        </p:txBody>
      </p:sp>
      <p:sp>
        <p:nvSpPr>
          <p:cNvPr id="138252" name="22 CuadroTexto"/>
          <p:cNvSpPr txBox="1">
            <a:spLocks noChangeArrowheads="1"/>
          </p:cNvSpPr>
          <p:nvPr/>
        </p:nvSpPr>
        <p:spPr bwMode="auto">
          <a:xfrm>
            <a:off x="6481763" y="6223000"/>
            <a:ext cx="219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400">
                <a:solidFill>
                  <a:srgbClr val="000099"/>
                </a:solidFill>
              </a:rPr>
              <a:t>Core-shell NW (</a:t>
            </a:r>
            <a:r>
              <a:rPr lang="en-US" altLang="es-MX" sz="1400">
                <a:solidFill>
                  <a:srgbClr val="000099"/>
                </a:solidFill>
                <a:sym typeface="Symbol" panose="05050102010706020507" pitchFamily="18" charset="2"/>
              </a:rPr>
              <a:t>E=10|t|)</a:t>
            </a:r>
            <a:endParaRPr lang="en-US" altLang="es-MX" sz="1400">
              <a:solidFill>
                <a:srgbClr val="000099"/>
              </a:solidFill>
            </a:endParaRPr>
          </a:p>
        </p:txBody>
      </p:sp>
      <p:sp>
        <p:nvSpPr>
          <p:cNvPr id="138253" name="23 CuadroTexto"/>
          <p:cNvSpPr txBox="1">
            <a:spLocks noChangeArrowheads="1"/>
          </p:cNvSpPr>
          <p:nvPr/>
        </p:nvSpPr>
        <p:spPr bwMode="auto">
          <a:xfrm>
            <a:off x="1979613" y="1484313"/>
            <a:ext cx="1408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400">
                <a:solidFill>
                  <a:srgbClr val="C00000"/>
                </a:solidFill>
              </a:rPr>
              <a:t>Drude behavior</a:t>
            </a:r>
          </a:p>
        </p:txBody>
      </p:sp>
      <p:pic>
        <p:nvPicPr>
          <p:cNvPr id="138254" name="8 Imagen" descr="unam-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4"/>
          <p:cNvGraphicFramePr>
            <a:graphicFrameLocks noChangeAspect="1"/>
          </p:cNvGraphicFramePr>
          <p:nvPr/>
        </p:nvGraphicFramePr>
        <p:xfrm>
          <a:off x="971550" y="920750"/>
          <a:ext cx="7026275" cy="5548313"/>
        </p:xfrm>
        <a:graphic>
          <a:graphicData uri="http://schemas.openxmlformats.org/presentationml/2006/ole">
            <mc:AlternateContent xmlns:mc="http://schemas.openxmlformats.org/markup-compatibility/2006">
              <mc:Choice xmlns:v="urn:schemas-microsoft-com:vml" Requires="v">
                <p:oleObj spid="_x0000_s139272" name="Graph" r:id="rId4" imgW="3878275" imgH="3126029" progId="">
                  <p:embed/>
                </p:oleObj>
              </mc:Choice>
              <mc:Fallback>
                <p:oleObj name="Graph" r:id="rId4" imgW="3878275" imgH="312602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5765" t="10777" r="9500" b="6203"/>
                      <a:stretch>
                        <a:fillRect/>
                      </a:stretch>
                    </p:blipFill>
                    <p:spPr bwMode="auto">
                      <a:xfrm>
                        <a:off x="971550" y="920750"/>
                        <a:ext cx="7026275"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267" name="Text Box 5"/>
          <p:cNvSpPr txBox="1">
            <a:spLocks noChangeArrowheads="1"/>
          </p:cNvSpPr>
          <p:nvPr/>
        </p:nvSpPr>
        <p:spPr bwMode="auto">
          <a:xfrm>
            <a:off x="0" y="6521450"/>
            <a:ext cx="3187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600">
                <a:solidFill>
                  <a:srgbClr val="000099"/>
                </a:solidFill>
                <a:cs typeface="Arial" panose="020B0604020202020204" pitchFamily="34" charset="0"/>
              </a:rPr>
              <a:t>N=433494438 átomos y t</a:t>
            </a:r>
            <a:r>
              <a:rPr lang="es-MX" altLang="es-MX" sz="1600" baseline="-25000">
                <a:solidFill>
                  <a:srgbClr val="000099"/>
                </a:solidFill>
                <a:cs typeface="Arial" panose="020B0604020202020204" pitchFamily="34" charset="0"/>
              </a:rPr>
              <a:t>A</a:t>
            </a:r>
            <a:r>
              <a:rPr lang="es-MX" altLang="es-MX" sz="1600">
                <a:solidFill>
                  <a:srgbClr val="000099"/>
                </a:solidFill>
                <a:cs typeface="Arial" panose="020B0604020202020204" pitchFamily="34" charset="0"/>
              </a:rPr>
              <a:t>/t</a:t>
            </a:r>
            <a:r>
              <a:rPr lang="es-MX" altLang="es-MX" sz="1600" baseline="-25000">
                <a:solidFill>
                  <a:srgbClr val="000099"/>
                </a:solidFill>
                <a:cs typeface="Arial" panose="020B0604020202020204" pitchFamily="34" charset="0"/>
              </a:rPr>
              <a:t>B</a:t>
            </a:r>
            <a:r>
              <a:rPr lang="es-MX" altLang="es-MX" sz="1600">
                <a:solidFill>
                  <a:srgbClr val="000099"/>
                </a:solidFill>
                <a:cs typeface="Arial" panose="020B0604020202020204" pitchFamily="34" charset="0"/>
              </a:rPr>
              <a:t>=0.8</a:t>
            </a:r>
          </a:p>
        </p:txBody>
      </p:sp>
      <p:sp>
        <p:nvSpPr>
          <p:cNvPr id="6" name="Rectangle 5"/>
          <p:cNvSpPr>
            <a:spLocks noChangeArrowheads="1"/>
          </p:cNvSpPr>
          <p:nvPr/>
        </p:nvSpPr>
        <p:spPr bwMode="auto">
          <a:xfrm>
            <a:off x="719138" y="117475"/>
            <a:ext cx="8416925" cy="708025"/>
          </a:xfrm>
          <a:prstGeom prst="rect">
            <a:avLst/>
          </a:prstGeom>
          <a:noFill/>
          <a:ln w="9525">
            <a:noFill/>
            <a:miter lim="800000"/>
            <a:headEnd/>
            <a:tailEnd/>
          </a:ln>
          <a:effectLst/>
        </p:spPr>
        <p:txBody>
          <a:bodyPr>
            <a:spAutoFit/>
          </a:bodyPr>
          <a:lstStyle/>
          <a:p>
            <a:pPr algn="ctr">
              <a:defRPr/>
            </a:pPr>
            <a:r>
              <a:rPr lang="es-MX" sz="4000" b="1" dirty="0">
                <a:solidFill>
                  <a:srgbClr val="0000CC"/>
                </a:solidFill>
                <a:effectLst>
                  <a:outerShdw blurRad="38100" dist="38100" dir="2700000" algn="tl">
                    <a:srgbClr val="C0C0C0"/>
                  </a:outerShdw>
                </a:effectLst>
                <a:latin typeface="Times New Roman" pitchFamily="18" charset="0"/>
              </a:rPr>
              <a:t>Dependencia de la parte Imaginaria</a:t>
            </a:r>
            <a:endParaRPr lang="es-MX" sz="4000" b="1" dirty="0">
              <a:solidFill>
                <a:srgbClr val="FF0000"/>
              </a:solidFill>
              <a:effectLst>
                <a:outerShdw blurRad="38100" dist="38100" dir="2700000" algn="tl">
                  <a:srgbClr val="C0C0C0"/>
                </a:outerShdw>
              </a:effectLst>
              <a:latin typeface="Times New Roman" pitchFamily="18" charset="0"/>
            </a:endParaRPr>
          </a:p>
        </p:txBody>
      </p:sp>
      <p:sp>
        <p:nvSpPr>
          <p:cNvPr id="139269" name="8 CuadroTexto"/>
          <p:cNvSpPr txBox="1">
            <a:spLocks noChangeArrowheads="1"/>
          </p:cNvSpPr>
          <p:nvPr/>
        </p:nvSpPr>
        <p:spPr bwMode="auto">
          <a:xfrm>
            <a:off x="3889375" y="6550025"/>
            <a:ext cx="5254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MX" altLang="es-MX" sz="1400">
                <a:solidFill>
                  <a:srgbClr val="663300"/>
                </a:solidFill>
              </a:rPr>
              <a:t>C. Wang, F. Salazar and V. Sanchez, </a:t>
            </a:r>
            <a:r>
              <a:rPr lang="es-MX" altLang="es-MX" sz="1400" i="1">
                <a:solidFill>
                  <a:srgbClr val="663300"/>
                </a:solidFill>
              </a:rPr>
              <a:t>Nano Lett.</a:t>
            </a:r>
            <a:r>
              <a:rPr lang="es-MX" altLang="es-MX" sz="1400">
                <a:solidFill>
                  <a:srgbClr val="663300"/>
                </a:solidFill>
              </a:rPr>
              <a:t> </a:t>
            </a:r>
            <a:r>
              <a:rPr lang="es-MX" altLang="es-MX" sz="1400" b="1">
                <a:solidFill>
                  <a:srgbClr val="663300"/>
                </a:solidFill>
              </a:rPr>
              <a:t>8</a:t>
            </a:r>
            <a:r>
              <a:rPr lang="es-MX" altLang="es-MX" sz="1400">
                <a:solidFill>
                  <a:srgbClr val="663300"/>
                </a:solidFill>
              </a:rPr>
              <a:t>, 4205 (2008).</a:t>
            </a:r>
          </a:p>
        </p:txBody>
      </p:sp>
      <p:pic>
        <p:nvPicPr>
          <p:cNvPr id="139270"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8"/>
          <p:cNvGraphicFramePr>
            <a:graphicFrameLocks noChangeAspect="1"/>
          </p:cNvGraphicFramePr>
          <p:nvPr>
            <p:ph/>
          </p:nvPr>
        </p:nvGraphicFramePr>
        <p:xfrm>
          <a:off x="395288" y="1052513"/>
          <a:ext cx="3276600" cy="2571750"/>
        </p:xfrm>
        <a:graphic>
          <a:graphicData uri="http://schemas.openxmlformats.org/presentationml/2006/ole">
            <mc:AlternateContent xmlns:mc="http://schemas.openxmlformats.org/markup-compatibility/2006">
              <mc:Choice xmlns:v="urn:schemas-microsoft-com:vml" Requires="v">
                <p:oleObj spid="_x0000_s18439" name="Photo Editor Photo" r:id="rId4" imgW="3277057" imgH="2572109" progId="MSPhotoEd.3">
                  <p:embed/>
                </p:oleObj>
              </mc:Choice>
              <mc:Fallback>
                <p:oleObj name="Photo Editor Photo" r:id="rId4" imgW="3277057" imgH="2572109"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052513"/>
                        <a:ext cx="32766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Rectangle 13"/>
          <p:cNvSpPr>
            <a:spLocks noChangeArrowheads="1"/>
          </p:cNvSpPr>
          <p:nvPr/>
        </p:nvSpPr>
        <p:spPr bwMode="auto">
          <a:xfrm>
            <a:off x="250825" y="3933825"/>
            <a:ext cx="38862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a:spcBef>
                <a:spcPct val="20000"/>
              </a:spcBef>
              <a:buChar char="•"/>
              <a:tabLst>
                <a:tab pos="1169988" algn="l"/>
                <a:tab pos="1711325" algn="dec"/>
              </a:tabLst>
              <a:defRPr sz="3200">
                <a:solidFill>
                  <a:schemeClr val="tx1"/>
                </a:solidFill>
                <a:latin typeface="Arial" panose="020B0604020202020204" pitchFamily="34" charset="0"/>
              </a:defRPr>
            </a:lvl1pPr>
            <a:lvl2pPr marL="742950" indent="-285750">
              <a:spcBef>
                <a:spcPct val="20000"/>
              </a:spcBef>
              <a:buChar char="–"/>
              <a:tabLst>
                <a:tab pos="1169988" algn="l"/>
                <a:tab pos="1711325" algn="dec"/>
              </a:tabLst>
              <a:defRPr sz="2800">
                <a:solidFill>
                  <a:schemeClr val="tx1"/>
                </a:solidFill>
                <a:latin typeface="Arial" panose="020B0604020202020204" pitchFamily="34" charset="0"/>
              </a:defRPr>
            </a:lvl2pPr>
            <a:lvl3pPr marL="1143000" indent="-228600">
              <a:spcBef>
                <a:spcPct val="20000"/>
              </a:spcBef>
              <a:buChar char="•"/>
              <a:tabLst>
                <a:tab pos="1169988" algn="l"/>
                <a:tab pos="1711325" algn="dec"/>
              </a:tabLst>
              <a:defRPr sz="2400">
                <a:solidFill>
                  <a:schemeClr val="tx1"/>
                </a:solidFill>
                <a:latin typeface="Arial" panose="020B0604020202020204" pitchFamily="34" charset="0"/>
              </a:defRPr>
            </a:lvl3pPr>
            <a:lvl4pPr marL="1600200" indent="-228600">
              <a:spcBef>
                <a:spcPct val="20000"/>
              </a:spcBef>
              <a:buChar char="–"/>
              <a:tabLst>
                <a:tab pos="1169988" algn="l"/>
                <a:tab pos="1711325" algn="dec"/>
              </a:tabLst>
              <a:defRPr sz="2000">
                <a:solidFill>
                  <a:schemeClr val="tx1"/>
                </a:solidFill>
                <a:latin typeface="Arial" panose="020B0604020202020204" pitchFamily="34" charset="0"/>
              </a:defRPr>
            </a:lvl4pPr>
            <a:lvl5pPr marL="2057400" indent="-228600">
              <a:spcBef>
                <a:spcPct val="20000"/>
              </a:spcBef>
              <a:buChar char="»"/>
              <a:tabLst>
                <a:tab pos="1169988" algn="l"/>
                <a:tab pos="1711325" algn="dec"/>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9pPr>
          </a:lstStyle>
          <a:p>
            <a:pPr eaLnBrk="1" hangingPunct="1">
              <a:spcBef>
                <a:spcPct val="0"/>
              </a:spcBef>
              <a:buFontTx/>
              <a:buNone/>
            </a:pPr>
            <a:r>
              <a:rPr lang="es-ES_tradnl" altLang="es-MX" sz="1400" b="1">
                <a:latin typeface="Times New Roman" panose="02020603050405020304" pitchFamily="18" charset="0"/>
                <a:cs typeface="Times New Roman" panose="02020603050405020304" pitchFamily="18" charset="0"/>
              </a:rPr>
              <a:t>Sistemas</a:t>
            </a:r>
            <a:endParaRPr lang="es-ES_tradnl" altLang="es-MX" sz="1200" b="1">
              <a:latin typeface="Times New Roman" panose="02020603050405020304" pitchFamily="18" charset="0"/>
              <a:cs typeface="Times New Roman" panose="02020603050405020304" pitchFamily="18" charset="0"/>
            </a:endParaRPr>
          </a:p>
          <a:p>
            <a:pPr>
              <a:spcBef>
                <a:spcPct val="0"/>
              </a:spcBef>
              <a:buFontTx/>
              <a:buNone/>
            </a:pPr>
            <a:r>
              <a:rPr lang="es-ES_tradnl" altLang="es-MX" sz="1400">
                <a:latin typeface="Times New Roman" panose="02020603050405020304" pitchFamily="18" charset="0"/>
                <a:cs typeface="Times New Roman" panose="02020603050405020304" pitchFamily="18" charset="0"/>
              </a:rPr>
              <a:t>cúbico	a = b = c     </a:t>
            </a:r>
            <a:r>
              <a:rPr lang="es-ES_tradnl" altLang="es-MX" sz="1400">
                <a:latin typeface="Symbol" panose="05050102010706020507" pitchFamily="18" charset="2"/>
                <a:cs typeface="Times New Roman" panose="02020603050405020304" pitchFamily="18" charset="0"/>
              </a:rPr>
              <a:t>a = b = g </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endParaRPr>
          </a:p>
          <a:p>
            <a:pPr>
              <a:spcBef>
                <a:spcPct val="0"/>
              </a:spcBef>
              <a:buFontTx/>
              <a:buNone/>
            </a:pPr>
            <a:r>
              <a:rPr lang="es-ES_tradnl" altLang="es-MX" sz="1400">
                <a:latin typeface="Times New Roman" panose="02020603050405020304" pitchFamily="18" charset="0"/>
                <a:cs typeface="Times New Roman" panose="02020603050405020304" pitchFamily="18" charset="0"/>
              </a:rPr>
              <a:t>tetragonal 	a =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ortorrómbico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monoclínico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 </a:t>
            </a:r>
            <a:r>
              <a:rPr lang="es-ES_tradnl" altLang="es-MX" sz="1400">
                <a:latin typeface="Symbol" panose="05050102010706020507" pitchFamily="18" charset="2"/>
                <a:cs typeface="Times New Roman" panose="02020603050405020304" pitchFamily="18" charset="0"/>
                <a:sym typeface="Symbol" panose="05050102010706020507" pitchFamily="18" charset="2"/>
              </a:rPr>
              <a:t>b</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triclínico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Symbol" panose="05050102010706020507" pitchFamily="18" charset="2"/>
                <a:cs typeface="Times New Roman" panose="02020603050405020304" pitchFamily="18" charset="0"/>
              </a:rPr>
              <a:t>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hexagonal	a = b </a:t>
            </a:r>
            <a:r>
              <a:rPr lang="es-ES_tradnl" altLang="es-MX" sz="1400">
                <a:latin typeface="Times New Roman" panose="02020603050405020304" pitchFamily="18" charset="0"/>
                <a:cs typeface="Times New Roman" panose="02020603050405020304" pitchFamily="18" charset="0"/>
              </a:rPr>
              <a:t>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 </a:t>
            </a:r>
            <a:r>
              <a:rPr lang="es-ES_tradnl" altLang="es-MX" sz="1400">
                <a:latin typeface="Symbol" panose="05050102010706020507" pitchFamily="18" charset="2"/>
                <a:cs typeface="Times New Roman" panose="02020603050405020304" pitchFamily="18" charset="0"/>
                <a:sym typeface="Symbol" panose="05050102010706020507" pitchFamily="18" charset="2"/>
              </a:rPr>
              <a:t>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=120º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romboédrico	a = b = c     </a:t>
            </a:r>
            <a:r>
              <a:rPr lang="es-ES_tradnl" altLang="es-MX" sz="1400">
                <a:latin typeface="Symbol" panose="05050102010706020507" pitchFamily="18" charset="2"/>
                <a:cs typeface="Times New Roman" panose="02020603050405020304" pitchFamily="18" charset="0"/>
                <a:sym typeface="Symbol" panose="05050102010706020507" pitchFamily="18" charset="2"/>
              </a:rPr>
              <a:t>a=b=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endParaRPr lang="es-ES_tradnl" altLang="es-MX" sz="14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Redes Cristalinas</a:t>
            </a:r>
          </a:p>
        </p:txBody>
      </p:sp>
      <p:sp>
        <p:nvSpPr>
          <p:cNvPr id="18437"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8438"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3" descr="ICQ9-Fig5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577" b="6612"/>
          <a:stretch>
            <a:fillRect/>
          </a:stretch>
        </p:blipFill>
        <p:spPr>
          <a:xfrm>
            <a:off x="306388" y="890588"/>
            <a:ext cx="8369300" cy="5634037"/>
          </a:xfrm>
        </p:spPr>
      </p:pic>
      <p:sp>
        <p:nvSpPr>
          <p:cNvPr id="6" name="Rectangle 2"/>
          <p:cNvSpPr txBox="1">
            <a:spLocks noChangeArrowheads="1"/>
          </p:cNvSpPr>
          <p:nvPr/>
        </p:nvSpPr>
        <p:spPr>
          <a:xfrm>
            <a:off x="1825625" y="71438"/>
            <a:ext cx="6346825" cy="765175"/>
          </a:xfrm>
          <a:prstGeom prst="rect">
            <a:avLst/>
          </a:prstGeom>
        </p:spPr>
        <p:txBody>
          <a:bodyP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Teoría vs Experimento</a:t>
            </a:r>
          </a:p>
        </p:txBody>
      </p:sp>
      <p:sp>
        <p:nvSpPr>
          <p:cNvPr id="141316" name="8 CuadroTexto"/>
          <p:cNvSpPr txBox="1">
            <a:spLocks noChangeArrowheads="1"/>
          </p:cNvSpPr>
          <p:nvPr/>
        </p:nvSpPr>
        <p:spPr bwMode="auto">
          <a:xfrm>
            <a:off x="395288" y="6308725"/>
            <a:ext cx="3417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latin typeface="Times New Roman" panose="02020603050405020304" pitchFamily="18" charset="0"/>
                <a:cs typeface="Times New Roman" panose="02020603050405020304" pitchFamily="18" charset="0"/>
              </a:rPr>
              <a:t>Cuasicristal decagonal</a:t>
            </a:r>
          </a:p>
        </p:txBody>
      </p:sp>
      <p:sp>
        <p:nvSpPr>
          <p:cNvPr id="141317" name="9 Rectángulo"/>
          <p:cNvSpPr>
            <a:spLocks noChangeArrowheads="1"/>
          </p:cNvSpPr>
          <p:nvPr/>
        </p:nvSpPr>
        <p:spPr bwMode="auto">
          <a:xfrm>
            <a:off x="4643438" y="644366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a:solidFill>
                  <a:srgbClr val="000066"/>
                </a:solidFill>
                <a:latin typeface="Arial Narrow" panose="020B0606020202030204" pitchFamily="34" charset="0"/>
              </a:rPr>
              <a:t>D.N. Basov, </a:t>
            </a:r>
            <a:r>
              <a:rPr lang="en-US" altLang="es-MX" sz="1800" i="1">
                <a:solidFill>
                  <a:srgbClr val="000066"/>
                </a:solidFill>
                <a:latin typeface="Arial Narrow" panose="020B0606020202030204" pitchFamily="34" charset="0"/>
              </a:rPr>
              <a:t>et al</a:t>
            </a:r>
            <a:r>
              <a:rPr lang="en-US" altLang="es-MX" sz="1800">
                <a:solidFill>
                  <a:srgbClr val="000066"/>
                </a:solidFill>
                <a:latin typeface="Arial Narrow" panose="020B0606020202030204" pitchFamily="34" charset="0"/>
              </a:rPr>
              <a:t>., </a:t>
            </a:r>
            <a:r>
              <a:rPr lang="en-US" altLang="es-MX" sz="1800" i="1">
                <a:solidFill>
                  <a:srgbClr val="000066"/>
                </a:solidFill>
                <a:latin typeface="Arial Narrow" panose="020B0606020202030204" pitchFamily="34" charset="0"/>
              </a:rPr>
              <a:t>Phys. Rev. Lett. </a:t>
            </a:r>
            <a:r>
              <a:rPr lang="en-US" altLang="es-MX" sz="1800" b="1">
                <a:solidFill>
                  <a:srgbClr val="000066"/>
                </a:solidFill>
                <a:latin typeface="Arial Narrow" panose="020B0606020202030204" pitchFamily="34" charset="0"/>
              </a:rPr>
              <a:t>72</a:t>
            </a:r>
            <a:r>
              <a:rPr lang="en-US" altLang="es-MX" sz="1800">
                <a:solidFill>
                  <a:srgbClr val="000066"/>
                </a:solidFill>
                <a:latin typeface="Arial Narrow" panose="020B0606020202030204" pitchFamily="34" charset="0"/>
              </a:rPr>
              <a:t>, 1937 (1994). </a:t>
            </a:r>
            <a:endParaRPr lang="en-US" altLang="es-MX" sz="1800"/>
          </a:p>
        </p:txBody>
      </p:sp>
      <p:pic>
        <p:nvPicPr>
          <p:cNvPr id="141318" name="8 Imagen" descr="unam-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a:spLocks noChangeArrowheads="1"/>
          </p:cNvSpPr>
          <p:nvPr/>
        </p:nvSpPr>
        <p:spPr bwMode="auto">
          <a:xfrm>
            <a:off x="2406650" y="71438"/>
            <a:ext cx="4032250" cy="831850"/>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5400" b="1" dirty="0">
                <a:solidFill>
                  <a:srgbClr val="0000CC"/>
                </a:solidFill>
                <a:effectLst>
                  <a:outerShdw blurRad="38100" dist="38100" dir="2700000" algn="tl">
                    <a:srgbClr val="C0C0C0"/>
                  </a:outerShdw>
                </a:effectLst>
                <a:latin typeface="Times New Roman MT Extra Bold" pitchFamily="18" charset="0"/>
              </a:rPr>
              <a:t>Conclusiones</a:t>
            </a:r>
          </a:p>
        </p:txBody>
      </p:sp>
      <p:sp>
        <p:nvSpPr>
          <p:cNvPr id="103430" name="Rectangle 8"/>
          <p:cNvSpPr>
            <a:spLocks noGrp="1" noChangeArrowheads="1"/>
          </p:cNvSpPr>
          <p:nvPr>
            <p:ph type="body" idx="1"/>
          </p:nvPr>
        </p:nvSpPr>
        <p:spPr>
          <a:xfrm>
            <a:off x="395288" y="1196975"/>
            <a:ext cx="8280400" cy="5399088"/>
          </a:xfrm>
        </p:spPr>
        <p:txBody>
          <a:bodyPr lIns="54000"/>
          <a:lstStyle/>
          <a:p>
            <a:pPr marL="609600" indent="-609600" algn="just" eaLnBrk="1" hangingPunct="1">
              <a:defRPr/>
            </a:pPr>
            <a:r>
              <a:rPr lang="es-ES" altLang="es-MX" sz="2000" kern="1200" dirty="0">
                <a:solidFill>
                  <a:srgbClr val="C00000"/>
                </a:solidFill>
                <a:latin typeface="Comic Sans MS" pitchFamily="66" charset="0"/>
              </a:rPr>
              <a:t>El </a:t>
            </a:r>
            <a:r>
              <a:rPr lang="es-ES" altLang="es-MX" sz="2000" kern="1200" dirty="0" err="1">
                <a:solidFill>
                  <a:srgbClr val="C00000"/>
                </a:solidFill>
                <a:latin typeface="Comic Sans MS" pitchFamily="66" charset="0"/>
              </a:rPr>
              <a:t>cuasicristal</a:t>
            </a:r>
            <a:r>
              <a:rPr lang="es-ES" altLang="es-MX" sz="2000" kern="1200" dirty="0">
                <a:solidFill>
                  <a:srgbClr val="C00000"/>
                </a:solidFill>
                <a:latin typeface="Comic Sans MS" pitchFamily="66" charset="0"/>
              </a:rPr>
              <a:t> es una nueva forma de estructurar átomos en la materia. </a:t>
            </a:r>
          </a:p>
          <a:p>
            <a:pPr marL="609600" indent="-609600" algn="just" eaLnBrk="1" hangingPunct="1">
              <a:buFontTx/>
              <a:buNone/>
              <a:defRPr/>
            </a:pPr>
            <a:endParaRPr lang="es-ES" altLang="es-MX" sz="400" dirty="0">
              <a:solidFill>
                <a:srgbClr val="C00000"/>
              </a:solidFill>
            </a:endParaRPr>
          </a:p>
          <a:p>
            <a:pPr marL="609600" indent="-609600" eaLnBrk="1" hangingPunct="1">
              <a:defRPr/>
            </a:pPr>
            <a:r>
              <a:rPr lang="es-ES" altLang="es-MX" sz="2000" kern="1200" dirty="0">
                <a:solidFill>
                  <a:srgbClr val="000066"/>
                </a:solidFill>
                <a:latin typeface="Comic Sans MS" pitchFamily="66" charset="0"/>
              </a:rPr>
              <a:t>Las simetrías ocultas en los </a:t>
            </a:r>
            <a:r>
              <a:rPr lang="es-ES" altLang="es-MX" sz="2000" kern="1200" dirty="0" err="1">
                <a:solidFill>
                  <a:srgbClr val="000066"/>
                </a:solidFill>
                <a:latin typeface="Comic Sans MS" pitchFamily="66" charset="0"/>
              </a:rPr>
              <a:t>cuasicristales</a:t>
            </a:r>
            <a:r>
              <a:rPr lang="es-ES" altLang="es-MX" sz="2000" kern="1200" dirty="0">
                <a:solidFill>
                  <a:srgbClr val="000066"/>
                </a:solidFill>
                <a:latin typeface="Comic Sans MS" pitchFamily="66" charset="0"/>
              </a:rPr>
              <a:t> son determinantes para sus propiedades.</a:t>
            </a:r>
          </a:p>
          <a:p>
            <a:pPr marL="609600" indent="-609600" eaLnBrk="1" hangingPunct="1">
              <a:defRPr/>
            </a:pPr>
            <a:r>
              <a:rPr lang="es-ES" altLang="es-MX" sz="2000" kern="1200" dirty="0">
                <a:solidFill>
                  <a:srgbClr val="C00000"/>
                </a:solidFill>
                <a:latin typeface="Comic Sans MS" pitchFamily="66" charset="0"/>
              </a:rPr>
              <a:t>Las estructuras </a:t>
            </a:r>
            <a:r>
              <a:rPr lang="es-ES" altLang="es-MX" sz="2000" kern="1200" dirty="0" err="1">
                <a:solidFill>
                  <a:srgbClr val="C00000"/>
                </a:solidFill>
                <a:latin typeface="Comic Sans MS" pitchFamily="66" charset="0"/>
              </a:rPr>
              <a:t>cuasiperiódicas</a:t>
            </a:r>
            <a:r>
              <a:rPr lang="es-ES" altLang="es-MX" sz="2000" kern="1200" dirty="0">
                <a:solidFill>
                  <a:srgbClr val="C00000"/>
                </a:solidFill>
                <a:latin typeface="Comic Sans MS" pitchFamily="66" charset="0"/>
              </a:rPr>
              <a:t> artificiales abren una perspectiva hacia el diseño de nuevos materiales. </a:t>
            </a:r>
          </a:p>
          <a:p>
            <a:pPr marL="609600" indent="-609600" algn="just" eaLnBrk="1" hangingPunct="1">
              <a:defRPr/>
            </a:pPr>
            <a:r>
              <a:rPr lang="es-MX" altLang="es-MX" sz="2000" kern="1200" dirty="0">
                <a:solidFill>
                  <a:srgbClr val="000066"/>
                </a:solidFill>
                <a:latin typeface="Comic Sans MS" pitchFamily="66" charset="0"/>
              </a:rPr>
              <a:t>El grupo de </a:t>
            </a:r>
            <a:r>
              <a:rPr lang="es-MX" altLang="es-MX" sz="2000" kern="1200" dirty="0" err="1">
                <a:solidFill>
                  <a:srgbClr val="000066"/>
                </a:solidFill>
                <a:latin typeface="Comic Sans MS" pitchFamily="66" charset="0"/>
              </a:rPr>
              <a:t>renormalización</a:t>
            </a:r>
            <a:r>
              <a:rPr lang="es-MX" altLang="es-MX" sz="2000" kern="1200" dirty="0">
                <a:solidFill>
                  <a:srgbClr val="000066"/>
                </a:solidFill>
                <a:latin typeface="Comic Sans MS" pitchFamily="66" charset="0"/>
              </a:rPr>
              <a:t> en el espacio real constituye un método eficiente y </a:t>
            </a:r>
            <a:r>
              <a:rPr lang="es-MX" altLang="es-MX" sz="2000" kern="1200" dirty="0">
                <a:solidFill>
                  <a:srgbClr val="800000"/>
                </a:solidFill>
                <a:latin typeface="Comic Sans MS" pitchFamily="66" charset="0"/>
              </a:rPr>
              <a:t>exacto</a:t>
            </a:r>
            <a:r>
              <a:rPr lang="es-MX" altLang="es-MX" sz="2000" kern="1200" dirty="0">
                <a:solidFill>
                  <a:srgbClr val="000066"/>
                </a:solidFill>
                <a:latin typeface="Comic Sans MS" pitchFamily="66" charset="0"/>
              </a:rPr>
              <a:t> para el estudio de los </a:t>
            </a:r>
            <a:r>
              <a:rPr lang="es-MX" altLang="es-MX" sz="2000" kern="1200" dirty="0" err="1">
                <a:solidFill>
                  <a:srgbClr val="000066"/>
                </a:solidFill>
                <a:latin typeface="Comic Sans MS" pitchFamily="66" charset="0"/>
              </a:rPr>
              <a:t>cuasicristales</a:t>
            </a:r>
            <a:r>
              <a:rPr lang="es-MX" altLang="es-MX" sz="2000" kern="1200" dirty="0">
                <a:solidFill>
                  <a:srgbClr val="000066"/>
                </a:solidFill>
                <a:latin typeface="Comic Sans MS" pitchFamily="66" charset="0"/>
              </a:rPr>
              <a:t>, dada la ausencia del espacio recíproco.</a:t>
            </a:r>
          </a:p>
          <a:p>
            <a:pPr marL="609600" indent="-609600" algn="just" eaLnBrk="1" hangingPunct="1">
              <a:defRPr/>
            </a:pPr>
            <a:endParaRPr lang="es-MX" altLang="es-MX" sz="400" dirty="0">
              <a:solidFill>
                <a:srgbClr val="006600"/>
              </a:solidFill>
            </a:endParaRPr>
          </a:p>
          <a:p>
            <a:pPr marL="609600" indent="-609600" algn="just" eaLnBrk="1" hangingPunct="1">
              <a:defRPr/>
            </a:pPr>
            <a:r>
              <a:rPr lang="es-MX" altLang="es-MX" sz="2000" kern="1200" dirty="0">
                <a:solidFill>
                  <a:srgbClr val="C00000"/>
                </a:solidFill>
                <a:latin typeface="Comic Sans MS" pitchFamily="66" charset="0"/>
              </a:rPr>
              <a:t>La existencia de un nuevo estado transparente ubicado en un centro de </a:t>
            </a:r>
            <a:r>
              <a:rPr lang="es-MX" altLang="es-MX" sz="2000" kern="1200" dirty="0" err="1">
                <a:solidFill>
                  <a:srgbClr val="C00000"/>
                </a:solidFill>
                <a:latin typeface="Comic Sans MS" pitchFamily="66" charset="0"/>
              </a:rPr>
              <a:t>autosimilaridad</a:t>
            </a:r>
            <a:r>
              <a:rPr lang="es-MX" altLang="es-MX" sz="2000" kern="1200" dirty="0">
                <a:solidFill>
                  <a:srgbClr val="C00000"/>
                </a:solidFill>
                <a:latin typeface="Comic Sans MS" pitchFamily="66" charset="0"/>
              </a:rPr>
              <a:t> dentro del modelo de enlaces de Fibonacci generalizado.</a:t>
            </a:r>
          </a:p>
          <a:p>
            <a:pPr marL="609600" indent="-609600" algn="just" eaLnBrk="1" hangingPunct="1">
              <a:defRPr/>
            </a:pPr>
            <a:endParaRPr lang="es-MX" altLang="es-MX" sz="400" dirty="0">
              <a:solidFill>
                <a:srgbClr val="C00000"/>
              </a:solidFill>
              <a:cs typeface="Times New Roman" panose="02020603050405020304" pitchFamily="18" charset="0"/>
            </a:endParaRPr>
          </a:p>
          <a:p>
            <a:pPr marL="609600" indent="-609600" algn="just" eaLnBrk="1" hangingPunct="1">
              <a:defRPr/>
            </a:pPr>
            <a:endParaRPr lang="es-MX" altLang="es-MX" sz="400" dirty="0">
              <a:solidFill>
                <a:srgbClr val="006600"/>
              </a:solidFill>
            </a:endParaRPr>
          </a:p>
          <a:p>
            <a:pPr marL="609600" indent="-609600" eaLnBrk="1" hangingPunct="1">
              <a:defRPr/>
            </a:pPr>
            <a:r>
              <a:rPr lang="es-MX" altLang="es-MX" sz="2000" kern="1200" dirty="0">
                <a:solidFill>
                  <a:srgbClr val="000066"/>
                </a:solidFill>
                <a:latin typeface="Comic Sans MS" pitchFamily="66" charset="0"/>
              </a:rPr>
              <a:t>El promedio espectral de conductancia muestra un decaimiento que sigue una ley de potencias, la cual revela la naturaleza crítica de los estados.</a:t>
            </a:r>
            <a:endParaRPr lang="es-MX" altLang="es-MX" sz="400" dirty="0">
              <a:solidFill>
                <a:srgbClr val="C00000"/>
              </a:solidFill>
              <a:cs typeface="Times New Roman" panose="02020603050405020304" pitchFamily="18" charset="0"/>
            </a:endParaRPr>
          </a:p>
          <a:p>
            <a:pPr marL="609600" indent="-609600" eaLnBrk="1" hangingPunct="1">
              <a:defRPr/>
            </a:pPr>
            <a:endParaRPr lang="es-ES" altLang="es-MX" sz="1600" dirty="0">
              <a:solidFill>
                <a:srgbClr val="006600"/>
              </a:solidFill>
            </a:endParaRPr>
          </a:p>
        </p:txBody>
      </p:sp>
      <p:pic>
        <p:nvPicPr>
          <p:cNvPr id="143364"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3430">
                                            <p:txEl>
                                              <p:pRg st="0" end="0"/>
                                            </p:txEl>
                                          </p:spTgt>
                                        </p:tgtEl>
                                        <p:attrNameLst>
                                          <p:attrName>style.visibility</p:attrName>
                                        </p:attrNameLst>
                                      </p:cBhvr>
                                      <p:to>
                                        <p:strVal val="visible"/>
                                      </p:to>
                                    </p:set>
                                    <p:animEffect transition="in" filter="randombar(horizontal)">
                                      <p:cBhvr>
                                        <p:cTn id="7" dur="500"/>
                                        <p:tgtEl>
                                          <p:spTgt spid="1034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3430">
                                            <p:txEl>
                                              <p:pRg st="2" end="2"/>
                                            </p:txEl>
                                          </p:spTgt>
                                        </p:tgtEl>
                                        <p:attrNameLst>
                                          <p:attrName>style.visibility</p:attrName>
                                        </p:attrNameLst>
                                      </p:cBhvr>
                                      <p:to>
                                        <p:strVal val="visible"/>
                                      </p:to>
                                    </p:set>
                                    <p:animEffect transition="in" filter="randombar(horizontal)">
                                      <p:cBhvr>
                                        <p:cTn id="12" dur="500"/>
                                        <p:tgtEl>
                                          <p:spTgt spid="1034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03430">
                                            <p:txEl>
                                              <p:pRg st="3" end="3"/>
                                            </p:txEl>
                                          </p:spTgt>
                                        </p:tgtEl>
                                        <p:attrNameLst>
                                          <p:attrName>style.visibility</p:attrName>
                                        </p:attrNameLst>
                                      </p:cBhvr>
                                      <p:to>
                                        <p:strVal val="visible"/>
                                      </p:to>
                                    </p:set>
                                    <p:animEffect transition="in" filter="randombar(horizontal)">
                                      <p:cBhvr>
                                        <p:cTn id="17" dur="500"/>
                                        <p:tgtEl>
                                          <p:spTgt spid="10343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03430">
                                            <p:txEl>
                                              <p:pRg st="4" end="4"/>
                                            </p:txEl>
                                          </p:spTgt>
                                        </p:tgtEl>
                                        <p:attrNameLst>
                                          <p:attrName>style.visibility</p:attrName>
                                        </p:attrNameLst>
                                      </p:cBhvr>
                                      <p:to>
                                        <p:strVal val="visible"/>
                                      </p:to>
                                    </p:set>
                                    <p:animEffect transition="in" filter="randombar(horizontal)">
                                      <p:cBhvr>
                                        <p:cTn id="22" dur="500"/>
                                        <p:tgtEl>
                                          <p:spTgt spid="10343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30">
                                            <p:txEl>
                                              <p:pRg st="6" end="6"/>
                                            </p:txEl>
                                          </p:spTgt>
                                        </p:tgtEl>
                                        <p:attrNameLst>
                                          <p:attrName>style.visibility</p:attrName>
                                        </p:attrNameLst>
                                      </p:cBhvr>
                                      <p:to>
                                        <p:strVal val="visible"/>
                                      </p:to>
                                    </p:set>
                                    <p:animEffect transition="in" filter="randombar(horizontal)">
                                      <p:cBhvr>
                                        <p:cTn id="27" dur="500"/>
                                        <p:tgtEl>
                                          <p:spTgt spid="103430">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103430">
                                            <p:txEl>
                                              <p:pRg st="9" end="9"/>
                                            </p:txEl>
                                          </p:spTgt>
                                        </p:tgtEl>
                                        <p:attrNameLst>
                                          <p:attrName>style.visibility</p:attrName>
                                        </p:attrNameLst>
                                      </p:cBhvr>
                                      <p:to>
                                        <p:strVal val="visible"/>
                                      </p:to>
                                    </p:set>
                                    <p:animEffect transition="in" filter="randombar(horizontal)">
                                      <p:cBhvr>
                                        <p:cTn id="32" dur="500"/>
                                        <p:tgtEl>
                                          <p:spTgt spid="1034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a:spLocks noChangeArrowheads="1"/>
          </p:cNvSpPr>
          <p:nvPr/>
        </p:nvSpPr>
        <p:spPr bwMode="auto">
          <a:xfrm>
            <a:off x="2603500" y="71438"/>
            <a:ext cx="3638550"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Conclusiones</a:t>
            </a:r>
          </a:p>
        </p:txBody>
      </p:sp>
      <p:sp>
        <p:nvSpPr>
          <p:cNvPr id="103430" name="Rectangle 8"/>
          <p:cNvSpPr>
            <a:spLocks noGrp="1" noChangeArrowheads="1"/>
          </p:cNvSpPr>
          <p:nvPr>
            <p:ph type="body" idx="1"/>
          </p:nvPr>
        </p:nvSpPr>
        <p:spPr>
          <a:xfrm>
            <a:off x="395288" y="1196975"/>
            <a:ext cx="8280400" cy="5399088"/>
          </a:xfrm>
        </p:spPr>
        <p:txBody>
          <a:bodyPr lIns="54000"/>
          <a:lstStyle/>
          <a:p>
            <a:pPr marL="609600" indent="-609600" algn="just" eaLnBrk="1" hangingPunct="1">
              <a:defRPr/>
            </a:pPr>
            <a:endParaRPr lang="es-MX" altLang="es-MX" sz="400" dirty="0">
              <a:solidFill>
                <a:srgbClr val="006600"/>
              </a:solidFill>
            </a:endParaRPr>
          </a:p>
          <a:p>
            <a:pPr marL="609600" indent="-609600" eaLnBrk="1" hangingPunct="1">
              <a:defRPr/>
            </a:pPr>
            <a:r>
              <a:rPr lang="es-MX" altLang="es-MX" sz="2000" kern="1200" dirty="0">
                <a:solidFill>
                  <a:srgbClr val="C00000"/>
                </a:solidFill>
                <a:latin typeface="Comic Sans MS" pitchFamily="66" charset="0"/>
              </a:rPr>
              <a:t>El espectro de la conductividad AC es altamente sensible a las condiciones de frontera del sistema.</a:t>
            </a:r>
          </a:p>
          <a:p>
            <a:pPr marL="623888" indent="-623888">
              <a:spcBef>
                <a:spcPts val="700"/>
              </a:spcBef>
              <a:defRPr/>
            </a:pPr>
            <a:r>
              <a:rPr lang="es-MX" sz="2000" dirty="0">
                <a:solidFill>
                  <a:srgbClr val="000066"/>
                </a:solidFill>
                <a:latin typeface="Comic Sans MS" pitchFamily="66" charset="0"/>
              </a:rPr>
              <a:t>Existen picos de resonancia AC significativamente más altos que  los del caso balístico para varias </a:t>
            </a:r>
            <a:r>
              <a:rPr lang="es-MX" sz="2000" dirty="0">
                <a:solidFill>
                  <a:srgbClr val="000066"/>
                </a:solidFill>
                <a:latin typeface="Comic Sans MS" pitchFamily="66" charset="0"/>
                <a:sym typeface="Symbol" pitchFamily="18" charset="2"/>
              </a:rPr>
              <a:t> y </a:t>
            </a:r>
            <a:r>
              <a:rPr lang="es-MX" sz="2000" dirty="0">
                <a:solidFill>
                  <a:srgbClr val="000066"/>
                </a:solidFill>
                <a:latin typeface="Comic Sans MS" pitchFamily="66" charset="0"/>
                <a:sym typeface="MT Extra" pitchFamily="18" charset="2"/>
              </a:rPr>
              <a:t></a:t>
            </a:r>
            <a:r>
              <a:rPr lang="es-MX" sz="2000" dirty="0">
                <a:solidFill>
                  <a:srgbClr val="000066"/>
                </a:solidFill>
                <a:latin typeface="Comic Sans MS" pitchFamily="66" charset="0"/>
                <a:sym typeface="Symbol" pitchFamily="18" charset="2"/>
              </a:rPr>
              <a:t>.</a:t>
            </a:r>
          </a:p>
          <a:p>
            <a:pPr marL="623888" indent="-623888">
              <a:spcBef>
                <a:spcPts val="700"/>
              </a:spcBef>
              <a:defRPr/>
            </a:pPr>
            <a:r>
              <a:rPr lang="es-MX" sz="2000" kern="1200" dirty="0">
                <a:solidFill>
                  <a:srgbClr val="C00000"/>
                </a:solidFill>
                <a:latin typeface="Comic Sans MS" pitchFamily="66" charset="0"/>
                <a:sym typeface="Symbol" pitchFamily="18" charset="2"/>
              </a:rPr>
              <a:t>Las frecuencias de resonancia </a:t>
            </a:r>
            <a:r>
              <a:rPr lang="en-US" sz="2000" dirty="0">
                <a:solidFill>
                  <a:srgbClr val="C00000"/>
                </a:solidFill>
                <a:latin typeface="Comic Sans MS" pitchFamily="66" charset="0"/>
              </a:rPr>
              <a:t>(</a:t>
            </a:r>
            <a:r>
              <a:rPr lang="en-US" sz="2000" dirty="0">
                <a:solidFill>
                  <a:srgbClr val="C00000"/>
                </a:solidFill>
                <a:latin typeface="Comic Sans MS" pitchFamily="66" charset="0"/>
                <a:sym typeface="MT Extra" pitchFamily="18" charset="2"/>
              </a:rPr>
              <a:t></a:t>
            </a:r>
            <a:r>
              <a:rPr lang="en-US" sz="2000" dirty="0">
                <a:solidFill>
                  <a:srgbClr val="C00000"/>
                </a:solidFill>
                <a:latin typeface="Comic Sans MS" pitchFamily="66" charset="0"/>
                <a:sym typeface="Symbol" pitchFamily="18" charset="2"/>
              </a:rPr>
              <a:t>) </a:t>
            </a:r>
            <a:r>
              <a:rPr lang="es-MX" sz="2000" kern="1200" dirty="0">
                <a:solidFill>
                  <a:srgbClr val="C00000"/>
                </a:solidFill>
                <a:latin typeface="Comic Sans MS" pitchFamily="66" charset="0"/>
                <a:sym typeface="Symbol" pitchFamily="18" charset="2"/>
              </a:rPr>
              <a:t>están determinadas por la diferencia de las </a:t>
            </a:r>
            <a:r>
              <a:rPr lang="es-MX" sz="2000" kern="1200" dirty="0" err="1">
                <a:solidFill>
                  <a:srgbClr val="C00000"/>
                </a:solidFill>
                <a:latin typeface="Comic Sans MS" pitchFamily="66" charset="0"/>
                <a:sym typeface="Symbol" pitchFamily="18" charset="2"/>
              </a:rPr>
              <a:t>eigenenergías</a:t>
            </a:r>
            <a:r>
              <a:rPr lang="es-MX" sz="2000" kern="1200" dirty="0">
                <a:solidFill>
                  <a:srgbClr val="C00000"/>
                </a:solidFill>
                <a:latin typeface="Comic Sans MS" pitchFamily="66" charset="0"/>
                <a:sym typeface="Symbol" pitchFamily="18" charset="2"/>
              </a:rPr>
              <a:t>, las cuales pueden ser explicadas por la regla de oro de Fermi. </a:t>
            </a:r>
          </a:p>
          <a:p>
            <a:pPr marL="623888" indent="-623888">
              <a:spcBef>
                <a:spcPts val="700"/>
              </a:spcBef>
              <a:defRPr/>
            </a:pPr>
            <a:r>
              <a:rPr lang="es-MX" sz="2000" dirty="0">
                <a:solidFill>
                  <a:srgbClr val="000066"/>
                </a:solidFill>
                <a:latin typeface="Comic Sans MS" pitchFamily="66" charset="0"/>
                <a:sym typeface="Symbol" pitchFamily="18" charset="2"/>
              </a:rPr>
              <a:t>En general, la </a:t>
            </a:r>
            <a:r>
              <a:rPr lang="es-MX" sz="2000" dirty="0" err="1">
                <a:solidFill>
                  <a:srgbClr val="000066"/>
                </a:solidFill>
                <a:latin typeface="Comic Sans MS" pitchFamily="66" charset="0"/>
                <a:sym typeface="Symbol" pitchFamily="18" charset="2"/>
              </a:rPr>
              <a:t>heteroestructuras</a:t>
            </a:r>
            <a:r>
              <a:rPr lang="es-MX" sz="2000" dirty="0">
                <a:solidFill>
                  <a:srgbClr val="000066"/>
                </a:solidFill>
                <a:latin typeface="Comic Sans MS" pitchFamily="66" charset="0"/>
                <a:sym typeface="Symbol" pitchFamily="18" charset="2"/>
              </a:rPr>
              <a:t> compuestas por Core-Shell, segmentadas o con impurezas tipo </a:t>
            </a:r>
            <a:r>
              <a:rPr lang="en-US" sz="2000" dirty="0" err="1">
                <a:solidFill>
                  <a:srgbClr val="000066"/>
                </a:solidFill>
                <a:latin typeface="Comic Sans MS" pitchFamily="66" charset="0"/>
                <a:sym typeface="Symbol" pitchFamily="18" charset="2"/>
              </a:rPr>
              <a:t>Fano</a:t>
            </a:r>
            <a:r>
              <a:rPr lang="en-US" sz="2000" dirty="0">
                <a:solidFill>
                  <a:srgbClr val="000066"/>
                </a:solidFill>
                <a:latin typeface="Comic Sans MS" pitchFamily="66" charset="0"/>
                <a:sym typeface="Symbol" pitchFamily="18" charset="2"/>
              </a:rPr>
              <a:t>-Anderson </a:t>
            </a:r>
            <a:r>
              <a:rPr lang="en-US" sz="2000" dirty="0" err="1">
                <a:solidFill>
                  <a:srgbClr val="000066"/>
                </a:solidFill>
                <a:latin typeface="Comic Sans MS" pitchFamily="66" charset="0"/>
                <a:sym typeface="Symbol" pitchFamily="18" charset="2"/>
              </a:rPr>
              <a:t>disminuyen</a:t>
            </a:r>
            <a:r>
              <a:rPr lang="en-US" sz="2000" dirty="0">
                <a:solidFill>
                  <a:srgbClr val="000066"/>
                </a:solidFill>
                <a:latin typeface="Comic Sans MS" pitchFamily="66" charset="0"/>
                <a:sym typeface="Symbol" pitchFamily="18" charset="2"/>
              </a:rPr>
              <a:t> la </a:t>
            </a:r>
            <a:r>
              <a:rPr lang="en-US" sz="2000" dirty="0" err="1">
                <a:solidFill>
                  <a:srgbClr val="000066"/>
                </a:solidFill>
                <a:latin typeface="Comic Sans MS" pitchFamily="66" charset="0"/>
                <a:sym typeface="Symbol" pitchFamily="18" charset="2"/>
              </a:rPr>
              <a:t>conductividad</a:t>
            </a:r>
            <a:r>
              <a:rPr lang="en-US" sz="2000" dirty="0">
                <a:solidFill>
                  <a:srgbClr val="000066"/>
                </a:solidFill>
                <a:latin typeface="Comic Sans MS" pitchFamily="66" charset="0"/>
                <a:sym typeface="Symbol" pitchFamily="18" charset="2"/>
              </a:rPr>
              <a:t> </a:t>
            </a:r>
            <a:r>
              <a:rPr lang="en-US" sz="2000" dirty="0" err="1">
                <a:solidFill>
                  <a:srgbClr val="000066"/>
                </a:solidFill>
                <a:latin typeface="Comic Sans MS" pitchFamily="66" charset="0"/>
                <a:sym typeface="Symbol" pitchFamily="18" charset="2"/>
              </a:rPr>
              <a:t>electrica</a:t>
            </a:r>
            <a:r>
              <a:rPr lang="en-US" sz="2000" dirty="0">
                <a:solidFill>
                  <a:srgbClr val="000066"/>
                </a:solidFill>
                <a:latin typeface="Comic Sans MS" pitchFamily="66" charset="0"/>
                <a:sym typeface="Symbol" pitchFamily="18" charset="2"/>
              </a:rPr>
              <a:t> DC, </a:t>
            </a:r>
            <a:r>
              <a:rPr lang="en-US" sz="2000" dirty="0" err="1">
                <a:solidFill>
                  <a:srgbClr val="000066"/>
                </a:solidFill>
                <a:latin typeface="Comic Sans MS" pitchFamily="66" charset="0"/>
                <a:sym typeface="Symbol" pitchFamily="18" charset="2"/>
              </a:rPr>
              <a:t>pero</a:t>
            </a:r>
            <a:r>
              <a:rPr lang="en-US" sz="2000" dirty="0">
                <a:solidFill>
                  <a:srgbClr val="000066"/>
                </a:solidFill>
                <a:latin typeface="Comic Sans MS" pitchFamily="66" charset="0"/>
                <a:sym typeface="Symbol" pitchFamily="18" charset="2"/>
              </a:rPr>
              <a:t> </a:t>
            </a:r>
            <a:r>
              <a:rPr lang="en-US" sz="2000" dirty="0" err="1">
                <a:solidFill>
                  <a:srgbClr val="000066"/>
                </a:solidFill>
                <a:latin typeface="Comic Sans MS" pitchFamily="66" charset="0"/>
                <a:sym typeface="Symbol" pitchFamily="18" charset="2"/>
              </a:rPr>
              <a:t>causan</a:t>
            </a:r>
            <a:r>
              <a:rPr lang="en-US" sz="2000" dirty="0">
                <a:solidFill>
                  <a:srgbClr val="000066"/>
                </a:solidFill>
                <a:latin typeface="Comic Sans MS" pitchFamily="66" charset="0"/>
                <a:sym typeface="Symbol" pitchFamily="18" charset="2"/>
              </a:rPr>
              <a:t> </a:t>
            </a:r>
            <a:r>
              <a:rPr lang="en-US" sz="2000" dirty="0" err="1">
                <a:solidFill>
                  <a:srgbClr val="000066"/>
                </a:solidFill>
                <a:latin typeface="Comic Sans MS" pitchFamily="66" charset="0"/>
                <a:sym typeface="Symbol" pitchFamily="18" charset="2"/>
              </a:rPr>
              <a:t>altas</a:t>
            </a:r>
            <a:r>
              <a:rPr lang="en-US" sz="2000" dirty="0">
                <a:solidFill>
                  <a:srgbClr val="000066"/>
                </a:solidFill>
                <a:latin typeface="Comic Sans MS" pitchFamily="66" charset="0"/>
                <a:sym typeface="Symbol" pitchFamily="18" charset="2"/>
              </a:rPr>
              <a:t> </a:t>
            </a:r>
            <a:r>
              <a:rPr lang="en-US" sz="2000" dirty="0" err="1">
                <a:solidFill>
                  <a:srgbClr val="000066"/>
                </a:solidFill>
                <a:latin typeface="Comic Sans MS" pitchFamily="66" charset="0"/>
                <a:sym typeface="Symbol" pitchFamily="18" charset="2"/>
              </a:rPr>
              <a:t>resonancias</a:t>
            </a:r>
            <a:r>
              <a:rPr lang="en-US" sz="2000" dirty="0">
                <a:solidFill>
                  <a:srgbClr val="000066"/>
                </a:solidFill>
                <a:latin typeface="Comic Sans MS" pitchFamily="66" charset="0"/>
                <a:sym typeface="Symbol" pitchFamily="18" charset="2"/>
              </a:rPr>
              <a:t> </a:t>
            </a:r>
            <a:r>
              <a:rPr lang="en-US" sz="2000" dirty="0" err="1">
                <a:solidFill>
                  <a:srgbClr val="000066"/>
                </a:solidFill>
                <a:latin typeface="Comic Sans MS" pitchFamily="66" charset="0"/>
                <a:sym typeface="Symbol" pitchFamily="18" charset="2"/>
              </a:rPr>
              <a:t>en</a:t>
            </a:r>
            <a:r>
              <a:rPr lang="en-US" sz="2000" dirty="0">
                <a:solidFill>
                  <a:srgbClr val="000066"/>
                </a:solidFill>
                <a:latin typeface="Comic Sans MS" pitchFamily="66" charset="0"/>
                <a:sym typeface="Symbol" pitchFamily="18" charset="2"/>
              </a:rPr>
              <a:t> el </a:t>
            </a:r>
            <a:r>
              <a:rPr lang="en-US" sz="2000" dirty="0" err="1">
                <a:solidFill>
                  <a:srgbClr val="000066"/>
                </a:solidFill>
                <a:latin typeface="Comic Sans MS" pitchFamily="66" charset="0"/>
                <a:sym typeface="Symbol" pitchFamily="18" charset="2"/>
              </a:rPr>
              <a:t>espectro</a:t>
            </a:r>
            <a:r>
              <a:rPr lang="en-US" sz="2000" dirty="0">
                <a:solidFill>
                  <a:srgbClr val="000066"/>
                </a:solidFill>
                <a:latin typeface="Comic Sans MS" pitchFamily="66" charset="0"/>
                <a:sym typeface="Symbol" pitchFamily="18" charset="2"/>
              </a:rPr>
              <a:t> de </a:t>
            </a:r>
            <a:r>
              <a:rPr lang="en-US" sz="2000" dirty="0" err="1">
                <a:solidFill>
                  <a:srgbClr val="000066"/>
                </a:solidFill>
                <a:latin typeface="Comic Sans MS" pitchFamily="66" charset="0"/>
                <a:sym typeface="Symbol" pitchFamily="18" charset="2"/>
              </a:rPr>
              <a:t>conducción</a:t>
            </a:r>
            <a:r>
              <a:rPr lang="en-US" sz="2000" dirty="0">
                <a:solidFill>
                  <a:srgbClr val="000066"/>
                </a:solidFill>
                <a:latin typeface="Comic Sans MS" pitchFamily="66" charset="0"/>
                <a:sym typeface="Symbol" pitchFamily="18" charset="2"/>
              </a:rPr>
              <a:t> AC. </a:t>
            </a:r>
            <a:r>
              <a:rPr lang="es-MX" sz="2000" dirty="0">
                <a:solidFill>
                  <a:srgbClr val="000066"/>
                </a:solidFill>
                <a:latin typeface="Comic Sans MS" pitchFamily="66" charset="0"/>
                <a:sym typeface="Symbol" pitchFamily="18" charset="2"/>
              </a:rPr>
              <a:t> </a:t>
            </a:r>
            <a:endParaRPr lang="es-MX" sz="2000" dirty="0">
              <a:solidFill>
                <a:srgbClr val="000066"/>
              </a:solidFill>
              <a:latin typeface="Comic Sans MS" pitchFamily="66" charset="0"/>
            </a:endParaRPr>
          </a:p>
          <a:p>
            <a:pPr>
              <a:spcBef>
                <a:spcPts val="700"/>
              </a:spcBef>
              <a:defRPr/>
            </a:pPr>
            <a:endParaRPr lang="en-US" sz="100" dirty="0">
              <a:solidFill>
                <a:srgbClr val="000066"/>
              </a:solidFill>
              <a:latin typeface="Comic Sans MS" pitchFamily="66" charset="0"/>
              <a:sym typeface="Symbol" pitchFamily="18" charset="2"/>
            </a:endParaRPr>
          </a:p>
          <a:p>
            <a:pPr marL="609600" indent="-609600" eaLnBrk="1" hangingPunct="1">
              <a:defRPr/>
            </a:pPr>
            <a:endParaRPr lang="es-MX" altLang="es-MX" sz="2000" kern="1200" dirty="0">
              <a:solidFill>
                <a:srgbClr val="C00000"/>
              </a:solidFill>
              <a:latin typeface="Comic Sans MS" pitchFamily="66" charset="0"/>
            </a:endParaRPr>
          </a:p>
          <a:p>
            <a:pPr marL="609600" indent="-609600" eaLnBrk="1" hangingPunct="1">
              <a:defRPr/>
            </a:pPr>
            <a:endParaRPr lang="es-MX" altLang="es-MX" sz="2000" kern="1200" dirty="0">
              <a:solidFill>
                <a:srgbClr val="C00000"/>
              </a:solidFill>
              <a:latin typeface="Comic Sans MS" pitchFamily="66" charset="0"/>
            </a:endParaRPr>
          </a:p>
          <a:p>
            <a:pPr marL="609600" indent="-609600" eaLnBrk="1" hangingPunct="1">
              <a:defRPr/>
            </a:pPr>
            <a:endParaRPr lang="es-ES" altLang="es-MX" sz="1600" dirty="0">
              <a:solidFill>
                <a:srgbClr val="006600"/>
              </a:solidFill>
            </a:endParaRPr>
          </a:p>
        </p:txBody>
      </p:sp>
      <p:pic>
        <p:nvPicPr>
          <p:cNvPr id="145412"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3430">
                                            <p:txEl>
                                              <p:pRg st="1" end="1"/>
                                            </p:txEl>
                                          </p:spTgt>
                                        </p:tgtEl>
                                        <p:attrNameLst>
                                          <p:attrName>style.visibility</p:attrName>
                                        </p:attrNameLst>
                                      </p:cBhvr>
                                      <p:to>
                                        <p:strVal val="visible"/>
                                      </p:to>
                                    </p:set>
                                    <p:animEffect transition="in" filter="randombar(horizontal)">
                                      <p:cBhvr>
                                        <p:cTn id="7" dur="500"/>
                                        <p:tgtEl>
                                          <p:spTgt spid="10343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3430">
                                            <p:txEl>
                                              <p:pRg st="2" end="2"/>
                                            </p:txEl>
                                          </p:spTgt>
                                        </p:tgtEl>
                                        <p:attrNameLst>
                                          <p:attrName>style.visibility</p:attrName>
                                        </p:attrNameLst>
                                      </p:cBhvr>
                                      <p:to>
                                        <p:strVal val="visible"/>
                                      </p:to>
                                    </p:set>
                                    <p:animEffect transition="in" filter="randombar(horizontal)">
                                      <p:cBhvr>
                                        <p:cTn id="12" dur="500"/>
                                        <p:tgtEl>
                                          <p:spTgt spid="10343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03430">
                                            <p:txEl>
                                              <p:pRg st="3" end="3"/>
                                            </p:txEl>
                                          </p:spTgt>
                                        </p:tgtEl>
                                        <p:attrNameLst>
                                          <p:attrName>style.visibility</p:attrName>
                                        </p:attrNameLst>
                                      </p:cBhvr>
                                      <p:to>
                                        <p:strVal val="visible"/>
                                      </p:to>
                                    </p:set>
                                    <p:animEffect transition="in" filter="randombar(horizontal)">
                                      <p:cBhvr>
                                        <p:cTn id="17" dur="500"/>
                                        <p:tgtEl>
                                          <p:spTgt spid="10343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03430">
                                            <p:txEl>
                                              <p:pRg st="4" end="4"/>
                                            </p:txEl>
                                          </p:spTgt>
                                        </p:tgtEl>
                                        <p:attrNameLst>
                                          <p:attrName>style.visibility</p:attrName>
                                        </p:attrNameLst>
                                      </p:cBhvr>
                                      <p:to>
                                        <p:strVal val="visible"/>
                                      </p:to>
                                    </p:set>
                                    <p:animEffect transition="in" filter="randombar(horizontal)">
                                      <p:cBhvr>
                                        <p:cTn id="22" dur="500"/>
                                        <p:tgtEl>
                                          <p:spTgt spid="1034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a:spLocks noChangeArrowheads="1"/>
          </p:cNvSpPr>
          <p:nvPr/>
        </p:nvSpPr>
        <p:spPr bwMode="auto">
          <a:xfrm>
            <a:off x="1258888" y="3141663"/>
            <a:ext cx="6415087" cy="755650"/>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Gracias por su atención</a:t>
            </a:r>
          </a:p>
        </p:txBody>
      </p:sp>
      <p:pic>
        <p:nvPicPr>
          <p:cNvPr id="147459" name="8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2728913" y="115888"/>
            <a:ext cx="3613150" cy="701675"/>
          </a:xfrm>
          <a:prstGeom prst="rect">
            <a:avLst/>
          </a:prstGeom>
          <a:noFill/>
          <a:ln w="9525">
            <a:noFill/>
            <a:miter lim="800000"/>
            <a:headEnd/>
            <a:tailEnd/>
          </a:ln>
          <a:effectLst/>
        </p:spPr>
        <p:txBody>
          <a:bodyPr wrap="none">
            <a:spAutoFit/>
          </a:bodyPr>
          <a:lstStyle/>
          <a:p>
            <a:pPr algn="ctr">
              <a:defRPr/>
            </a:pPr>
            <a:r>
              <a:rPr lang="en-US" sz="4000">
                <a:solidFill>
                  <a:srgbClr val="FF0000"/>
                </a:solidFill>
                <a:effectLst>
                  <a:outerShdw blurRad="38100" dist="38100" dir="2700000" algn="tl">
                    <a:srgbClr val="C0C0C0"/>
                  </a:outerShdw>
                </a:effectLst>
                <a:latin typeface="Times New Roman" pitchFamily="18" charset="0"/>
              </a:rPr>
              <a:t>Analytical Study</a:t>
            </a:r>
          </a:p>
        </p:txBody>
      </p:sp>
      <p:graphicFrame>
        <p:nvGraphicFramePr>
          <p:cNvPr id="149507" name="Object 2"/>
          <p:cNvGraphicFramePr>
            <a:graphicFrameLocks noChangeAspect="1"/>
          </p:cNvGraphicFramePr>
          <p:nvPr/>
        </p:nvGraphicFramePr>
        <p:xfrm>
          <a:off x="395288" y="1484313"/>
          <a:ext cx="8281987" cy="1381125"/>
        </p:xfrm>
        <a:graphic>
          <a:graphicData uri="http://schemas.openxmlformats.org/presentationml/2006/ole">
            <mc:AlternateContent xmlns:mc="http://schemas.openxmlformats.org/markup-compatibility/2006">
              <mc:Choice xmlns:v="urn:schemas-microsoft-com:vml" Requires="v">
                <p:oleObj spid="_x0000_s149514" name="Equation" r:id="rId4" imgW="8619120" imgH="1421280" progId="Equation.DSMT4">
                  <p:embed/>
                </p:oleObj>
              </mc:Choice>
              <mc:Fallback>
                <p:oleObj name="Equation" r:id="rId4" imgW="8619120" imgH="142128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484313"/>
                        <a:ext cx="8281987"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8" name="Object 3"/>
          <p:cNvGraphicFramePr>
            <a:graphicFrameLocks noChangeAspect="1"/>
          </p:cNvGraphicFramePr>
          <p:nvPr/>
        </p:nvGraphicFramePr>
        <p:xfrm>
          <a:off x="323850" y="2852738"/>
          <a:ext cx="8426450" cy="944562"/>
        </p:xfrm>
        <a:graphic>
          <a:graphicData uri="http://schemas.openxmlformats.org/presentationml/2006/ole">
            <mc:AlternateContent xmlns:mc="http://schemas.openxmlformats.org/markup-compatibility/2006">
              <mc:Choice xmlns:v="urn:schemas-microsoft-com:vml" Requires="v">
                <p:oleObj spid="_x0000_s149515" name="Equation" r:id="rId6" imgW="7692480" imgH="850320" progId="Equation.DSMT4">
                  <p:embed/>
                </p:oleObj>
              </mc:Choice>
              <mc:Fallback>
                <p:oleObj name="Equation" r:id="rId6" imgW="7692480" imgH="85032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852738"/>
                        <a:ext cx="84264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9" name="Object 4"/>
          <p:cNvGraphicFramePr>
            <a:graphicFrameLocks noChangeAspect="1"/>
          </p:cNvGraphicFramePr>
          <p:nvPr/>
        </p:nvGraphicFramePr>
        <p:xfrm>
          <a:off x="1979613" y="908050"/>
          <a:ext cx="5184775" cy="660400"/>
        </p:xfrm>
        <a:graphic>
          <a:graphicData uri="http://schemas.openxmlformats.org/presentationml/2006/ole">
            <mc:AlternateContent xmlns:mc="http://schemas.openxmlformats.org/markup-compatibility/2006">
              <mc:Choice xmlns:v="urn:schemas-microsoft-com:vml" Requires="v">
                <p:oleObj spid="_x0000_s149516" name="Graph" r:id="rId8" imgW="3162605" imgH="2650541" progId="">
                  <p:embed/>
                </p:oleObj>
              </mc:Choice>
              <mc:Fallback>
                <p:oleObj name="Graph" r:id="rId8" imgW="3162605" imgH="2650541"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9087" t="47142" r="13454" b="41078"/>
                      <a:stretch>
                        <a:fillRect/>
                      </a:stretch>
                    </p:blipFill>
                    <p:spPr bwMode="auto">
                      <a:xfrm>
                        <a:off x="1979613" y="908050"/>
                        <a:ext cx="518477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10" name="Object 5"/>
          <p:cNvGraphicFramePr>
            <a:graphicFrameLocks noChangeAspect="1"/>
          </p:cNvGraphicFramePr>
          <p:nvPr/>
        </p:nvGraphicFramePr>
        <p:xfrm>
          <a:off x="636588" y="4019550"/>
          <a:ext cx="7869237" cy="1271588"/>
        </p:xfrm>
        <a:graphic>
          <a:graphicData uri="http://schemas.openxmlformats.org/presentationml/2006/ole">
            <mc:AlternateContent xmlns:mc="http://schemas.openxmlformats.org/markup-compatibility/2006">
              <mc:Choice xmlns:v="urn:schemas-microsoft-com:vml" Requires="v">
                <p:oleObj spid="_x0000_s149517" name="Equation" r:id="rId10" imgW="8276400" imgH="1294560" progId="Equation.DSMT4">
                  <p:embed/>
                </p:oleObj>
              </mc:Choice>
              <mc:Fallback>
                <p:oleObj name="Equation" r:id="rId10" imgW="8276400" imgH="1294560" progId="Equation.DSMT4">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588" y="4019550"/>
                        <a:ext cx="786923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11" name="Object 6"/>
          <p:cNvGraphicFramePr>
            <a:graphicFrameLocks noChangeAspect="1"/>
          </p:cNvGraphicFramePr>
          <p:nvPr/>
        </p:nvGraphicFramePr>
        <p:xfrm>
          <a:off x="873125" y="5373688"/>
          <a:ext cx="7058025" cy="1349375"/>
        </p:xfrm>
        <a:graphic>
          <a:graphicData uri="http://schemas.openxmlformats.org/presentationml/2006/ole">
            <mc:AlternateContent xmlns:mc="http://schemas.openxmlformats.org/markup-compatibility/2006">
              <mc:Choice xmlns:v="urn:schemas-microsoft-com:vml" Requires="v">
                <p:oleObj spid="_x0000_s149518" name="Equation" r:id="rId12" imgW="6486480" imgH="1218240" progId="Equation.DSMT4">
                  <p:embed/>
                </p:oleObj>
              </mc:Choice>
              <mc:Fallback>
                <p:oleObj name="Equation" r:id="rId12" imgW="6486480" imgH="1218240" progId="Equation.DSMT4">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3125" y="5373688"/>
                        <a:ext cx="70580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9512" name="8 Imagen" descr="unam-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Line 2"/>
          <p:cNvSpPr>
            <a:spLocks noChangeShapeType="1"/>
          </p:cNvSpPr>
          <p:nvPr/>
        </p:nvSpPr>
        <p:spPr bwMode="auto">
          <a:xfrm>
            <a:off x="323850" y="908050"/>
            <a:ext cx="8456613"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s-MX"/>
          </a:p>
        </p:txBody>
      </p:sp>
      <p:graphicFrame>
        <p:nvGraphicFramePr>
          <p:cNvPr id="151555" name="Object 4"/>
          <p:cNvGraphicFramePr>
            <a:graphicFrameLocks noChangeAspect="1"/>
          </p:cNvGraphicFramePr>
          <p:nvPr/>
        </p:nvGraphicFramePr>
        <p:xfrm>
          <a:off x="539750" y="819150"/>
          <a:ext cx="7416800" cy="5994400"/>
        </p:xfrm>
        <a:graphic>
          <a:graphicData uri="http://schemas.openxmlformats.org/presentationml/2006/ole">
            <mc:AlternateContent xmlns:mc="http://schemas.openxmlformats.org/markup-compatibility/2006">
              <mc:Choice xmlns:v="urn:schemas-microsoft-com:vml" Requires="v">
                <p:oleObj spid="_x0000_s151558" name="Graph" r:id="rId4" imgW="3779520" imgH="3132125" progId="">
                  <p:embed/>
                </p:oleObj>
              </mc:Choice>
              <mc:Fallback>
                <p:oleObj name="Graph" r:id="rId4" imgW="3779520" imgH="3132125"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4242" t="8617" r="6215" b="4054"/>
                      <a:stretch>
                        <a:fillRect/>
                      </a:stretch>
                    </p:blipFill>
                    <p:spPr bwMode="auto">
                      <a:xfrm>
                        <a:off x="539750" y="819150"/>
                        <a:ext cx="7416800"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7" name="Rectangle 5"/>
          <p:cNvSpPr>
            <a:spLocks noChangeArrowheads="1"/>
          </p:cNvSpPr>
          <p:nvPr/>
        </p:nvSpPr>
        <p:spPr bwMode="auto">
          <a:xfrm>
            <a:off x="1187450" y="93663"/>
            <a:ext cx="6775450" cy="701675"/>
          </a:xfrm>
          <a:prstGeom prst="rect">
            <a:avLst/>
          </a:prstGeom>
          <a:noFill/>
          <a:ln w="9525">
            <a:noFill/>
            <a:miter lim="800000"/>
            <a:headEnd/>
            <a:tailEnd/>
          </a:ln>
          <a:effectLst/>
        </p:spPr>
        <p:txBody>
          <a:bodyPr wrap="none">
            <a:spAutoFit/>
          </a:bodyPr>
          <a:lstStyle/>
          <a:p>
            <a:pPr algn="ctr">
              <a:defRPr/>
            </a:pPr>
            <a:r>
              <a:rPr lang="en-US" sz="4000">
                <a:solidFill>
                  <a:srgbClr val="FF0000"/>
                </a:solidFill>
                <a:effectLst>
                  <a:outerShdw blurRad="38100" dist="38100" dir="2700000" algn="tl">
                    <a:srgbClr val="C0C0C0"/>
                  </a:outerShdw>
                </a:effectLst>
                <a:latin typeface="Times New Roman" pitchFamily="18" charset="0"/>
              </a:rPr>
              <a:t>Analytical vs Numerical Results</a:t>
            </a:r>
          </a:p>
        </p:txBody>
      </p:sp>
      <p:sp>
        <p:nvSpPr>
          <p:cNvPr id="151557" name="Text Box 6"/>
          <p:cNvSpPr txBox="1">
            <a:spLocks noChangeArrowheads="1"/>
          </p:cNvSpPr>
          <p:nvPr/>
        </p:nvSpPr>
        <p:spPr bwMode="auto">
          <a:xfrm>
            <a:off x="8101013" y="541338"/>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800"/>
              <a:t>21/21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03300" y="44450"/>
            <a:ext cx="7772400" cy="836613"/>
          </a:xfrm>
          <a:prstGeom prst="rect">
            <a:avLst/>
          </a:prstGeom>
        </p:spPr>
        <p:txBody>
          <a:bodyPr/>
          <a:lstStyle/>
          <a:p>
            <a:pPr algn="ctr">
              <a:defRPr/>
            </a:pPr>
            <a:r>
              <a:rPr lang="en-US" sz="4400" b="1" dirty="0">
                <a:solidFill>
                  <a:srgbClr val="0000CC"/>
                </a:solidFill>
                <a:effectLst>
                  <a:outerShdw blurRad="38100" dist="38100" dir="2700000" algn="tl">
                    <a:srgbClr val="C0C0C0"/>
                  </a:outerShdw>
                </a:effectLst>
                <a:latin typeface="Times New Roman" pitchFamily="18" charset="0"/>
              </a:rPr>
              <a:t>Application to Labyrinth Tiling </a:t>
            </a:r>
          </a:p>
          <a:p>
            <a:pPr algn="ctr">
              <a:defRPr/>
            </a:pPr>
            <a:endParaRPr lang="en-US" sz="4400" b="1" dirty="0">
              <a:solidFill>
                <a:srgbClr val="0000CC"/>
              </a:solidFill>
              <a:effectLst>
                <a:outerShdw blurRad="38100" dist="38100" dir="2700000" algn="tl">
                  <a:srgbClr val="C0C0C0"/>
                </a:outerShdw>
              </a:effectLst>
              <a:latin typeface="Times New Roman" pitchFamily="18" charset="0"/>
            </a:endParaRPr>
          </a:p>
        </p:txBody>
      </p:sp>
      <p:sp>
        <p:nvSpPr>
          <p:cNvPr id="153603" name="Line 12"/>
          <p:cNvSpPr>
            <a:spLocks noChangeShapeType="1"/>
          </p:cNvSpPr>
          <p:nvPr/>
        </p:nvSpPr>
        <p:spPr bwMode="auto">
          <a:xfrm>
            <a:off x="1042988" y="836613"/>
            <a:ext cx="7485062" cy="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53604" name="5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05" name="Object 6"/>
          <p:cNvGraphicFramePr>
            <a:graphicFrameLocks noChangeAspect="1"/>
          </p:cNvGraphicFramePr>
          <p:nvPr/>
        </p:nvGraphicFramePr>
        <p:xfrm>
          <a:off x="133350" y="4195763"/>
          <a:ext cx="8902700" cy="449262"/>
        </p:xfrm>
        <a:graphic>
          <a:graphicData uri="http://schemas.openxmlformats.org/presentationml/2006/ole">
            <mc:AlternateContent xmlns:mc="http://schemas.openxmlformats.org/markup-compatibility/2006">
              <mc:Choice xmlns:v="urn:schemas-microsoft-com:vml" Requires="v">
                <p:oleObj spid="_x0000_s153613" name="Equation" r:id="rId4" imgW="4533900" imgH="228600" progId="Equation.DSMT4">
                  <p:embed/>
                </p:oleObj>
              </mc:Choice>
              <mc:Fallback>
                <p:oleObj name="Equation" r:id="rId4" imgW="4533900" imgH="2286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4195763"/>
                        <a:ext cx="89027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6" name="Object 17"/>
          <p:cNvGraphicFramePr>
            <a:graphicFrameLocks noChangeAspect="1"/>
          </p:cNvGraphicFramePr>
          <p:nvPr/>
        </p:nvGraphicFramePr>
        <p:xfrm>
          <a:off x="2008188" y="4581525"/>
          <a:ext cx="6992937" cy="504825"/>
        </p:xfrm>
        <a:graphic>
          <a:graphicData uri="http://schemas.openxmlformats.org/presentationml/2006/ole">
            <mc:AlternateContent xmlns:mc="http://schemas.openxmlformats.org/markup-compatibility/2006">
              <mc:Choice xmlns:v="urn:schemas-microsoft-com:vml" Requires="v">
                <p:oleObj spid="_x0000_s153614" name="Equation" r:id="rId6" imgW="112910760" imgH="8109000" progId="Equation.DSMT4">
                  <p:embed/>
                </p:oleObj>
              </mc:Choice>
              <mc:Fallback>
                <p:oleObj name="Equation" r:id="rId6" imgW="112910760" imgH="8109000" progId="Equation.DSMT4">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8188" y="4581525"/>
                        <a:ext cx="69929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7" name="AutoShape 7"/>
          <p:cNvSpPr>
            <a:spLocks noChangeArrowheads="1"/>
          </p:cNvSpPr>
          <p:nvPr/>
        </p:nvSpPr>
        <p:spPr bwMode="auto">
          <a:xfrm>
            <a:off x="1476375" y="4654550"/>
            <a:ext cx="503238" cy="358775"/>
          </a:xfrm>
          <a:prstGeom prst="rightArrow">
            <a:avLst>
              <a:gd name="adj1" fmla="val 50000"/>
              <a:gd name="adj2" fmla="val 42411"/>
            </a:avLst>
          </a:prstGeom>
          <a:solidFill>
            <a:srgbClr val="FF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MX" altLang="es-MX" sz="1800"/>
          </a:p>
        </p:txBody>
      </p:sp>
      <p:sp>
        <p:nvSpPr>
          <p:cNvPr id="153608" name="Rectangle 22"/>
          <p:cNvSpPr>
            <a:spLocks noChangeArrowheads="1"/>
          </p:cNvSpPr>
          <p:nvPr/>
        </p:nvSpPr>
        <p:spPr bwMode="auto">
          <a:xfrm>
            <a:off x="79375" y="4643438"/>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a:solidFill>
                  <a:srgbClr val="660066"/>
                </a:solidFill>
              </a:rPr>
              <a:t>Convolution</a:t>
            </a:r>
          </a:p>
        </p:txBody>
      </p:sp>
      <p:pic>
        <p:nvPicPr>
          <p:cNvPr id="15360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1171575"/>
            <a:ext cx="2665413"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10" name="Object 27"/>
          <p:cNvGraphicFramePr>
            <a:graphicFrameLocks noChangeAspect="1"/>
          </p:cNvGraphicFramePr>
          <p:nvPr/>
        </p:nvGraphicFramePr>
        <p:xfrm>
          <a:off x="2987675" y="1052513"/>
          <a:ext cx="6035675" cy="3024187"/>
        </p:xfrm>
        <a:graphic>
          <a:graphicData uri="http://schemas.openxmlformats.org/presentationml/2006/ole">
            <mc:AlternateContent xmlns:mc="http://schemas.openxmlformats.org/markup-compatibility/2006">
              <mc:Choice xmlns:v="urn:schemas-microsoft-com:vml" Requires="v">
                <p:oleObj spid="_x0000_s153615" name="Equation" r:id="rId9" imgW="2794000" imgH="1397000" progId="Equation.DSMT4">
                  <p:embed/>
                </p:oleObj>
              </mc:Choice>
              <mc:Fallback>
                <p:oleObj name="Equation" r:id="rId9" imgW="2794000" imgH="1397000" progId="Equation.DSMT4">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5" y="1052513"/>
                        <a:ext cx="60356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11" name="Rectangle 8"/>
          <p:cNvSpPr>
            <a:spLocks noChangeArrowheads="1"/>
          </p:cNvSpPr>
          <p:nvPr/>
        </p:nvSpPr>
        <p:spPr bwMode="auto">
          <a:xfrm>
            <a:off x="179388" y="3800475"/>
            <a:ext cx="2817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s-MX" sz="1200">
                <a:solidFill>
                  <a:srgbClr val="000066"/>
                </a:solidFill>
                <a:latin typeface="Arial Narrow" panose="020B0606020202030204" pitchFamily="34" charset="0"/>
              </a:rPr>
              <a:t>S. Thiem, </a:t>
            </a:r>
            <a:r>
              <a:rPr lang="de-DE" altLang="es-MX" sz="1200" i="1">
                <a:solidFill>
                  <a:srgbClr val="000066"/>
                </a:solidFill>
                <a:latin typeface="Arial Narrow" panose="020B0606020202030204" pitchFamily="34" charset="0"/>
              </a:rPr>
              <a:t>et al</a:t>
            </a:r>
            <a:r>
              <a:rPr lang="de-DE" altLang="es-MX" sz="1200">
                <a:solidFill>
                  <a:srgbClr val="000066"/>
                </a:solidFill>
                <a:latin typeface="Arial Narrow" panose="020B0606020202030204" pitchFamily="34" charset="0"/>
              </a:rPr>
              <a:t>., </a:t>
            </a:r>
            <a:r>
              <a:rPr lang="fr-FR" altLang="es-MX" sz="1200" i="1">
                <a:solidFill>
                  <a:srgbClr val="000066"/>
                </a:solidFill>
                <a:latin typeface="Arial Narrow" panose="020B0606020202030204" pitchFamily="34" charset="0"/>
              </a:rPr>
              <a:t>Eur. Phys. J. B </a:t>
            </a:r>
            <a:r>
              <a:rPr lang="fr-FR" altLang="es-MX" sz="1200" b="1">
                <a:solidFill>
                  <a:srgbClr val="000066"/>
                </a:solidFill>
                <a:latin typeface="Arial Narrow" panose="020B0606020202030204" pitchFamily="34" charset="0"/>
              </a:rPr>
              <a:t>83</a:t>
            </a:r>
            <a:r>
              <a:rPr lang="fr-FR" altLang="es-MX" sz="1200" i="1">
                <a:solidFill>
                  <a:srgbClr val="000066"/>
                </a:solidFill>
                <a:latin typeface="Arial Narrow" panose="020B0606020202030204" pitchFamily="34" charset="0"/>
              </a:rPr>
              <a:t>, </a:t>
            </a:r>
            <a:r>
              <a:rPr lang="fr-FR" altLang="es-MX" sz="1200">
                <a:solidFill>
                  <a:srgbClr val="000066"/>
                </a:solidFill>
                <a:latin typeface="Arial Narrow" panose="020B0606020202030204" pitchFamily="34" charset="0"/>
              </a:rPr>
              <a:t>415 (2011)</a:t>
            </a:r>
            <a:r>
              <a:rPr lang="en-US" altLang="es-MX" sz="1200" i="1">
                <a:solidFill>
                  <a:srgbClr val="000066"/>
                </a:solidFill>
                <a:latin typeface="Arial Narrow" panose="020B0606020202030204" pitchFamily="34" charset="0"/>
              </a:rPr>
              <a:t>.</a:t>
            </a:r>
          </a:p>
        </p:txBody>
      </p:sp>
      <p:pic>
        <p:nvPicPr>
          <p:cNvPr id="153612" name="9 Imagen" descr="Imag-tapa.jpg"/>
          <p:cNvPicPr>
            <a:picLocks noChangeAspect="1"/>
          </p:cNvPicPr>
          <p:nvPr/>
        </p:nvPicPr>
        <p:blipFill>
          <a:blip r:embed="rId11">
            <a:extLst>
              <a:ext uri="{28A0092B-C50C-407E-A947-70E740481C1C}">
                <a14:useLocalDpi xmlns:a14="http://schemas.microsoft.com/office/drawing/2010/main" val="0"/>
              </a:ext>
            </a:extLst>
          </a:blip>
          <a:srcRect l="18375" t="15350" r="12697" b="46851"/>
          <a:stretch>
            <a:fillRect/>
          </a:stretch>
        </p:blipFill>
        <p:spPr bwMode="auto">
          <a:xfrm>
            <a:off x="5192713" y="5229225"/>
            <a:ext cx="33401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42988" y="0"/>
            <a:ext cx="7413625" cy="836613"/>
          </a:xfrm>
          <a:prstGeom prst="rect">
            <a:avLst/>
          </a:prstGeom>
        </p:spPr>
        <p:txBody>
          <a:bodyPr/>
          <a:lstStyle/>
          <a:p>
            <a:pPr algn="ctr">
              <a:defRPr/>
            </a:pPr>
            <a:r>
              <a:rPr lang="en-US" sz="4200" b="1" dirty="0">
                <a:solidFill>
                  <a:srgbClr val="0000CC"/>
                </a:solidFill>
                <a:effectLst>
                  <a:outerShdw blurRad="38100" dist="38100" dir="2700000" algn="tl">
                    <a:srgbClr val="C0C0C0"/>
                  </a:outerShdw>
                </a:effectLst>
                <a:latin typeface="Times New Roman" pitchFamily="18" charset="0"/>
              </a:rPr>
              <a:t>2D Density of States</a:t>
            </a:r>
          </a:p>
        </p:txBody>
      </p:sp>
      <p:sp>
        <p:nvSpPr>
          <p:cNvPr id="154627" name="Rectangle 22"/>
          <p:cNvSpPr>
            <a:spLocks noChangeArrowheads="1"/>
          </p:cNvSpPr>
          <p:nvPr/>
        </p:nvSpPr>
        <p:spPr bwMode="auto">
          <a:xfrm>
            <a:off x="4643438" y="900113"/>
            <a:ext cx="3814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b="1">
                <a:solidFill>
                  <a:srgbClr val="FF0000"/>
                </a:solidFill>
              </a:rPr>
              <a:t>2D generalized Fibonacci lattices</a:t>
            </a:r>
          </a:p>
        </p:txBody>
      </p:sp>
      <p:sp>
        <p:nvSpPr>
          <p:cNvPr id="154628" name="Rectangle 22"/>
          <p:cNvSpPr>
            <a:spLocks noChangeArrowheads="1"/>
          </p:cNvSpPr>
          <p:nvPr/>
        </p:nvSpPr>
        <p:spPr bwMode="auto">
          <a:xfrm>
            <a:off x="1208088" y="900113"/>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s-MX" sz="1800" b="1">
                <a:solidFill>
                  <a:srgbClr val="FF0000"/>
                </a:solidFill>
              </a:rPr>
              <a:t>Labyrinth tiling</a:t>
            </a:r>
            <a:endParaRPr lang="es-ES" altLang="es-MX" sz="1800">
              <a:solidFill>
                <a:srgbClr val="FF0000"/>
              </a:solidFill>
            </a:endParaRPr>
          </a:p>
        </p:txBody>
      </p:sp>
      <p:sp>
        <p:nvSpPr>
          <p:cNvPr id="154629" name="Line 12"/>
          <p:cNvSpPr>
            <a:spLocks noChangeShapeType="1"/>
          </p:cNvSpPr>
          <p:nvPr/>
        </p:nvSpPr>
        <p:spPr bwMode="auto">
          <a:xfrm>
            <a:off x="1042988" y="836613"/>
            <a:ext cx="7485062" cy="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54630" name="9 Imagen" descr="un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12 Tabla"/>
          <p:cNvGraphicFramePr>
            <a:graphicFrameLocks noGrp="1"/>
          </p:cNvGraphicFramePr>
          <p:nvPr/>
        </p:nvGraphicFramePr>
        <p:xfrm>
          <a:off x="3708400" y="5732463"/>
          <a:ext cx="5184775" cy="982662"/>
        </p:xfrm>
        <a:graphic>
          <a:graphicData uri="http://schemas.openxmlformats.org/drawingml/2006/table">
            <a:tbl>
              <a:tblPr/>
              <a:tblGrid>
                <a:gridCol w="530262">
                  <a:extLst>
                    <a:ext uri="{9D8B030D-6E8A-4147-A177-3AD203B41FA5}">
                      <a16:colId xmlns:a16="http://schemas.microsoft.com/office/drawing/2014/main" val="20000"/>
                    </a:ext>
                  </a:extLst>
                </a:gridCol>
                <a:gridCol w="1472947">
                  <a:extLst>
                    <a:ext uri="{9D8B030D-6E8A-4147-A177-3AD203B41FA5}">
                      <a16:colId xmlns:a16="http://schemas.microsoft.com/office/drawing/2014/main" val="20001"/>
                    </a:ext>
                  </a:extLst>
                </a:gridCol>
                <a:gridCol w="1590783">
                  <a:extLst>
                    <a:ext uri="{9D8B030D-6E8A-4147-A177-3AD203B41FA5}">
                      <a16:colId xmlns:a16="http://schemas.microsoft.com/office/drawing/2014/main" val="20002"/>
                    </a:ext>
                  </a:extLst>
                </a:gridCol>
                <a:gridCol w="1590783">
                  <a:extLst>
                    <a:ext uri="{9D8B030D-6E8A-4147-A177-3AD203B41FA5}">
                      <a16:colId xmlns:a16="http://schemas.microsoft.com/office/drawing/2014/main" val="20003"/>
                    </a:ext>
                  </a:extLst>
                </a:gridCol>
              </a:tblGrid>
              <a:tr h="245666">
                <a:tc>
                  <a:txBody>
                    <a:bodyPr/>
                    <a:lstStyle/>
                    <a:p>
                      <a:pPr algn="ctr">
                        <a:lnSpc>
                          <a:spcPct val="115000"/>
                        </a:lnSpc>
                        <a:spcAft>
                          <a:spcPts val="1000"/>
                        </a:spcAft>
                      </a:pPr>
                      <a:r>
                        <a:rPr lang="en-US" sz="1400" i="1" dirty="0">
                          <a:latin typeface="Times New Roman"/>
                          <a:ea typeface="Calibri"/>
                          <a:cs typeface="Times New Roman"/>
                        </a:rPr>
                        <a:t>N</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i="1" dirty="0">
                          <a:latin typeface="Times New Roman"/>
                          <a:ea typeface="Calibri"/>
                          <a:cs typeface="Times New Roman"/>
                        </a:rPr>
                        <a:t>m </a:t>
                      </a:r>
                      <a:r>
                        <a:rPr lang="en-US" sz="1400" dirty="0">
                          <a:latin typeface="Times New Roman"/>
                          <a:ea typeface="Calibri"/>
                          <a:cs typeface="Times New Roman"/>
                        </a:rPr>
                        <a:t>= 1</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i="1" dirty="0">
                          <a:latin typeface="Times New Roman"/>
                          <a:ea typeface="Calibri"/>
                          <a:cs typeface="Times New Roman"/>
                        </a:rPr>
                        <a:t>m </a:t>
                      </a:r>
                      <a:r>
                        <a:rPr lang="en-US" sz="1400" dirty="0">
                          <a:latin typeface="Times New Roman"/>
                          <a:ea typeface="Calibri"/>
                          <a:cs typeface="Times New Roman"/>
                        </a:rPr>
                        <a:t>= 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i="1" dirty="0">
                          <a:latin typeface="Times New Roman"/>
                          <a:ea typeface="Calibri"/>
                          <a:cs typeface="Times New Roman"/>
                        </a:rPr>
                        <a:t>m </a:t>
                      </a:r>
                      <a:r>
                        <a:rPr lang="en-US" sz="1400" dirty="0">
                          <a:latin typeface="Times New Roman"/>
                          <a:ea typeface="Calibri"/>
                          <a:cs typeface="Times New Roman"/>
                        </a:rPr>
                        <a:t>= 3</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CC66"/>
                    </a:solidFill>
                  </a:tcPr>
                </a:tc>
                <a:extLst>
                  <a:ext uri="{0D108BD9-81ED-4DB2-BD59-A6C34878D82A}">
                    <a16:rowId xmlns:a16="http://schemas.microsoft.com/office/drawing/2014/main" val="10000"/>
                  </a:ext>
                </a:extLst>
              </a:tr>
              <a:tr h="245666">
                <a:tc>
                  <a:txBody>
                    <a:bodyPr/>
                    <a:lstStyle/>
                    <a:p>
                      <a:pPr algn="ctr">
                        <a:lnSpc>
                          <a:spcPct val="115000"/>
                        </a:lnSpc>
                        <a:spcAft>
                          <a:spcPts val="1000"/>
                        </a:spcAft>
                      </a:pPr>
                      <a:r>
                        <a:rPr lang="en-US" sz="1400" i="1">
                          <a:latin typeface="Times New Roman"/>
                          <a:ea typeface="Calibri"/>
                          <a:cs typeface="Times New Roman"/>
                        </a:rPr>
                        <a:t>l </a:t>
                      </a:r>
                      <a:r>
                        <a:rPr lang="en-US" sz="1400">
                          <a:latin typeface="Times New Roman"/>
                          <a:ea typeface="Calibri"/>
                          <a:cs typeface="Times New Roman"/>
                        </a:rPr>
                        <a:t>= 1</a:t>
                      </a:r>
                      <a:endParaRPr lang="es-MX" sz="140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s-MX" sz="1400" dirty="0">
                          <a:latin typeface="Times New Roman"/>
                          <a:ea typeface="Calibri"/>
                          <a:cs typeface="Times New Roman"/>
                        </a:rPr>
                        <a:t>433494438 </a:t>
                      </a:r>
                      <a:r>
                        <a:rPr lang="es-MX" sz="1400" dirty="0">
                          <a:latin typeface="Times New Roman"/>
                          <a:ea typeface="Calibri"/>
                          <a:cs typeface="Times New Roman"/>
                          <a:sym typeface="Symbol"/>
                        </a:rPr>
                        <a:t>4182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s-MX" sz="1400" dirty="0">
                          <a:latin typeface="Times New Roman"/>
                          <a:ea typeface="Calibri"/>
                          <a:cs typeface="Times New Roman"/>
                        </a:rPr>
                        <a:t>357913942 </a:t>
                      </a:r>
                      <a:r>
                        <a:rPr lang="es-MX" sz="1400" dirty="0">
                          <a:latin typeface="Times New Roman"/>
                          <a:ea typeface="Calibri"/>
                          <a:cs typeface="Times New Roman"/>
                          <a:sym typeface="Symbol"/>
                        </a:rPr>
                        <a:t>5462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dirty="0">
                          <a:latin typeface="Times New Roman"/>
                          <a:ea typeface="Calibri"/>
                          <a:cs typeface="Times New Roman"/>
                        </a:rPr>
                        <a:t>315732482</a:t>
                      </a:r>
                      <a:r>
                        <a:rPr lang="en-US" sz="1400" dirty="0">
                          <a:latin typeface="Times New Roman"/>
                          <a:ea typeface="Calibri"/>
                          <a:cs typeface="Times New Roman"/>
                          <a:sym typeface="Symbol"/>
                        </a:rPr>
                        <a:t>2684</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1"/>
                  </a:ext>
                </a:extLst>
              </a:tr>
              <a:tr h="245666">
                <a:tc>
                  <a:txBody>
                    <a:bodyPr/>
                    <a:lstStyle/>
                    <a:p>
                      <a:pPr algn="ctr">
                        <a:lnSpc>
                          <a:spcPct val="115000"/>
                        </a:lnSpc>
                        <a:spcAft>
                          <a:spcPts val="1000"/>
                        </a:spcAft>
                      </a:pPr>
                      <a:r>
                        <a:rPr lang="en-US" sz="1400" i="1" dirty="0">
                          <a:latin typeface="Times New Roman"/>
                          <a:ea typeface="Calibri"/>
                          <a:cs typeface="Times New Roman"/>
                        </a:rPr>
                        <a:t>l </a:t>
                      </a:r>
                      <a:r>
                        <a:rPr lang="en-US" sz="1400" dirty="0">
                          <a:latin typeface="Times New Roman"/>
                          <a:ea typeface="Calibri"/>
                          <a:cs typeface="Times New Roman"/>
                        </a:rPr>
                        <a:t>= 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dirty="0">
                          <a:latin typeface="Times New Roman"/>
                          <a:ea typeface="Calibri"/>
                          <a:cs typeface="Times New Roman"/>
                        </a:rPr>
                        <a:t>318281040</a:t>
                      </a:r>
                      <a:r>
                        <a:rPr lang="en-US" sz="1400" dirty="0">
                          <a:latin typeface="Times New Roman"/>
                          <a:ea typeface="Calibri"/>
                          <a:cs typeface="Times New Roman"/>
                          <a:sym typeface="Symbol"/>
                        </a:rPr>
                        <a:t>3364</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dirty="0">
                          <a:latin typeface="Times New Roman"/>
                          <a:ea typeface="Calibri"/>
                          <a:cs typeface="Times New Roman"/>
                        </a:rPr>
                        <a:t>268377089 </a:t>
                      </a:r>
                      <a:r>
                        <a:rPr lang="en-US" sz="1400" dirty="0">
                          <a:latin typeface="Times New Roman"/>
                          <a:ea typeface="Calibri"/>
                          <a:cs typeface="Times New Roman"/>
                          <a:sym typeface="Symbol"/>
                        </a:rPr>
                        <a:t>4241</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dirty="0">
                          <a:latin typeface="Times New Roman"/>
                          <a:ea typeface="Calibri"/>
                          <a:cs typeface="Times New Roman"/>
                        </a:rPr>
                        <a:t>581130734 </a:t>
                      </a:r>
                      <a:r>
                        <a:rPr lang="en-US" sz="1400" dirty="0">
                          <a:latin typeface="Times New Roman"/>
                          <a:ea typeface="Calibri"/>
                          <a:cs typeface="Times New Roman"/>
                          <a:sym typeface="Symbol"/>
                        </a:rPr>
                        <a:t>3282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2"/>
                  </a:ext>
                </a:extLst>
              </a:tr>
              <a:tr h="245666">
                <a:tc>
                  <a:txBody>
                    <a:bodyPr/>
                    <a:lstStyle/>
                    <a:p>
                      <a:pPr algn="ctr">
                        <a:lnSpc>
                          <a:spcPct val="115000"/>
                        </a:lnSpc>
                        <a:spcAft>
                          <a:spcPts val="1000"/>
                        </a:spcAft>
                      </a:pPr>
                      <a:r>
                        <a:rPr lang="en-US" sz="1400" i="1" dirty="0">
                          <a:latin typeface="Times New Roman"/>
                          <a:ea typeface="Calibri"/>
                          <a:cs typeface="Times New Roman"/>
                        </a:rPr>
                        <a:t>l </a:t>
                      </a:r>
                      <a:r>
                        <a:rPr lang="en-US" sz="1400" dirty="0">
                          <a:latin typeface="Times New Roman"/>
                          <a:ea typeface="Calibri"/>
                          <a:cs typeface="Times New Roman"/>
                        </a:rPr>
                        <a:t>= 3</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dirty="0">
                          <a:latin typeface="Times New Roman"/>
                          <a:ea typeface="Calibri"/>
                          <a:cs typeface="Times New Roman"/>
                        </a:rPr>
                        <a:t>239244623 </a:t>
                      </a:r>
                      <a:r>
                        <a:rPr lang="en-US" sz="1400" dirty="0">
                          <a:latin typeface="Times New Roman"/>
                          <a:ea typeface="Calibri"/>
                          <a:cs typeface="Times New Roman"/>
                          <a:sym typeface="Symbol"/>
                        </a:rPr>
                        <a:t>5117</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dirty="0">
                          <a:latin typeface="Times New Roman"/>
                          <a:ea typeface="Calibri"/>
                          <a:cs typeface="Times New Roman"/>
                        </a:rPr>
                        <a:t>253841390 </a:t>
                      </a:r>
                      <a:r>
                        <a:rPr lang="en-US" sz="1400" dirty="0">
                          <a:latin typeface="Times New Roman"/>
                          <a:ea typeface="Calibri"/>
                          <a:cs typeface="Times New Roman"/>
                          <a:sym typeface="Symbol"/>
                        </a:rPr>
                        <a:t>2754</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dirty="0">
                          <a:latin typeface="Times New Roman"/>
                          <a:ea typeface="Calibri"/>
                          <a:cs typeface="Times New Roman"/>
                        </a:rPr>
                        <a:t>187869862 </a:t>
                      </a:r>
                      <a:r>
                        <a:rPr lang="en-US" sz="1400" dirty="0">
                          <a:latin typeface="Times New Roman"/>
                          <a:ea typeface="Calibri"/>
                          <a:cs typeface="Times New Roman"/>
                          <a:sym typeface="Symbol"/>
                        </a:rPr>
                        <a:t>4402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3"/>
                  </a:ext>
                </a:extLst>
              </a:tr>
            </a:tbl>
          </a:graphicData>
        </a:graphic>
      </p:graphicFrame>
      <p:graphicFrame>
        <p:nvGraphicFramePr>
          <p:cNvPr id="154658" name="13 Objeto"/>
          <p:cNvGraphicFramePr>
            <a:graphicFrameLocks noChangeAspect="1"/>
          </p:cNvGraphicFramePr>
          <p:nvPr/>
        </p:nvGraphicFramePr>
        <p:xfrm>
          <a:off x="2700338" y="5732463"/>
          <a:ext cx="827087" cy="895350"/>
        </p:xfrm>
        <a:graphic>
          <a:graphicData uri="http://schemas.openxmlformats.org/presentationml/2006/ole">
            <mc:AlternateContent xmlns:mc="http://schemas.openxmlformats.org/markup-compatibility/2006">
              <mc:Choice xmlns:v="urn:schemas-microsoft-com:vml" Requires="v">
                <p:oleObj spid="_x0000_s154678" name="Equation" r:id="rId4" imgW="698500" imgH="749300" progId="Equation.DSMT4">
                  <p:embed/>
                </p:oleObj>
              </mc:Choice>
              <mc:Fallback>
                <p:oleObj name="Equation" r:id="rId4" imgW="698500" imgH="749300" progId="Equation.DSMT4">
                  <p:embed/>
                  <p:pic>
                    <p:nvPicPr>
                      <p:cNvPr id="0" name="13 Obje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5732463"/>
                        <a:ext cx="82708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14 Tabla"/>
          <p:cNvGraphicFramePr>
            <a:graphicFrameLocks noGrp="1"/>
          </p:cNvGraphicFramePr>
          <p:nvPr/>
        </p:nvGraphicFramePr>
        <p:xfrm>
          <a:off x="468313" y="5732463"/>
          <a:ext cx="2016125" cy="982662"/>
        </p:xfrm>
        <a:graphic>
          <a:graphicData uri="http://schemas.openxmlformats.org/drawingml/2006/table">
            <a:tbl>
              <a:tblPr/>
              <a:tblGrid>
                <a:gridCol w="429735">
                  <a:extLst>
                    <a:ext uri="{9D8B030D-6E8A-4147-A177-3AD203B41FA5}">
                      <a16:colId xmlns:a16="http://schemas.microsoft.com/office/drawing/2014/main" val="20000"/>
                    </a:ext>
                  </a:extLst>
                </a:gridCol>
                <a:gridCol w="1586390">
                  <a:extLst>
                    <a:ext uri="{9D8B030D-6E8A-4147-A177-3AD203B41FA5}">
                      <a16:colId xmlns:a16="http://schemas.microsoft.com/office/drawing/2014/main" val="20001"/>
                    </a:ext>
                  </a:extLst>
                </a:gridCol>
              </a:tblGrid>
              <a:tr h="245666">
                <a:tc>
                  <a:txBody>
                    <a:bodyPr/>
                    <a:lstStyle/>
                    <a:p>
                      <a:pPr algn="ctr">
                        <a:lnSpc>
                          <a:spcPct val="115000"/>
                        </a:lnSpc>
                        <a:spcAft>
                          <a:spcPts val="1000"/>
                        </a:spcAft>
                      </a:pPr>
                      <a:r>
                        <a:rPr lang="en-US" sz="1400" i="1" dirty="0">
                          <a:latin typeface="Times New Roman"/>
                          <a:ea typeface="Calibri"/>
                          <a:cs typeface="Times New Roman"/>
                        </a:rPr>
                        <a:t>N</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47FFD1"/>
                    </a:solidFill>
                  </a:tcPr>
                </a:tc>
                <a:tc>
                  <a:txBody>
                    <a:bodyPr/>
                    <a:lstStyle/>
                    <a:p>
                      <a:pPr algn="ctr">
                        <a:lnSpc>
                          <a:spcPct val="115000"/>
                        </a:lnSpc>
                        <a:spcAft>
                          <a:spcPts val="1000"/>
                        </a:spcAft>
                      </a:pPr>
                      <a:r>
                        <a:rPr lang="en-US" sz="1400" i="1" dirty="0">
                          <a:latin typeface="Times New Roman"/>
                          <a:ea typeface="Calibri"/>
                          <a:cs typeface="Times New Roman"/>
                        </a:rPr>
                        <a:t>m </a:t>
                      </a:r>
                      <a:r>
                        <a:rPr lang="en-US" sz="1400" dirty="0">
                          <a:latin typeface="Times New Roman"/>
                          <a:ea typeface="Calibri"/>
                          <a:cs typeface="Times New Roman"/>
                        </a:rPr>
                        <a:t>= 1</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FCC66"/>
                    </a:solidFill>
                  </a:tcPr>
                </a:tc>
                <a:extLst>
                  <a:ext uri="{0D108BD9-81ED-4DB2-BD59-A6C34878D82A}">
                    <a16:rowId xmlns:a16="http://schemas.microsoft.com/office/drawing/2014/main" val="10000"/>
                  </a:ext>
                </a:extLst>
              </a:tr>
              <a:tr h="245666">
                <a:tc>
                  <a:txBody>
                    <a:bodyPr/>
                    <a:lstStyle/>
                    <a:p>
                      <a:pPr algn="ctr">
                        <a:lnSpc>
                          <a:spcPct val="115000"/>
                        </a:lnSpc>
                        <a:spcAft>
                          <a:spcPts val="1000"/>
                        </a:spcAft>
                      </a:pPr>
                      <a:r>
                        <a:rPr lang="en-US" sz="1400" i="1">
                          <a:latin typeface="Times New Roman"/>
                          <a:ea typeface="Calibri"/>
                          <a:cs typeface="Times New Roman"/>
                        </a:rPr>
                        <a:t>l </a:t>
                      </a:r>
                      <a:r>
                        <a:rPr lang="en-US" sz="1400">
                          <a:latin typeface="Times New Roman"/>
                          <a:ea typeface="Calibri"/>
                          <a:cs typeface="Times New Roman"/>
                        </a:rPr>
                        <a:t>= 1</a:t>
                      </a:r>
                      <a:endParaRPr lang="es-MX" sz="140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s-MX" sz="1400" dirty="0">
                          <a:latin typeface="Times New Roman"/>
                          <a:ea typeface="Calibri"/>
                          <a:cs typeface="Times New Roman"/>
                        </a:rPr>
                        <a:t>433494438 </a:t>
                      </a:r>
                      <a:r>
                        <a:rPr lang="es-MX" sz="1400" dirty="0">
                          <a:latin typeface="Times New Roman"/>
                          <a:ea typeface="Calibri"/>
                          <a:cs typeface="Times New Roman"/>
                          <a:sym typeface="Symbol"/>
                        </a:rPr>
                        <a:t>378</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1"/>
                  </a:ext>
                </a:extLst>
              </a:tr>
              <a:tr h="245666">
                <a:tc>
                  <a:txBody>
                    <a:bodyPr/>
                    <a:lstStyle/>
                    <a:p>
                      <a:pPr algn="ctr">
                        <a:lnSpc>
                          <a:spcPct val="115000"/>
                        </a:lnSpc>
                        <a:spcAft>
                          <a:spcPts val="1000"/>
                        </a:spcAft>
                      </a:pPr>
                      <a:r>
                        <a:rPr lang="en-US" sz="1400" i="1" dirty="0">
                          <a:latin typeface="Times New Roman"/>
                          <a:ea typeface="Calibri"/>
                          <a:cs typeface="Times New Roman"/>
                        </a:rPr>
                        <a:t>l </a:t>
                      </a:r>
                      <a:r>
                        <a:rPr lang="en-US" sz="1400" dirty="0">
                          <a:latin typeface="Times New Roman"/>
                          <a:ea typeface="Calibri"/>
                          <a:cs typeface="Times New Roman"/>
                        </a:rPr>
                        <a:t>= 2</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dirty="0">
                          <a:latin typeface="Times New Roman"/>
                          <a:ea typeface="Calibri"/>
                          <a:cs typeface="Times New Roman"/>
                        </a:rPr>
                        <a:t>318281040</a:t>
                      </a:r>
                      <a:r>
                        <a:rPr lang="en-US" sz="1400" dirty="0">
                          <a:latin typeface="Times New Roman"/>
                          <a:ea typeface="Calibri"/>
                          <a:cs typeface="Times New Roman"/>
                          <a:sym typeface="Symbol"/>
                        </a:rPr>
                        <a:t>578</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2"/>
                  </a:ext>
                </a:extLst>
              </a:tr>
              <a:tr h="245666">
                <a:tc>
                  <a:txBody>
                    <a:bodyPr/>
                    <a:lstStyle/>
                    <a:p>
                      <a:pPr algn="ctr">
                        <a:lnSpc>
                          <a:spcPct val="115000"/>
                        </a:lnSpc>
                        <a:spcAft>
                          <a:spcPts val="1000"/>
                        </a:spcAft>
                      </a:pPr>
                      <a:r>
                        <a:rPr lang="en-US" sz="1400" i="1" dirty="0">
                          <a:latin typeface="Times New Roman"/>
                          <a:ea typeface="Calibri"/>
                          <a:cs typeface="Times New Roman"/>
                        </a:rPr>
                        <a:t>l </a:t>
                      </a:r>
                      <a:r>
                        <a:rPr lang="en-US" sz="1400" dirty="0">
                          <a:latin typeface="Times New Roman"/>
                          <a:ea typeface="Calibri"/>
                          <a:cs typeface="Times New Roman"/>
                        </a:rPr>
                        <a:t>= 3</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US" sz="1400" dirty="0">
                          <a:latin typeface="Times New Roman"/>
                          <a:ea typeface="Calibri"/>
                          <a:cs typeface="Times New Roman"/>
                        </a:rPr>
                        <a:t>239244623 </a:t>
                      </a:r>
                      <a:r>
                        <a:rPr lang="en-US" sz="1400" dirty="0">
                          <a:latin typeface="Times New Roman"/>
                          <a:ea typeface="Calibri"/>
                          <a:cs typeface="Times New Roman"/>
                          <a:sym typeface="Symbol"/>
                        </a:rPr>
                        <a:t>470</a:t>
                      </a:r>
                      <a:endParaRPr lang="es-MX" sz="1400" dirty="0">
                        <a:latin typeface="Times New Roman"/>
                        <a:ea typeface="Calibri"/>
                        <a:cs typeface="Times New Roman"/>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FFD1"/>
                    </a:solidFill>
                  </a:tcPr>
                </a:tc>
                <a:extLst>
                  <a:ext uri="{0D108BD9-81ED-4DB2-BD59-A6C34878D82A}">
                    <a16:rowId xmlns:a16="http://schemas.microsoft.com/office/drawing/2014/main" val="10003"/>
                  </a:ext>
                </a:extLst>
              </a:tr>
            </a:tbl>
          </a:graphicData>
        </a:graphic>
      </p:graphicFrame>
      <p:pic>
        <p:nvPicPr>
          <p:cNvPr id="154676" name="15 Imagen" descr="dos-laby.PNG"/>
          <p:cNvPicPr>
            <a:picLocks noChangeAspect="1"/>
          </p:cNvPicPr>
          <p:nvPr/>
        </p:nvPicPr>
        <p:blipFill>
          <a:blip r:embed="rId6">
            <a:extLst>
              <a:ext uri="{28A0092B-C50C-407E-A947-70E740481C1C}">
                <a14:useLocalDpi xmlns:a14="http://schemas.microsoft.com/office/drawing/2010/main" val="0"/>
              </a:ext>
            </a:extLst>
          </a:blip>
          <a:srcRect l="3925" t="8002" r="2438" b="5901"/>
          <a:stretch>
            <a:fillRect/>
          </a:stretch>
        </p:blipFill>
        <p:spPr bwMode="auto">
          <a:xfrm>
            <a:off x="179388" y="1268413"/>
            <a:ext cx="3225800"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77" name="16 Imagen" descr="dos-FG.PNG"/>
          <p:cNvPicPr>
            <a:picLocks noChangeAspect="1"/>
          </p:cNvPicPr>
          <p:nvPr/>
        </p:nvPicPr>
        <p:blipFill>
          <a:blip r:embed="rId7">
            <a:extLst>
              <a:ext uri="{28A0092B-C50C-407E-A947-70E740481C1C}">
                <a14:useLocalDpi xmlns:a14="http://schemas.microsoft.com/office/drawing/2010/main" val="0"/>
              </a:ext>
            </a:extLst>
          </a:blip>
          <a:srcRect l="5798" t="8002" r="8209" b="5901"/>
          <a:stretch>
            <a:fillRect/>
          </a:stretch>
        </p:blipFill>
        <p:spPr bwMode="auto">
          <a:xfrm>
            <a:off x="3492500" y="1268413"/>
            <a:ext cx="5472113"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903288" y="44450"/>
            <a:ext cx="7845425" cy="738188"/>
          </a:xfrm>
          <a:prstGeom prst="rect">
            <a:avLst/>
          </a:prstGeom>
          <a:noFill/>
          <a:ln w="9525">
            <a:noFill/>
            <a:miter lim="800000"/>
            <a:headEnd/>
            <a:tailEnd/>
          </a:ln>
          <a:effectLst/>
        </p:spPr>
        <p:txBody>
          <a:bodyPr>
            <a:spAutoFit/>
          </a:bodyPr>
          <a:lstStyle/>
          <a:p>
            <a:pPr algn="ctr">
              <a:defRPr/>
            </a:pPr>
            <a:r>
              <a:rPr lang="en-US" sz="4200" b="1" dirty="0">
                <a:solidFill>
                  <a:srgbClr val="0000CC"/>
                </a:solidFill>
                <a:effectLst>
                  <a:outerShdw blurRad="38100" dist="38100" dir="2700000" algn="tl">
                    <a:srgbClr val="C0C0C0"/>
                  </a:outerShdw>
                </a:effectLst>
                <a:latin typeface="Times New Roman" pitchFamily="18" charset="0"/>
              </a:rPr>
              <a:t>Fermi’s Golden Rule</a:t>
            </a:r>
            <a:endParaRPr lang="en-US" sz="4200" b="1" dirty="0">
              <a:solidFill>
                <a:srgbClr val="FF0000"/>
              </a:solidFill>
              <a:effectLst>
                <a:outerShdw blurRad="38100" dist="38100" dir="2700000" algn="tl">
                  <a:srgbClr val="C0C0C0"/>
                </a:outerShdw>
              </a:effectLst>
              <a:latin typeface="Times New Roman" pitchFamily="18" charset="0"/>
            </a:endParaRPr>
          </a:p>
        </p:txBody>
      </p:sp>
      <p:pic>
        <p:nvPicPr>
          <p:cNvPr id="155651" name="Picture 3" descr="pseudogap"/>
          <p:cNvPicPr>
            <a:picLocks noChangeAspect="1" noChangeArrowheads="1"/>
          </p:cNvPicPr>
          <p:nvPr/>
        </p:nvPicPr>
        <p:blipFill>
          <a:blip r:embed="rId4">
            <a:extLst>
              <a:ext uri="{28A0092B-C50C-407E-A947-70E740481C1C}">
                <a14:useLocalDpi xmlns:a14="http://schemas.microsoft.com/office/drawing/2010/main" val="0"/>
              </a:ext>
            </a:extLst>
          </a:blip>
          <a:srcRect l="13750" t="3311" r="12511" b="10880"/>
          <a:stretch>
            <a:fillRect/>
          </a:stretch>
        </p:blipFill>
        <p:spPr bwMode="auto">
          <a:xfrm>
            <a:off x="395288" y="1987550"/>
            <a:ext cx="39370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5652" name="Object 5"/>
          <p:cNvGraphicFramePr>
            <a:graphicFrameLocks noChangeAspect="1"/>
          </p:cNvGraphicFramePr>
          <p:nvPr/>
        </p:nvGraphicFramePr>
        <p:xfrm>
          <a:off x="1042988" y="908050"/>
          <a:ext cx="6945312" cy="930275"/>
        </p:xfrm>
        <a:graphic>
          <a:graphicData uri="http://schemas.openxmlformats.org/presentationml/2006/ole">
            <mc:AlternateContent xmlns:mc="http://schemas.openxmlformats.org/markup-compatibility/2006">
              <mc:Choice xmlns:v="urn:schemas-microsoft-com:vml" Requires="v">
                <p:oleObj spid="_x0000_s155659" name="Equation" r:id="rId5" imgW="3924300" imgH="520700" progId="Equation.DSMT4">
                  <p:embed/>
                </p:oleObj>
              </mc:Choice>
              <mc:Fallback>
                <p:oleObj name="Equation" r:id="rId5" imgW="3924300" imgH="5207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908050"/>
                        <a:ext cx="69453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653" name="Text Box 6"/>
          <p:cNvSpPr txBox="1">
            <a:spLocks noChangeArrowheads="1"/>
          </p:cNvSpPr>
          <p:nvPr/>
        </p:nvSpPr>
        <p:spPr bwMode="auto">
          <a:xfrm>
            <a:off x="2882900" y="6524625"/>
            <a:ext cx="629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MX" sz="1400">
                <a:solidFill>
                  <a:srgbClr val="663300"/>
                </a:solidFill>
                <a:cs typeface="Arial" panose="020B0604020202020204" pitchFamily="34" charset="0"/>
              </a:rPr>
              <a:t>E.N. Economou, </a:t>
            </a:r>
            <a:r>
              <a:rPr lang="en-US" altLang="es-MX" sz="1400" i="1">
                <a:solidFill>
                  <a:srgbClr val="663300"/>
                </a:solidFill>
                <a:cs typeface="Arial" panose="020B0604020202020204" pitchFamily="34" charset="0"/>
              </a:rPr>
              <a:t>Green’s Functions in Quantum Physics</a:t>
            </a:r>
            <a:r>
              <a:rPr lang="en-US" altLang="es-MX" sz="1400">
                <a:solidFill>
                  <a:srgbClr val="663300"/>
                </a:solidFill>
                <a:cs typeface="Arial" panose="020B0604020202020204" pitchFamily="34" charset="0"/>
              </a:rPr>
              <a:t> 2</a:t>
            </a:r>
            <a:r>
              <a:rPr lang="en-US" altLang="es-MX" sz="1400" baseline="30000">
                <a:solidFill>
                  <a:srgbClr val="663300"/>
                </a:solidFill>
                <a:cs typeface="Arial" panose="020B0604020202020204" pitchFamily="34" charset="0"/>
              </a:rPr>
              <a:t>nd</a:t>
            </a:r>
            <a:r>
              <a:rPr lang="en-US" altLang="es-MX" sz="1400">
                <a:solidFill>
                  <a:srgbClr val="663300"/>
                </a:solidFill>
                <a:cs typeface="Arial" panose="020B0604020202020204" pitchFamily="34" charset="0"/>
              </a:rPr>
              <a:t> Ed. (1983) p.153</a:t>
            </a:r>
          </a:p>
        </p:txBody>
      </p:sp>
      <p:graphicFrame>
        <p:nvGraphicFramePr>
          <p:cNvPr id="155654" name="Object 7"/>
          <p:cNvGraphicFramePr>
            <a:graphicFrameLocks noChangeAspect="1"/>
          </p:cNvGraphicFramePr>
          <p:nvPr/>
        </p:nvGraphicFramePr>
        <p:xfrm>
          <a:off x="2627313" y="2844800"/>
          <a:ext cx="6300787" cy="728663"/>
        </p:xfrm>
        <a:graphic>
          <a:graphicData uri="http://schemas.openxmlformats.org/presentationml/2006/ole">
            <mc:AlternateContent xmlns:mc="http://schemas.openxmlformats.org/markup-compatibility/2006">
              <mc:Choice xmlns:v="urn:schemas-microsoft-com:vml" Requires="v">
                <p:oleObj spid="_x0000_s155660" name="Graph" r:id="rId7" imgW="3162605" imgH="2650541" progId="">
                  <p:embed/>
                </p:oleObj>
              </mc:Choice>
              <mc:Fallback>
                <p:oleObj name="Graph" r:id="rId7" imgW="3162605" imgH="2650541"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l="9087" t="47142" r="17201" b="41304"/>
                      <a:stretch>
                        <a:fillRect/>
                      </a:stretch>
                    </p:blipFill>
                    <p:spPr bwMode="auto">
                      <a:xfrm>
                        <a:off x="2627313" y="2844800"/>
                        <a:ext cx="6300787"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1708150"/>
            <a:ext cx="28082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13 Imagen" descr="Figure 5.jpg"/>
          <p:cNvPicPr>
            <a:picLocks noChangeAspect="1"/>
          </p:cNvPicPr>
          <p:nvPr/>
        </p:nvPicPr>
        <p:blipFill>
          <a:blip r:embed="rId10">
            <a:extLst>
              <a:ext uri="{28A0092B-C50C-407E-A947-70E740481C1C}">
                <a14:useLocalDpi xmlns:a14="http://schemas.microsoft.com/office/drawing/2010/main" val="0"/>
              </a:ext>
            </a:extLst>
          </a:blip>
          <a:srcRect t="9052" r="3410"/>
          <a:stretch>
            <a:fillRect/>
          </a:stretch>
        </p:blipFill>
        <p:spPr bwMode="auto">
          <a:xfrm>
            <a:off x="4572000" y="3644900"/>
            <a:ext cx="388778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8 Imagen" descr="unam-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8"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Line 2"/>
          <p:cNvSpPr>
            <a:spLocks noChangeShapeType="1"/>
          </p:cNvSpPr>
          <p:nvPr/>
        </p:nvSpPr>
        <p:spPr bwMode="auto">
          <a:xfrm>
            <a:off x="539750" y="908050"/>
            <a:ext cx="8097838"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157699" name="Picture 4" descr="logofc"/>
          <p:cNvPicPr>
            <a:picLocks noChangeAspect="1" noChangeArrowheads="1"/>
          </p:cNvPicPr>
          <p:nvPr/>
        </p:nvPicPr>
        <p:blipFill>
          <a:blip r:embed="rId4">
            <a:extLst>
              <a:ext uri="{28A0092B-C50C-407E-A947-70E740481C1C}">
                <a14:useLocalDpi xmlns:a14="http://schemas.microsoft.com/office/drawing/2010/main" val="0"/>
              </a:ext>
            </a:extLst>
          </a:blip>
          <a:srcRect l="3505" t="3862" r="70998" b="8537"/>
          <a:stretch>
            <a:fillRect/>
          </a:stretch>
        </p:blipFill>
        <p:spPr bwMode="auto">
          <a:xfrm>
            <a:off x="179388" y="188913"/>
            <a:ext cx="579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5"/>
          <p:cNvSpPr txBox="1">
            <a:spLocks noChangeArrowheads="1"/>
          </p:cNvSpPr>
          <p:nvPr/>
        </p:nvSpPr>
        <p:spPr bwMode="auto">
          <a:xfrm>
            <a:off x="7929563" y="620713"/>
            <a:ext cx="7413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s-ES" altLang="es-MX" sz="1600" b="1">
                <a:solidFill>
                  <a:srgbClr val="663300"/>
                </a:solidFill>
                <a:latin typeface="Times New Roman MT Extra Bold" pitchFamily="18" charset="0"/>
              </a:rPr>
              <a:t>21/30</a:t>
            </a:r>
          </a:p>
        </p:txBody>
      </p:sp>
      <p:sp>
        <p:nvSpPr>
          <p:cNvPr id="32774" name="Text Box 6"/>
          <p:cNvSpPr txBox="1">
            <a:spLocks noChangeArrowheads="1"/>
          </p:cNvSpPr>
          <p:nvPr/>
        </p:nvSpPr>
        <p:spPr bwMode="auto">
          <a:xfrm>
            <a:off x="1311275" y="71438"/>
            <a:ext cx="7097713" cy="83978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MX" sz="5400" b="1" dirty="0">
                <a:solidFill>
                  <a:srgbClr val="0000CC"/>
                </a:solidFill>
                <a:effectLst>
                  <a:outerShdw blurRad="38100" dist="38100" dir="2700000" algn="tl">
                    <a:srgbClr val="C0C0C0"/>
                  </a:outerShdw>
                </a:effectLst>
                <a:latin typeface="Times New Roman MT Extra Bold" pitchFamily="18" charset="0"/>
              </a:rPr>
              <a:t>Soluciones Analíticas</a:t>
            </a:r>
            <a:endParaRPr lang="es-ES" sz="5400" b="1" dirty="0">
              <a:solidFill>
                <a:srgbClr val="0000CC"/>
              </a:solidFill>
              <a:effectLst>
                <a:outerShdw blurRad="38100" dist="38100" dir="2700000" algn="tl">
                  <a:srgbClr val="C0C0C0"/>
                </a:outerShdw>
              </a:effectLst>
              <a:latin typeface="Times New Roman MT Extra Bold" pitchFamily="18" charset="0"/>
            </a:endParaRPr>
          </a:p>
        </p:txBody>
      </p:sp>
      <p:graphicFrame>
        <p:nvGraphicFramePr>
          <p:cNvPr id="157702" name="Object 8"/>
          <p:cNvGraphicFramePr>
            <a:graphicFrameLocks noChangeAspect="1"/>
          </p:cNvGraphicFramePr>
          <p:nvPr/>
        </p:nvGraphicFramePr>
        <p:xfrm>
          <a:off x="395288" y="2205038"/>
          <a:ext cx="8534400" cy="1058862"/>
        </p:xfrm>
        <a:graphic>
          <a:graphicData uri="http://schemas.openxmlformats.org/presentationml/2006/ole">
            <mc:AlternateContent xmlns:mc="http://schemas.openxmlformats.org/markup-compatibility/2006">
              <mc:Choice xmlns:v="urn:schemas-microsoft-com:vml" Requires="v">
                <p:oleObj spid="_x0000_s157708" name="Ecuación" r:id="rId5" imgW="4711700" imgH="584200" progId="Equation.3">
                  <p:embed/>
                </p:oleObj>
              </mc:Choice>
              <mc:Fallback>
                <p:oleObj name="Ecuación" r:id="rId5" imgW="4711700" imgH="5842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205038"/>
                        <a:ext cx="85344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7703" name="Object 9"/>
          <p:cNvGraphicFramePr>
            <a:graphicFrameLocks noChangeAspect="1"/>
          </p:cNvGraphicFramePr>
          <p:nvPr/>
        </p:nvGraphicFramePr>
        <p:xfrm>
          <a:off x="1547813" y="5084763"/>
          <a:ext cx="5764212" cy="887412"/>
        </p:xfrm>
        <a:graphic>
          <a:graphicData uri="http://schemas.openxmlformats.org/presentationml/2006/ole">
            <mc:AlternateContent xmlns:mc="http://schemas.openxmlformats.org/markup-compatibility/2006">
              <mc:Choice xmlns:v="urn:schemas-microsoft-com:vml" Requires="v">
                <p:oleObj spid="_x0000_s157709" name="Ecuación" r:id="rId7" imgW="2971800" imgH="457200" progId="Equation.3">
                  <p:embed/>
                </p:oleObj>
              </mc:Choice>
              <mc:Fallback>
                <p:oleObj name="Ecuación" r:id="rId7" imgW="2971800" imgH="4572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813" y="5084763"/>
                        <a:ext cx="5764212" cy="88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7704" name="Text Box 10"/>
          <p:cNvSpPr txBox="1">
            <a:spLocks noChangeArrowheads="1"/>
          </p:cNvSpPr>
          <p:nvPr/>
        </p:nvSpPr>
        <p:spPr bwMode="auto">
          <a:xfrm>
            <a:off x="250825" y="4076700"/>
            <a:ext cx="579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es-MX">
                <a:solidFill>
                  <a:srgbClr val="0000CC"/>
                </a:solidFill>
                <a:latin typeface="Times New Roman" panose="02020603050405020304" pitchFamily="18" charset="0"/>
              </a:rPr>
              <a:t>- </a:t>
            </a:r>
            <a:r>
              <a:rPr lang="es-ES_tradnl" altLang="es-MX" sz="3600">
                <a:solidFill>
                  <a:srgbClr val="0000CC"/>
                </a:solidFill>
                <a:latin typeface="Times New Roman" panose="02020603050405020304" pitchFamily="18" charset="0"/>
              </a:rPr>
              <a:t>Red cuadrada periódica:</a:t>
            </a:r>
            <a:endParaRPr lang="es-ES" altLang="es-MX" sz="3600">
              <a:solidFill>
                <a:srgbClr val="0000CC"/>
              </a:solidFill>
              <a:latin typeface="Times New Roman" panose="02020603050405020304" pitchFamily="18" charset="0"/>
            </a:endParaRPr>
          </a:p>
        </p:txBody>
      </p:sp>
      <p:sp>
        <p:nvSpPr>
          <p:cNvPr id="157705" name="Text Box 11"/>
          <p:cNvSpPr txBox="1">
            <a:spLocks noChangeArrowheads="1"/>
          </p:cNvSpPr>
          <p:nvPr/>
        </p:nvSpPr>
        <p:spPr bwMode="auto">
          <a:xfrm>
            <a:off x="250825" y="1341438"/>
            <a:ext cx="376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MX" sz="3600">
                <a:solidFill>
                  <a:srgbClr val="0000CC"/>
                </a:solidFill>
                <a:latin typeface="Times New Roman" panose="02020603050405020304" pitchFamily="18" charset="0"/>
              </a:rPr>
              <a:t>- Cadena periódica:</a:t>
            </a:r>
            <a:endParaRPr lang="es-ES" altLang="es-MX" sz="3600">
              <a:solidFill>
                <a:srgbClr val="0000CC"/>
              </a:solidFill>
              <a:latin typeface="Times New Roman" panose="02020603050405020304" pitchFamily="18" charset="0"/>
            </a:endParaRPr>
          </a:p>
        </p:txBody>
      </p:sp>
      <p:sp>
        <p:nvSpPr>
          <p:cNvPr id="157706" name="Line 12"/>
          <p:cNvSpPr>
            <a:spLocks noChangeShapeType="1"/>
          </p:cNvSpPr>
          <p:nvPr/>
        </p:nvSpPr>
        <p:spPr bwMode="auto">
          <a:xfrm>
            <a:off x="0" y="3716338"/>
            <a:ext cx="9144000" cy="0"/>
          </a:xfrm>
          <a:prstGeom prst="line">
            <a:avLst/>
          </a:prstGeom>
          <a:noFill/>
          <a:ln w="25400">
            <a:solidFill>
              <a:schemeClr val="accent1"/>
            </a:solidFill>
            <a:prstDash val="lgDashDot"/>
            <a:round/>
            <a:headEnd/>
            <a:tailEnd/>
          </a:ln>
          <a:extLst>
            <a:ext uri="{909E8E84-426E-40DD-AFC4-6F175D3DCCD1}">
              <a14:hiddenFill xmlns:a14="http://schemas.microsoft.com/office/drawing/2010/main">
                <a:noFill/>
              </a14:hiddenFill>
            </a:ext>
          </a:extLst>
        </p:spPr>
        <p:txBody>
          <a:bodyPr/>
          <a:lstStyle/>
          <a:p>
            <a:endParaRPr lang="es-MX"/>
          </a:p>
        </p:txBody>
      </p:sp>
      <p:sp>
        <p:nvSpPr>
          <p:cNvPr id="157707" name="Text Box 12"/>
          <p:cNvSpPr txBox="1">
            <a:spLocks noChangeArrowheads="1"/>
          </p:cNvSpPr>
          <p:nvPr/>
        </p:nvSpPr>
        <p:spPr bwMode="auto">
          <a:xfrm>
            <a:off x="5786438" y="6581775"/>
            <a:ext cx="328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MX" sz="1200">
                <a:solidFill>
                  <a:srgbClr val="333300"/>
                </a:solidFill>
                <a:latin typeface="Times New Roman" panose="02020603050405020304" pitchFamily="18" charset="0"/>
              </a:rPr>
              <a:t>V. Sánchez </a:t>
            </a:r>
            <a:r>
              <a:rPr lang="es-ES_tradnl" altLang="es-MX" sz="1200" i="1">
                <a:solidFill>
                  <a:srgbClr val="333300"/>
                </a:solidFill>
                <a:latin typeface="Times New Roman" panose="02020603050405020304" pitchFamily="18" charset="0"/>
              </a:rPr>
              <a:t>et. al</a:t>
            </a:r>
            <a:r>
              <a:rPr lang="es-ES_tradnl" altLang="es-MX" sz="1200">
                <a:solidFill>
                  <a:srgbClr val="333300"/>
                </a:solidFill>
                <a:latin typeface="Times New Roman" panose="02020603050405020304" pitchFamily="18" charset="0"/>
              </a:rPr>
              <a:t>. Phys. Rev. B </a:t>
            </a:r>
            <a:r>
              <a:rPr lang="es-ES_tradnl" altLang="es-MX" sz="1200" b="1">
                <a:solidFill>
                  <a:srgbClr val="333300"/>
                </a:solidFill>
                <a:latin typeface="Times New Roman" panose="02020603050405020304" pitchFamily="18" charset="0"/>
              </a:rPr>
              <a:t>64</a:t>
            </a:r>
            <a:r>
              <a:rPr lang="es-ES_tradnl" altLang="es-MX" sz="1200">
                <a:solidFill>
                  <a:srgbClr val="333300"/>
                </a:solidFill>
                <a:latin typeface="Times New Roman" panose="02020603050405020304" pitchFamily="18" charset="0"/>
              </a:rPr>
              <a:t>,174205 (2001).</a:t>
            </a:r>
            <a:endParaRPr lang="es-ES" altLang="es-MX" sz="1200">
              <a:solidFill>
                <a:srgbClr val="3333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8"/>
          <p:cNvGraphicFramePr>
            <a:graphicFrameLocks noChangeAspect="1"/>
          </p:cNvGraphicFramePr>
          <p:nvPr>
            <p:ph/>
          </p:nvPr>
        </p:nvGraphicFramePr>
        <p:xfrm>
          <a:off x="395288" y="1052513"/>
          <a:ext cx="3276600" cy="2571750"/>
        </p:xfrm>
        <a:graphic>
          <a:graphicData uri="http://schemas.openxmlformats.org/presentationml/2006/ole">
            <mc:AlternateContent xmlns:mc="http://schemas.openxmlformats.org/markup-compatibility/2006">
              <mc:Choice xmlns:v="urn:schemas-microsoft-com:vml" Requires="v">
                <p:oleObj spid="_x0000_s20489" name="Photo Editor Photo" r:id="rId4" imgW="3277057" imgH="2572109" progId="MSPhotoEd.3">
                  <p:embed/>
                </p:oleObj>
              </mc:Choice>
              <mc:Fallback>
                <p:oleObj name="Photo Editor Photo" r:id="rId4" imgW="3277057" imgH="2572109"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052513"/>
                        <a:ext cx="32766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Rectangle 13"/>
          <p:cNvSpPr>
            <a:spLocks noChangeArrowheads="1"/>
          </p:cNvSpPr>
          <p:nvPr/>
        </p:nvSpPr>
        <p:spPr bwMode="auto">
          <a:xfrm>
            <a:off x="250825" y="3933825"/>
            <a:ext cx="38862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a:spcBef>
                <a:spcPct val="20000"/>
              </a:spcBef>
              <a:buChar char="•"/>
              <a:tabLst>
                <a:tab pos="1169988" algn="l"/>
                <a:tab pos="1711325" algn="dec"/>
              </a:tabLst>
              <a:defRPr sz="3200">
                <a:solidFill>
                  <a:schemeClr val="tx1"/>
                </a:solidFill>
                <a:latin typeface="Arial" panose="020B0604020202020204" pitchFamily="34" charset="0"/>
              </a:defRPr>
            </a:lvl1pPr>
            <a:lvl2pPr marL="742950" indent="-285750">
              <a:spcBef>
                <a:spcPct val="20000"/>
              </a:spcBef>
              <a:buChar char="–"/>
              <a:tabLst>
                <a:tab pos="1169988" algn="l"/>
                <a:tab pos="1711325" algn="dec"/>
              </a:tabLst>
              <a:defRPr sz="2800">
                <a:solidFill>
                  <a:schemeClr val="tx1"/>
                </a:solidFill>
                <a:latin typeface="Arial" panose="020B0604020202020204" pitchFamily="34" charset="0"/>
              </a:defRPr>
            </a:lvl2pPr>
            <a:lvl3pPr marL="1143000" indent="-228600">
              <a:spcBef>
                <a:spcPct val="20000"/>
              </a:spcBef>
              <a:buChar char="•"/>
              <a:tabLst>
                <a:tab pos="1169988" algn="l"/>
                <a:tab pos="1711325" algn="dec"/>
              </a:tabLst>
              <a:defRPr sz="2400">
                <a:solidFill>
                  <a:schemeClr val="tx1"/>
                </a:solidFill>
                <a:latin typeface="Arial" panose="020B0604020202020204" pitchFamily="34" charset="0"/>
              </a:defRPr>
            </a:lvl3pPr>
            <a:lvl4pPr marL="1600200" indent="-228600">
              <a:spcBef>
                <a:spcPct val="20000"/>
              </a:spcBef>
              <a:buChar char="–"/>
              <a:tabLst>
                <a:tab pos="1169988" algn="l"/>
                <a:tab pos="1711325" algn="dec"/>
              </a:tabLst>
              <a:defRPr sz="2000">
                <a:solidFill>
                  <a:schemeClr val="tx1"/>
                </a:solidFill>
                <a:latin typeface="Arial" panose="020B0604020202020204" pitchFamily="34" charset="0"/>
              </a:defRPr>
            </a:lvl4pPr>
            <a:lvl5pPr marL="2057400" indent="-228600">
              <a:spcBef>
                <a:spcPct val="20000"/>
              </a:spcBef>
              <a:buChar char="»"/>
              <a:tabLst>
                <a:tab pos="1169988" algn="l"/>
                <a:tab pos="1711325" algn="dec"/>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169988" algn="l"/>
                <a:tab pos="1711325" algn="dec"/>
              </a:tabLst>
              <a:defRPr sz="2000">
                <a:solidFill>
                  <a:schemeClr val="tx1"/>
                </a:solidFill>
                <a:latin typeface="Arial" panose="020B0604020202020204" pitchFamily="34" charset="0"/>
              </a:defRPr>
            </a:lvl9pPr>
          </a:lstStyle>
          <a:p>
            <a:pPr eaLnBrk="1" hangingPunct="1">
              <a:spcBef>
                <a:spcPct val="0"/>
              </a:spcBef>
              <a:buFontTx/>
              <a:buNone/>
            </a:pPr>
            <a:r>
              <a:rPr lang="es-ES_tradnl" altLang="es-MX" sz="1400" b="1">
                <a:latin typeface="Times New Roman" panose="02020603050405020304" pitchFamily="18" charset="0"/>
                <a:cs typeface="Times New Roman" panose="02020603050405020304" pitchFamily="18" charset="0"/>
              </a:rPr>
              <a:t>Sistemas</a:t>
            </a:r>
            <a:endParaRPr lang="es-ES_tradnl" altLang="es-MX" sz="1200" b="1">
              <a:latin typeface="Times New Roman" panose="02020603050405020304" pitchFamily="18" charset="0"/>
              <a:cs typeface="Times New Roman" panose="02020603050405020304" pitchFamily="18" charset="0"/>
            </a:endParaRPr>
          </a:p>
          <a:p>
            <a:pPr>
              <a:spcBef>
                <a:spcPct val="0"/>
              </a:spcBef>
              <a:buFontTx/>
              <a:buNone/>
            </a:pPr>
            <a:r>
              <a:rPr lang="es-ES_tradnl" altLang="es-MX" sz="1400">
                <a:latin typeface="Times New Roman" panose="02020603050405020304" pitchFamily="18" charset="0"/>
                <a:cs typeface="Times New Roman" panose="02020603050405020304" pitchFamily="18" charset="0"/>
              </a:rPr>
              <a:t>cúbico	a = b = c     </a:t>
            </a:r>
            <a:r>
              <a:rPr lang="es-ES_tradnl" altLang="es-MX" sz="1400">
                <a:latin typeface="Symbol" panose="05050102010706020507" pitchFamily="18" charset="2"/>
                <a:cs typeface="Times New Roman" panose="02020603050405020304" pitchFamily="18" charset="0"/>
              </a:rPr>
              <a:t>a = b = g </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endParaRPr>
          </a:p>
          <a:p>
            <a:pPr>
              <a:spcBef>
                <a:spcPct val="0"/>
              </a:spcBef>
              <a:buFontTx/>
              <a:buNone/>
            </a:pPr>
            <a:r>
              <a:rPr lang="es-ES_tradnl" altLang="es-MX" sz="1400">
                <a:latin typeface="Times New Roman" panose="02020603050405020304" pitchFamily="18" charset="0"/>
                <a:cs typeface="Times New Roman" panose="02020603050405020304" pitchFamily="18" charset="0"/>
              </a:rPr>
              <a:t>tetragonal 	a =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ortorrómbico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monoclínico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 </a:t>
            </a:r>
            <a:r>
              <a:rPr lang="es-ES_tradnl" altLang="es-MX" sz="1400">
                <a:latin typeface="Symbol" panose="05050102010706020507" pitchFamily="18" charset="2"/>
                <a:cs typeface="Times New Roman" panose="02020603050405020304" pitchFamily="18" charset="0"/>
                <a:sym typeface="Symbol" panose="05050102010706020507" pitchFamily="18" charset="2"/>
              </a:rPr>
              <a:t>b</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triclínico	a </a:t>
            </a:r>
            <a:r>
              <a:rPr lang="es-ES_tradnl" altLang="es-MX" sz="1400">
                <a:latin typeface="Times New Roman" panose="02020603050405020304" pitchFamily="18" charset="0"/>
                <a:cs typeface="Times New Roman" panose="02020603050405020304" pitchFamily="18" charset="0"/>
              </a:rPr>
              <a:t>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Symbol" panose="05050102010706020507" pitchFamily="18" charset="2"/>
                <a:cs typeface="Times New Roman" panose="02020603050405020304" pitchFamily="18" charset="0"/>
              </a:rPr>
              <a:t>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hexagonal	a = b </a:t>
            </a:r>
            <a:r>
              <a:rPr lang="es-ES_tradnl" altLang="es-MX" sz="1400">
                <a:latin typeface="Times New Roman" panose="02020603050405020304" pitchFamily="18" charset="0"/>
                <a:cs typeface="Times New Roman" panose="02020603050405020304" pitchFamily="18" charset="0"/>
              </a:rPr>
              <a:t>c</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      </a:t>
            </a:r>
            <a:r>
              <a:rPr lang="es-ES_tradnl" altLang="es-MX" sz="1400">
                <a:latin typeface="Symbol" panose="05050102010706020507" pitchFamily="18" charset="2"/>
                <a:cs typeface="Times New Roman" panose="02020603050405020304" pitchFamily="18" charset="0"/>
                <a:sym typeface="Symbol" panose="05050102010706020507" pitchFamily="18" charset="2"/>
              </a:rPr>
              <a:t>a = b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90º </a:t>
            </a:r>
            <a:r>
              <a:rPr lang="es-ES_tradnl" altLang="es-MX" sz="1400">
                <a:latin typeface="Symbol" panose="05050102010706020507" pitchFamily="18" charset="2"/>
                <a:cs typeface="Times New Roman" panose="02020603050405020304" pitchFamily="18" charset="0"/>
                <a:sym typeface="Symbol" panose="05050102010706020507" pitchFamily="18" charset="2"/>
              </a:rPr>
              <a:t>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=120º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romboédrico	a = b = c     </a:t>
            </a:r>
            <a:r>
              <a:rPr lang="es-ES_tradnl" altLang="es-MX" sz="1400">
                <a:latin typeface="Symbol" panose="05050102010706020507" pitchFamily="18" charset="2"/>
                <a:cs typeface="Times New Roman" panose="02020603050405020304" pitchFamily="18" charset="0"/>
                <a:sym typeface="Symbol" panose="05050102010706020507" pitchFamily="18" charset="2"/>
              </a:rPr>
              <a:t>a=b= g </a:t>
            </a:r>
            <a:r>
              <a:rPr lang="es-ES_tradnl" altLang="es-MX" sz="1400">
                <a:latin typeface="Times New Roman" panose="02020603050405020304" pitchFamily="18" charset="0"/>
                <a:cs typeface="Times New Roman" panose="02020603050405020304" pitchFamily="18" charset="0"/>
                <a:sym typeface="Symbol" panose="05050102010706020507" pitchFamily="18" charset="2"/>
              </a:rPr>
              <a:t></a:t>
            </a:r>
            <a:r>
              <a:rPr lang="es-ES_tradnl" altLang="es-MX" sz="1400">
                <a:latin typeface="Times New Roman" panose="02020603050405020304" pitchFamily="18" charset="0"/>
                <a:cs typeface="Times New Roman" panose="02020603050405020304" pitchFamily="18" charset="0"/>
              </a:rPr>
              <a:t>90º</a:t>
            </a:r>
            <a:endParaRPr lang="es-ES_tradnl" altLang="es-MX" sz="1200">
              <a:latin typeface="Times New Roman" panose="02020603050405020304" pitchFamily="18" charset="0"/>
              <a:cs typeface="Times New Roman" panose="02020603050405020304" pitchFamily="18" charset="0"/>
              <a:sym typeface="Symbol" panose="05050102010706020507" pitchFamily="18" charset="2"/>
            </a:endParaRPr>
          </a:p>
          <a:p>
            <a:pPr>
              <a:spcBef>
                <a:spcPct val="0"/>
              </a:spcBef>
              <a:buFontTx/>
              <a:buNone/>
            </a:pPr>
            <a:endParaRPr lang="es-ES_tradnl" altLang="es-MX" sz="1400">
              <a:latin typeface="Times New Roman" panose="02020603050405020304" pitchFamily="18" charset="0"/>
              <a:cs typeface="Times New Roman" panose="02020603050405020304" pitchFamily="18" charset="0"/>
              <a:sym typeface="Symbol" panose="05050102010706020507" pitchFamily="18" charset="2"/>
            </a:endParaRPr>
          </a:p>
        </p:txBody>
      </p:sp>
      <p:pic>
        <p:nvPicPr>
          <p:cNvPr id="20484" name="Picture 14"/>
          <p:cNvPicPr>
            <a:picLocks noChangeAspect="1" noChangeArrowheads="1"/>
          </p:cNvPicPr>
          <p:nvPr/>
        </p:nvPicPr>
        <p:blipFill>
          <a:blip r:embed="rId6">
            <a:extLst>
              <a:ext uri="{28A0092B-C50C-407E-A947-70E740481C1C}">
                <a14:useLocalDpi xmlns:a14="http://schemas.microsoft.com/office/drawing/2010/main" val="0"/>
              </a:ext>
            </a:extLst>
          </a:blip>
          <a:srcRect l="9474" t="5524" r="6276" b="4111"/>
          <a:stretch>
            <a:fillRect/>
          </a:stretch>
        </p:blipFill>
        <p:spPr bwMode="auto">
          <a:xfrm>
            <a:off x="3924300" y="1639888"/>
            <a:ext cx="482441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684213" y="-26988"/>
            <a:ext cx="7772400" cy="892176"/>
          </a:xfrm>
          <a:prstGeom prst="rect">
            <a:avLst/>
          </a:prstGeom>
          <a:noFill/>
          <a:ln w="9525">
            <a:noFill/>
            <a:miter lim="800000"/>
            <a:headEnd/>
            <a:tailEnd/>
          </a:ln>
        </p:spPr>
        <p:txBody>
          <a:bodyPr anchor="ctr"/>
          <a:lstStyle/>
          <a:p>
            <a:pPr algn="ctr">
              <a:defRPr/>
            </a:pPr>
            <a:r>
              <a:rPr lang="es-MX" sz="4800" b="1" dirty="0">
                <a:solidFill>
                  <a:srgbClr val="0000CC"/>
                </a:solidFill>
                <a:effectLst>
                  <a:outerShdw blurRad="38100" dist="38100" dir="2700000" algn="tl">
                    <a:srgbClr val="C0C0C0"/>
                  </a:outerShdw>
                </a:effectLst>
                <a:latin typeface="Times New Roman" pitchFamily="18" charset="0"/>
              </a:rPr>
              <a:t>Redes Cristalinas</a:t>
            </a:r>
          </a:p>
        </p:txBody>
      </p:sp>
      <p:sp>
        <p:nvSpPr>
          <p:cNvPr id="20486"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pic>
        <p:nvPicPr>
          <p:cNvPr id="20487" name="8 Imagen" descr="unam-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ángulo 1"/>
          <p:cNvSpPr>
            <a:spLocks noChangeArrowheads="1"/>
          </p:cNvSpPr>
          <p:nvPr/>
        </p:nvSpPr>
        <p:spPr bwMode="auto">
          <a:xfrm>
            <a:off x="4427538" y="5851525"/>
            <a:ext cx="3524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2800">
                <a:solidFill>
                  <a:srgbClr val="FF0000"/>
                </a:solidFill>
              </a:rPr>
              <a:t>14 Redes de Bravais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a:xfrm>
            <a:off x="285750" y="928688"/>
            <a:ext cx="6049963" cy="5473700"/>
          </a:xfrm>
        </p:spPr>
        <p:txBody>
          <a:bodyPr/>
          <a:lstStyle/>
          <a:p>
            <a:pPr marL="609600" indent="-609600">
              <a:lnSpc>
                <a:spcPct val="90000"/>
              </a:lnSpc>
              <a:buClr>
                <a:schemeClr val="accent1"/>
              </a:buClr>
              <a:buFont typeface="Wingdings" panose="05000000000000000000" pitchFamily="2" charset="2"/>
              <a:buChar char="q"/>
            </a:pPr>
            <a:r>
              <a:rPr lang="es-ES" altLang="es-MX">
                <a:solidFill>
                  <a:schemeClr val="bg1"/>
                </a:solidFill>
              </a:rPr>
              <a:t>Quasicristales meta estables</a:t>
            </a:r>
          </a:p>
          <a:p>
            <a:pPr marL="609600" indent="-609600">
              <a:lnSpc>
                <a:spcPct val="90000"/>
              </a:lnSpc>
              <a:buClr>
                <a:schemeClr val="accent1"/>
              </a:buClr>
              <a:buFontTx/>
              <a:buNone/>
            </a:pPr>
            <a:r>
              <a:rPr lang="es-ES" altLang="es-MX" sz="2400">
                <a:solidFill>
                  <a:srgbClr val="3366CC"/>
                </a:solidFill>
              </a:rPr>
              <a:t> 	1.- Solidificación rápida (10</a:t>
            </a:r>
            <a:r>
              <a:rPr lang="es-ES" altLang="es-MX" sz="2400" baseline="30000">
                <a:solidFill>
                  <a:srgbClr val="3366CC"/>
                </a:solidFill>
              </a:rPr>
              <a:t>5 </a:t>
            </a:r>
            <a:r>
              <a:rPr lang="es-ES" altLang="es-MX" sz="2400">
                <a:solidFill>
                  <a:srgbClr val="3366CC"/>
                </a:solidFill>
              </a:rPr>
              <a:t>- 10</a:t>
            </a:r>
            <a:r>
              <a:rPr lang="es-ES" altLang="es-MX" sz="2400" baseline="30000">
                <a:solidFill>
                  <a:srgbClr val="3366CC"/>
                </a:solidFill>
              </a:rPr>
              <a:t>9</a:t>
            </a:r>
            <a:r>
              <a:rPr lang="es-ES" altLang="es-MX" sz="2400">
                <a:solidFill>
                  <a:srgbClr val="3366CC"/>
                </a:solidFill>
              </a:rPr>
              <a:t> K/s).</a:t>
            </a:r>
          </a:p>
          <a:p>
            <a:pPr marL="609600" indent="-609600">
              <a:lnSpc>
                <a:spcPct val="90000"/>
              </a:lnSpc>
              <a:buClr>
                <a:schemeClr val="accent1"/>
              </a:buClr>
              <a:buFontTx/>
              <a:buNone/>
            </a:pPr>
            <a:r>
              <a:rPr lang="es-ES" altLang="es-MX" sz="2400">
                <a:solidFill>
                  <a:srgbClr val="3366CC"/>
                </a:solidFill>
              </a:rPr>
              <a:t>	2.- Reacción de estado sólido.</a:t>
            </a:r>
            <a:endParaRPr lang="es-ES" altLang="es-MX" sz="2400" i="1">
              <a:solidFill>
                <a:srgbClr val="3366CC"/>
              </a:solidFill>
            </a:endParaRPr>
          </a:p>
          <a:p>
            <a:pPr marL="609600" indent="-609600">
              <a:lnSpc>
                <a:spcPct val="90000"/>
              </a:lnSpc>
              <a:buClr>
                <a:schemeClr val="accent1"/>
              </a:buClr>
              <a:buFontTx/>
              <a:buNone/>
            </a:pPr>
            <a:r>
              <a:rPr lang="es-ES" altLang="es-MX" sz="2400" i="1">
                <a:solidFill>
                  <a:srgbClr val="3366CC"/>
                </a:solidFill>
              </a:rPr>
              <a:t>	3.- Fundición por Láser o electro</a:t>
            </a:r>
            <a:r>
              <a:rPr lang="es-ES" altLang="es-MX" sz="2400">
                <a:solidFill>
                  <a:srgbClr val="3366CC"/>
                </a:solidFill>
              </a:rPr>
              <a:t>nes.</a:t>
            </a:r>
          </a:p>
          <a:p>
            <a:pPr marL="609600" indent="-609600">
              <a:lnSpc>
                <a:spcPct val="90000"/>
              </a:lnSpc>
              <a:buFontTx/>
              <a:buNone/>
            </a:pPr>
            <a:endParaRPr lang="es-ES" altLang="es-MX" sz="1000">
              <a:solidFill>
                <a:srgbClr val="3366CC"/>
              </a:solidFill>
            </a:endParaRPr>
          </a:p>
          <a:p>
            <a:pPr marL="609600" indent="-609600">
              <a:lnSpc>
                <a:spcPct val="90000"/>
              </a:lnSpc>
              <a:buClr>
                <a:schemeClr val="accent1"/>
              </a:buClr>
              <a:buFont typeface="Wingdings" panose="05000000000000000000" pitchFamily="2" charset="2"/>
              <a:buChar char="q"/>
            </a:pPr>
            <a:r>
              <a:rPr lang="es-ES" altLang="es-MX">
                <a:solidFill>
                  <a:schemeClr val="bg1"/>
                </a:solidFill>
              </a:rPr>
              <a:t>Quasicristales estables</a:t>
            </a:r>
          </a:p>
          <a:p>
            <a:pPr marL="609600" indent="-609600">
              <a:lnSpc>
                <a:spcPct val="90000"/>
              </a:lnSpc>
              <a:buClr>
                <a:srgbClr val="3366CC"/>
              </a:buClr>
              <a:buFontTx/>
              <a:buNone/>
            </a:pPr>
            <a:r>
              <a:rPr lang="es-ES" altLang="es-MX">
                <a:solidFill>
                  <a:schemeClr val="bg1"/>
                </a:solidFill>
              </a:rPr>
              <a:t>	· </a:t>
            </a:r>
            <a:r>
              <a:rPr lang="es-ES" altLang="es-MX" sz="2400">
                <a:solidFill>
                  <a:srgbClr val="3366CC"/>
                </a:solidFill>
              </a:rPr>
              <a:t>Fundición convencional</a:t>
            </a:r>
          </a:p>
          <a:p>
            <a:pPr marL="609600" indent="-609600">
              <a:lnSpc>
                <a:spcPct val="90000"/>
              </a:lnSpc>
              <a:buClr>
                <a:schemeClr val="accent1"/>
              </a:buClr>
              <a:buFont typeface="Wingdings" panose="05000000000000000000" pitchFamily="2" charset="2"/>
              <a:buNone/>
            </a:pPr>
            <a:r>
              <a:rPr lang="es-ES" altLang="es-MX" sz="2400">
                <a:solidFill>
                  <a:schemeClr val="bg1"/>
                </a:solidFill>
              </a:rPr>
              <a:t>		       Quasicristal monofásico,</a:t>
            </a:r>
          </a:p>
          <a:p>
            <a:pPr marL="609600" indent="-609600">
              <a:lnSpc>
                <a:spcPct val="90000"/>
              </a:lnSpc>
              <a:buClr>
                <a:schemeClr val="accent1"/>
              </a:buClr>
              <a:buFont typeface="Wingdings" panose="05000000000000000000" pitchFamily="2" charset="2"/>
              <a:buNone/>
            </a:pPr>
            <a:r>
              <a:rPr lang="es-ES" altLang="es-MX" sz="2400">
                <a:solidFill>
                  <a:schemeClr val="bg1"/>
                </a:solidFill>
              </a:rPr>
              <a:t>		       Difracción de Rayos X,</a:t>
            </a:r>
          </a:p>
          <a:p>
            <a:pPr marL="609600" indent="-609600">
              <a:lnSpc>
                <a:spcPct val="90000"/>
              </a:lnSpc>
              <a:buClr>
                <a:schemeClr val="accent1"/>
              </a:buClr>
              <a:buFont typeface="Wingdings" panose="05000000000000000000" pitchFamily="2" charset="2"/>
              <a:buNone/>
            </a:pPr>
            <a:r>
              <a:rPr lang="es-ES" altLang="es-MX" sz="2400">
                <a:solidFill>
                  <a:schemeClr val="bg1"/>
                </a:solidFill>
              </a:rPr>
              <a:t>		       Medición de transporte.</a:t>
            </a:r>
          </a:p>
          <a:p>
            <a:pPr marL="609600" indent="-609600">
              <a:lnSpc>
                <a:spcPct val="90000"/>
              </a:lnSpc>
              <a:buClr>
                <a:schemeClr val="accent1"/>
              </a:buClr>
              <a:buFont typeface="Wingdings" panose="05000000000000000000" pitchFamily="2" charset="2"/>
              <a:buNone/>
            </a:pPr>
            <a:endParaRPr lang="es-ES" altLang="es-MX" sz="1000">
              <a:solidFill>
                <a:schemeClr val="bg1"/>
              </a:solidFill>
            </a:endParaRPr>
          </a:p>
          <a:p>
            <a:pPr marL="609600" indent="-609600">
              <a:lnSpc>
                <a:spcPct val="90000"/>
              </a:lnSpc>
              <a:buClr>
                <a:schemeClr val="accent1"/>
              </a:buClr>
              <a:buFont typeface="Wingdings" panose="05000000000000000000" pitchFamily="2" charset="2"/>
              <a:buNone/>
            </a:pPr>
            <a:r>
              <a:rPr lang="es-ES" altLang="es-MX" sz="2400">
                <a:solidFill>
                  <a:schemeClr val="bg1"/>
                </a:solidFill>
              </a:rPr>
              <a:t>	</a:t>
            </a:r>
            <a:r>
              <a:rPr lang="es-ES" altLang="es-MX" sz="2400" i="1">
                <a:solidFill>
                  <a:srgbClr val="000099"/>
                </a:solidFill>
              </a:rPr>
              <a:t>Al</a:t>
            </a:r>
            <a:r>
              <a:rPr lang="es-ES" altLang="es-MX" sz="2400" i="1" baseline="-25000">
                <a:solidFill>
                  <a:srgbClr val="000099"/>
                </a:solidFill>
              </a:rPr>
              <a:t>6 </a:t>
            </a:r>
            <a:r>
              <a:rPr lang="es-ES" altLang="es-MX" sz="2400" i="1">
                <a:solidFill>
                  <a:srgbClr val="000099"/>
                </a:solidFill>
              </a:rPr>
              <a:t>Li</a:t>
            </a:r>
            <a:r>
              <a:rPr lang="es-ES" altLang="es-MX" sz="2400" i="1" baseline="-25000">
                <a:solidFill>
                  <a:srgbClr val="000099"/>
                </a:solidFill>
              </a:rPr>
              <a:t>3 </a:t>
            </a:r>
            <a:r>
              <a:rPr lang="es-ES" altLang="es-MX" sz="2400" i="1">
                <a:solidFill>
                  <a:srgbClr val="000099"/>
                </a:solidFill>
              </a:rPr>
              <a:t>Cu	  </a:t>
            </a:r>
            <a:r>
              <a:rPr lang="es-ES" altLang="es-MX" sz="2800">
                <a:solidFill>
                  <a:srgbClr val="000099"/>
                </a:solidFill>
              </a:rPr>
              <a:t>fase icosahedral,</a:t>
            </a:r>
          </a:p>
          <a:p>
            <a:pPr marL="609600" indent="-609600">
              <a:lnSpc>
                <a:spcPct val="90000"/>
              </a:lnSpc>
              <a:buClr>
                <a:schemeClr val="accent1"/>
              </a:buClr>
              <a:buFont typeface="Wingdings" panose="05000000000000000000" pitchFamily="2" charset="2"/>
              <a:buNone/>
            </a:pPr>
            <a:r>
              <a:rPr lang="es-ES" altLang="es-MX" sz="2400" i="1">
                <a:solidFill>
                  <a:srgbClr val="000099"/>
                </a:solidFill>
              </a:rPr>
              <a:t>       Al</a:t>
            </a:r>
            <a:r>
              <a:rPr lang="es-ES" altLang="es-MX" sz="2400" i="1" baseline="-25000">
                <a:solidFill>
                  <a:srgbClr val="000099"/>
                </a:solidFill>
              </a:rPr>
              <a:t>72 </a:t>
            </a:r>
            <a:r>
              <a:rPr lang="es-ES" altLang="es-MX" sz="2400" i="1">
                <a:solidFill>
                  <a:srgbClr val="000099"/>
                </a:solidFill>
              </a:rPr>
              <a:t>Ni</a:t>
            </a:r>
            <a:r>
              <a:rPr lang="es-ES" altLang="es-MX" sz="2400" i="1" baseline="-25000">
                <a:solidFill>
                  <a:srgbClr val="000099"/>
                </a:solidFill>
              </a:rPr>
              <a:t>20 </a:t>
            </a:r>
            <a:r>
              <a:rPr lang="es-ES" altLang="es-MX" sz="2400" i="1">
                <a:solidFill>
                  <a:srgbClr val="000099"/>
                </a:solidFill>
              </a:rPr>
              <a:t>Co</a:t>
            </a:r>
            <a:r>
              <a:rPr lang="es-ES" altLang="es-MX" sz="2400" i="1" baseline="-25000">
                <a:solidFill>
                  <a:srgbClr val="000099"/>
                </a:solidFill>
              </a:rPr>
              <a:t>8</a:t>
            </a:r>
            <a:r>
              <a:rPr lang="es-ES" altLang="es-MX" sz="2400" i="1">
                <a:solidFill>
                  <a:srgbClr val="000099"/>
                </a:solidFill>
              </a:rPr>
              <a:t> 	  </a:t>
            </a:r>
            <a:r>
              <a:rPr lang="es-ES" altLang="es-MX" sz="2800">
                <a:solidFill>
                  <a:srgbClr val="000099"/>
                </a:solidFill>
              </a:rPr>
              <a:t>fase decagonal.</a:t>
            </a:r>
            <a:r>
              <a:rPr lang="es-ES" altLang="es-MX" sz="2400" i="1">
                <a:solidFill>
                  <a:schemeClr val="bg1"/>
                </a:solidFill>
              </a:rPr>
              <a:t>   </a:t>
            </a:r>
          </a:p>
          <a:p>
            <a:pPr marL="609600" indent="-609600">
              <a:lnSpc>
                <a:spcPct val="90000"/>
              </a:lnSpc>
              <a:buClr>
                <a:schemeClr val="accent1"/>
              </a:buClr>
              <a:buFont typeface="Wingdings" panose="05000000000000000000" pitchFamily="2" charset="2"/>
              <a:buNone/>
            </a:pPr>
            <a:endParaRPr lang="es-ES" altLang="es-MX"/>
          </a:p>
        </p:txBody>
      </p:sp>
      <p:pic>
        <p:nvPicPr>
          <p:cNvPr id="159747" name="Picture 4" descr="melt-spinnin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981075"/>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6" descr="melt-spinn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500438"/>
            <a:ext cx="23764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AutoShape 8"/>
          <p:cNvSpPr>
            <a:spLocks noChangeArrowheads="1"/>
          </p:cNvSpPr>
          <p:nvPr/>
        </p:nvSpPr>
        <p:spPr bwMode="auto">
          <a:xfrm>
            <a:off x="1042988" y="4221163"/>
            <a:ext cx="609600" cy="304800"/>
          </a:xfrm>
          <a:prstGeom prst="rightArrow">
            <a:avLst>
              <a:gd name="adj1" fmla="val 50000"/>
              <a:gd name="adj2" fmla="val 50000"/>
            </a:avLst>
          </a:prstGeom>
          <a:solidFill>
            <a:srgbClr val="FF6600"/>
          </a:solidFill>
          <a:ln w="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pic>
        <p:nvPicPr>
          <p:cNvPr id="159750" name="Picture 9" descr="Al70Ni15Co15-Decago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5229225"/>
            <a:ext cx="2376487"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Text Box 8"/>
          <p:cNvSpPr txBox="1">
            <a:spLocks noChangeArrowheads="1"/>
          </p:cNvSpPr>
          <p:nvPr/>
        </p:nvSpPr>
        <p:spPr bwMode="auto">
          <a:xfrm>
            <a:off x="8169275" y="620713"/>
            <a:ext cx="6207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s-ES" altLang="es-MX" sz="1600" b="1">
                <a:solidFill>
                  <a:srgbClr val="663300"/>
                </a:solidFill>
                <a:latin typeface="Times New Roman MT Extra Bold" pitchFamily="18" charset="0"/>
              </a:rPr>
              <a:t>6/30</a:t>
            </a:r>
          </a:p>
        </p:txBody>
      </p:sp>
      <p:sp>
        <p:nvSpPr>
          <p:cNvPr id="12" name="Text Box 9"/>
          <p:cNvSpPr txBox="1">
            <a:spLocks noChangeArrowheads="1"/>
          </p:cNvSpPr>
          <p:nvPr/>
        </p:nvSpPr>
        <p:spPr bwMode="auto">
          <a:xfrm>
            <a:off x="642938" y="142875"/>
            <a:ext cx="7643812" cy="674688"/>
          </a:xfrm>
          <a:prstGeom prst="rect">
            <a:avLst/>
          </a:prstGeom>
          <a:noFill/>
          <a:ln w="9525">
            <a:noFill/>
            <a:miter lim="800000"/>
            <a:headEnd/>
            <a:tailEnd/>
          </a:ln>
          <a:effectLst/>
        </p:spPr>
        <p:txBody>
          <a:bodyPr>
            <a:spAutoFit/>
          </a:bodyPr>
          <a:lstStyle/>
          <a:p>
            <a:pPr algn="ctr" eaLnBrk="1" hangingPunct="1">
              <a:lnSpc>
                <a:spcPct val="90000"/>
              </a:lnSpc>
              <a:spcBef>
                <a:spcPct val="20000"/>
              </a:spcBef>
              <a:defRPr/>
            </a:pPr>
            <a:r>
              <a:rPr lang="es-ES" sz="4200" b="1" dirty="0">
                <a:solidFill>
                  <a:srgbClr val="0000CC"/>
                </a:solidFill>
                <a:effectLst>
                  <a:outerShdw blurRad="38100" dist="38100" dir="2700000" algn="tl">
                    <a:srgbClr val="C0C0C0"/>
                  </a:outerShdw>
                </a:effectLst>
                <a:latin typeface="Times New Roman MT Extra Bold" pitchFamily="18" charset="0"/>
              </a:rPr>
              <a:t>Síntesis de Cuasicristales</a:t>
            </a:r>
          </a:p>
        </p:txBody>
      </p:sp>
      <p:pic>
        <p:nvPicPr>
          <p:cNvPr id="159753"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4"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4" name="Picture 3" descr="PRL-Delahaye-98-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7950" y="3644900"/>
            <a:ext cx="2879725" cy="2232025"/>
          </a:xfrm>
          <a:noFill/>
        </p:spPr>
      </p:pic>
      <p:pic>
        <p:nvPicPr>
          <p:cNvPr id="161795" name="Picture 4" descr="PRL-Homes-91"/>
          <p:cNvPicPr preferRelativeResize="0">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62675" y="3644900"/>
            <a:ext cx="2863850" cy="3024188"/>
          </a:xfrm>
          <a:noFill/>
        </p:spPr>
      </p:pic>
      <p:sp>
        <p:nvSpPr>
          <p:cNvPr id="161796" name="Text Box 5"/>
          <p:cNvSpPr txBox="1">
            <a:spLocks noChangeArrowheads="1"/>
          </p:cNvSpPr>
          <p:nvPr/>
        </p:nvSpPr>
        <p:spPr bwMode="auto">
          <a:xfrm>
            <a:off x="179388" y="1052513"/>
            <a:ext cx="884237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es-MX" sz="2800">
                <a:solidFill>
                  <a:srgbClr val="000099"/>
                </a:solidFill>
                <a:latin typeface="Arial Narrow" panose="020B0606020202030204" pitchFamily="34" charset="0"/>
              </a:rPr>
              <a:t>1.- Anómala conducción eléctrica a bajas temperaturas {</a:t>
            </a:r>
            <a:r>
              <a:rPr lang="el-GR" altLang="es-MX" sz="2800">
                <a:solidFill>
                  <a:srgbClr val="000099"/>
                </a:solidFill>
                <a:latin typeface="Arial Narrow" panose="020B0606020202030204" pitchFamily="34" charset="0"/>
              </a:rPr>
              <a:t>σ</a:t>
            </a:r>
            <a:r>
              <a:rPr lang="es-ES_tradnl" altLang="es-MX" sz="2800">
                <a:solidFill>
                  <a:srgbClr val="000099"/>
                </a:solidFill>
                <a:latin typeface="Arial Narrow" panose="020B0606020202030204" pitchFamily="34" charset="0"/>
              </a:rPr>
              <a:t>(T)</a:t>
            </a:r>
            <a:r>
              <a:rPr lang="es-ES_tradnl" altLang="es-MX" sz="2800">
                <a:solidFill>
                  <a:srgbClr val="000099"/>
                </a:solidFill>
                <a:latin typeface="Arial Narrow" panose="020B0606020202030204" pitchFamily="34" charset="0"/>
                <a:sym typeface="Symbol" panose="05050102010706020507" pitchFamily="18" charset="2"/>
              </a:rPr>
              <a:t>T</a:t>
            </a:r>
            <a:r>
              <a:rPr lang="es-ES_tradnl" altLang="es-MX" sz="2800" baseline="30000">
                <a:solidFill>
                  <a:srgbClr val="000099"/>
                </a:solidFill>
                <a:latin typeface="Arial Narrow" panose="020B0606020202030204" pitchFamily="34" charset="0"/>
                <a:sym typeface="Symbol" panose="05050102010706020507" pitchFamily="18" charset="2"/>
              </a:rPr>
              <a:t></a:t>
            </a:r>
            <a:r>
              <a:rPr lang="es-ES_tradnl" altLang="es-MX" sz="2800">
                <a:solidFill>
                  <a:srgbClr val="000099"/>
                </a:solidFill>
                <a:latin typeface="Arial Narrow" panose="020B0606020202030204" pitchFamily="34" charset="0"/>
                <a:sym typeface="Symbol" panose="05050102010706020507" pitchFamily="18" charset="2"/>
              </a:rPr>
              <a:t>}</a:t>
            </a:r>
            <a:r>
              <a:rPr lang="es-ES_tradnl" altLang="es-MX" sz="2800">
                <a:solidFill>
                  <a:srgbClr val="000099"/>
                </a:solidFill>
                <a:latin typeface="Arial Narrow" panose="020B0606020202030204" pitchFamily="34" charset="0"/>
              </a:rPr>
              <a:t>.</a:t>
            </a:r>
          </a:p>
          <a:p>
            <a:pPr eaLnBrk="1" hangingPunct="1">
              <a:spcBef>
                <a:spcPct val="0"/>
              </a:spcBef>
              <a:buFontTx/>
              <a:buNone/>
            </a:pPr>
            <a:r>
              <a:rPr lang="es-ES_tradnl" altLang="es-MX" sz="2800">
                <a:solidFill>
                  <a:srgbClr val="000099"/>
                </a:solidFill>
                <a:latin typeface="Arial Narrow" panose="020B0606020202030204" pitchFamily="34" charset="0"/>
              </a:rPr>
              <a:t>2.- Muy bajas temp. (</a:t>
            </a:r>
            <a:r>
              <a:rPr lang="es-ES_tradnl" altLang="es-MX" sz="2800" i="1">
                <a:solidFill>
                  <a:srgbClr val="000099"/>
                </a:solidFill>
                <a:latin typeface="Arial Narrow" panose="020B0606020202030204" pitchFamily="34" charset="0"/>
              </a:rPr>
              <a:t>i</a:t>
            </a:r>
            <a:r>
              <a:rPr lang="es-ES_tradnl" altLang="es-MX" sz="2800">
                <a:solidFill>
                  <a:srgbClr val="000099"/>
                </a:solidFill>
                <a:latin typeface="Arial Narrow" panose="020B0606020202030204" pitchFamily="34" charset="0"/>
              </a:rPr>
              <a:t>-Al</a:t>
            </a:r>
            <a:r>
              <a:rPr lang="es-ES_tradnl" altLang="es-MX" sz="2800" baseline="-25000">
                <a:solidFill>
                  <a:srgbClr val="000099"/>
                </a:solidFill>
                <a:latin typeface="Arial Narrow" panose="020B0606020202030204" pitchFamily="34" charset="0"/>
              </a:rPr>
              <a:t>70.5</a:t>
            </a:r>
            <a:r>
              <a:rPr lang="es-ES_tradnl" altLang="es-MX" sz="2800">
                <a:solidFill>
                  <a:srgbClr val="000099"/>
                </a:solidFill>
                <a:latin typeface="Arial Narrow" panose="020B0606020202030204" pitchFamily="34" charset="0"/>
              </a:rPr>
              <a:t>Pd</a:t>
            </a:r>
            <a:r>
              <a:rPr lang="es-ES_tradnl" altLang="es-MX" sz="2800" baseline="-25000">
                <a:solidFill>
                  <a:srgbClr val="000099"/>
                </a:solidFill>
                <a:latin typeface="Arial Narrow" panose="020B0606020202030204" pitchFamily="34" charset="0"/>
              </a:rPr>
              <a:t>21</a:t>
            </a:r>
            <a:r>
              <a:rPr lang="es-ES_tradnl" altLang="es-MX" sz="2800">
                <a:solidFill>
                  <a:srgbClr val="000099"/>
                </a:solidFill>
                <a:latin typeface="Arial Narrow" panose="020B0606020202030204" pitchFamily="34" charset="0"/>
              </a:rPr>
              <a:t>Re</a:t>
            </a:r>
            <a:r>
              <a:rPr lang="es-ES_tradnl" altLang="es-MX" sz="2800" baseline="-25000">
                <a:solidFill>
                  <a:srgbClr val="000099"/>
                </a:solidFill>
                <a:latin typeface="Arial Narrow" panose="020B0606020202030204" pitchFamily="34" charset="0"/>
              </a:rPr>
              <a:t>3.5</a:t>
            </a:r>
            <a:r>
              <a:rPr lang="es-ES_tradnl" altLang="es-MX" sz="2800">
                <a:solidFill>
                  <a:srgbClr val="000099"/>
                </a:solidFill>
                <a:latin typeface="Arial Narrow" panose="020B0606020202030204" pitchFamily="34" charset="0"/>
              </a:rPr>
              <a:t>):</a:t>
            </a:r>
            <a:r>
              <a:rPr lang="es-ES_tradnl" altLang="es-MX" sz="2800" baseline="-25000">
                <a:solidFill>
                  <a:srgbClr val="000099"/>
                </a:solidFill>
                <a:latin typeface="Arial Narrow" panose="020B0606020202030204" pitchFamily="34" charset="0"/>
              </a:rPr>
              <a:t> </a:t>
            </a:r>
            <a:r>
              <a:rPr lang="el-GR" altLang="es-MX" sz="2800">
                <a:solidFill>
                  <a:srgbClr val="000099"/>
                </a:solidFill>
                <a:latin typeface="Arial Narrow" panose="020B0606020202030204" pitchFamily="34" charset="0"/>
              </a:rPr>
              <a:t>σ</a:t>
            </a:r>
            <a:r>
              <a:rPr lang="es-ES_tradnl" altLang="es-MX" sz="2800">
                <a:solidFill>
                  <a:srgbClr val="000099"/>
                </a:solidFill>
                <a:latin typeface="Arial Narrow" panose="020B0606020202030204" pitchFamily="34" charset="0"/>
              </a:rPr>
              <a:t>(T)= </a:t>
            </a:r>
            <a:r>
              <a:rPr lang="el-GR" altLang="es-MX" sz="2800">
                <a:solidFill>
                  <a:srgbClr val="000099"/>
                </a:solidFill>
                <a:latin typeface="Arial Narrow" panose="020B0606020202030204" pitchFamily="34" charset="0"/>
                <a:sym typeface="Symbol" panose="05050102010706020507" pitchFamily="18" charset="2"/>
              </a:rPr>
              <a:t></a:t>
            </a:r>
            <a:r>
              <a:rPr lang="es-ES_tradnl" altLang="es-MX" sz="2800" baseline="-25000">
                <a:solidFill>
                  <a:srgbClr val="000099"/>
                </a:solidFill>
                <a:latin typeface="Arial Narrow" panose="020B0606020202030204" pitchFamily="34" charset="0"/>
                <a:sym typeface="Symbol" panose="05050102010706020507" pitchFamily="18" charset="2"/>
              </a:rPr>
              <a:t>0</a:t>
            </a:r>
            <a:r>
              <a:rPr lang="es-ES_tradnl" altLang="es-MX" sz="2800">
                <a:solidFill>
                  <a:srgbClr val="000099"/>
                </a:solidFill>
                <a:latin typeface="Arial Narrow" panose="020B0606020202030204" pitchFamily="34" charset="0"/>
                <a:sym typeface="Symbol" panose="05050102010706020507" pitchFamily="18" charset="2"/>
              </a:rPr>
              <a:t>exp[-(T</a:t>
            </a:r>
            <a:r>
              <a:rPr lang="es-ES_tradnl" altLang="es-MX" sz="2800" baseline="-25000">
                <a:solidFill>
                  <a:srgbClr val="000099"/>
                </a:solidFill>
                <a:latin typeface="Arial Narrow" panose="020B0606020202030204" pitchFamily="34" charset="0"/>
                <a:sym typeface="Symbol" panose="05050102010706020507" pitchFamily="18" charset="2"/>
              </a:rPr>
              <a:t>0</a:t>
            </a:r>
            <a:r>
              <a:rPr lang="es-ES_tradnl" altLang="es-MX" sz="2800">
                <a:solidFill>
                  <a:srgbClr val="000099"/>
                </a:solidFill>
                <a:latin typeface="Arial Narrow" panose="020B0606020202030204" pitchFamily="34" charset="0"/>
                <a:sym typeface="Symbol" panose="05050102010706020507" pitchFamily="18" charset="2"/>
              </a:rPr>
              <a:t>/T)</a:t>
            </a:r>
            <a:r>
              <a:rPr lang="es-ES_tradnl" altLang="es-MX" sz="2800" baseline="30000">
                <a:solidFill>
                  <a:srgbClr val="000099"/>
                </a:solidFill>
                <a:latin typeface="Arial Narrow" panose="020B0606020202030204" pitchFamily="34" charset="0"/>
                <a:sym typeface="Symbol" panose="05050102010706020507" pitchFamily="18" charset="2"/>
              </a:rPr>
              <a:t>1/4</a:t>
            </a:r>
            <a:r>
              <a:rPr lang="es-ES_tradnl" altLang="es-MX" sz="2800">
                <a:solidFill>
                  <a:srgbClr val="000099"/>
                </a:solidFill>
                <a:latin typeface="Arial Narrow" panose="020B0606020202030204" pitchFamily="34" charset="0"/>
                <a:sym typeface="Symbol" panose="05050102010706020507" pitchFamily="18" charset="2"/>
              </a:rPr>
              <a:t>]</a:t>
            </a:r>
            <a:r>
              <a:rPr lang="es-ES_tradnl" altLang="es-MX" sz="2800">
                <a:solidFill>
                  <a:srgbClr val="000099"/>
                </a:solidFill>
                <a:latin typeface="Arial Narrow" panose="020B0606020202030204" pitchFamily="34" charset="0"/>
              </a:rPr>
              <a:t>.</a:t>
            </a:r>
            <a:endParaRPr lang="el-GR" altLang="es-MX" sz="2800">
              <a:solidFill>
                <a:srgbClr val="000099"/>
              </a:solidFill>
              <a:latin typeface="Arial Narrow" panose="020B0606020202030204" pitchFamily="34" charset="0"/>
            </a:endParaRPr>
          </a:p>
          <a:p>
            <a:pPr eaLnBrk="1" hangingPunct="1">
              <a:spcBef>
                <a:spcPct val="0"/>
              </a:spcBef>
              <a:buFontTx/>
              <a:buNone/>
            </a:pPr>
            <a:r>
              <a:rPr lang="es-ES_tradnl" altLang="es-MX" sz="2800">
                <a:solidFill>
                  <a:srgbClr val="000099"/>
                </a:solidFill>
                <a:latin typeface="Arial Narrow" panose="020B0606020202030204" pitchFamily="34" charset="0"/>
              </a:rPr>
              <a:t>3.- Menor conductividad al eliminar defectos estructurales.</a:t>
            </a:r>
          </a:p>
          <a:p>
            <a:pPr eaLnBrk="1" hangingPunct="1">
              <a:spcBef>
                <a:spcPct val="0"/>
              </a:spcBef>
              <a:buFontTx/>
              <a:buNone/>
            </a:pPr>
            <a:r>
              <a:rPr lang="es-ES_tradnl" altLang="es-MX" sz="2800">
                <a:solidFill>
                  <a:srgbClr val="000099"/>
                </a:solidFill>
                <a:latin typeface="Arial Narrow" panose="020B0606020202030204" pitchFamily="34" charset="0"/>
              </a:rPr>
              <a:t>4.- Conductividad óptica crece linealmente con la frecuencia.</a:t>
            </a:r>
          </a:p>
          <a:p>
            <a:pPr eaLnBrk="1" hangingPunct="1">
              <a:spcBef>
                <a:spcPct val="0"/>
              </a:spcBef>
              <a:buFontTx/>
              <a:buNone/>
            </a:pPr>
            <a:r>
              <a:rPr lang="es-ES_tradnl" altLang="es-MX" sz="2800">
                <a:solidFill>
                  <a:srgbClr val="000099"/>
                </a:solidFill>
                <a:latin typeface="Arial Narrow" panose="020B0606020202030204" pitchFamily="34" charset="0"/>
              </a:rPr>
              <a:t>     {Teoría de Drude: </a:t>
            </a:r>
            <a:r>
              <a:rPr lang="el-GR" altLang="es-MX" sz="2800">
                <a:solidFill>
                  <a:srgbClr val="000099"/>
                </a:solidFill>
                <a:latin typeface="Arial Narrow" panose="020B0606020202030204" pitchFamily="34" charset="0"/>
              </a:rPr>
              <a:t>σ</a:t>
            </a:r>
            <a:r>
              <a:rPr lang="es-ES_tradnl" altLang="es-MX" sz="2800">
                <a:solidFill>
                  <a:srgbClr val="000099"/>
                </a:solidFill>
                <a:latin typeface="Arial Narrow" panose="020B0606020202030204" pitchFamily="34" charset="0"/>
              </a:rPr>
              <a:t>(</a:t>
            </a:r>
            <a:r>
              <a:rPr lang="es-ES_tradnl" altLang="es-MX" sz="2800">
                <a:solidFill>
                  <a:srgbClr val="000099"/>
                </a:solidFill>
                <a:latin typeface="Arial Narrow" panose="020B0606020202030204" pitchFamily="34" charset="0"/>
                <a:sym typeface="Symbol" panose="05050102010706020507" pitchFamily="18" charset="2"/>
              </a:rPr>
              <a:t></a:t>
            </a:r>
            <a:r>
              <a:rPr lang="es-ES_tradnl" altLang="es-MX" sz="2800">
                <a:solidFill>
                  <a:srgbClr val="000099"/>
                </a:solidFill>
                <a:latin typeface="Arial Narrow" panose="020B0606020202030204" pitchFamily="34" charset="0"/>
              </a:rPr>
              <a:t>)= </a:t>
            </a:r>
            <a:r>
              <a:rPr lang="el-GR" altLang="es-MX" sz="2800">
                <a:solidFill>
                  <a:srgbClr val="000099"/>
                </a:solidFill>
                <a:latin typeface="Arial Narrow" panose="020B0606020202030204" pitchFamily="34" charset="0"/>
                <a:sym typeface="Symbol" panose="05050102010706020507" pitchFamily="18" charset="2"/>
              </a:rPr>
              <a:t></a:t>
            </a:r>
            <a:r>
              <a:rPr lang="es-ES_tradnl" altLang="es-MX" sz="2800" baseline="-25000">
                <a:solidFill>
                  <a:srgbClr val="000099"/>
                </a:solidFill>
                <a:latin typeface="Arial Narrow" panose="020B0606020202030204" pitchFamily="34" charset="0"/>
                <a:sym typeface="Symbol" panose="05050102010706020507" pitchFamily="18" charset="2"/>
              </a:rPr>
              <a:t>0</a:t>
            </a:r>
            <a:r>
              <a:rPr lang="es-ES_tradnl" altLang="es-MX" sz="2800">
                <a:solidFill>
                  <a:srgbClr val="000099"/>
                </a:solidFill>
                <a:latin typeface="Arial Narrow" panose="020B0606020202030204" pitchFamily="34" charset="0"/>
                <a:sym typeface="Symbol" panose="05050102010706020507" pitchFamily="18" charset="2"/>
              </a:rPr>
              <a:t>/(1-</a:t>
            </a:r>
            <a:r>
              <a:rPr lang="es-ES_tradnl" altLang="es-MX" sz="2800" i="1">
                <a:solidFill>
                  <a:srgbClr val="000099"/>
                </a:solidFill>
                <a:latin typeface="Arial Narrow" panose="020B0606020202030204" pitchFamily="34" charset="0"/>
                <a:sym typeface="Symbol" panose="05050102010706020507" pitchFamily="18" charset="2"/>
              </a:rPr>
              <a:t>i</a:t>
            </a:r>
            <a:r>
              <a:rPr lang="es-ES_tradnl" altLang="es-MX" sz="2800">
                <a:solidFill>
                  <a:srgbClr val="000099"/>
                </a:solidFill>
                <a:latin typeface="Arial Narrow" panose="020B0606020202030204" pitchFamily="34" charset="0"/>
                <a:sym typeface="Symbol" panose="05050102010706020507" pitchFamily="18" charset="2"/>
              </a:rPr>
              <a:t>)       Re[</a:t>
            </a:r>
            <a:r>
              <a:rPr lang="el-GR" altLang="es-MX" sz="2800">
                <a:solidFill>
                  <a:srgbClr val="000099"/>
                </a:solidFill>
                <a:latin typeface="Arial Narrow" panose="020B0606020202030204" pitchFamily="34" charset="0"/>
              </a:rPr>
              <a:t>σ</a:t>
            </a:r>
            <a:r>
              <a:rPr lang="es-ES_tradnl" altLang="es-MX" sz="2800">
                <a:solidFill>
                  <a:srgbClr val="000099"/>
                </a:solidFill>
                <a:latin typeface="Arial Narrow" panose="020B0606020202030204" pitchFamily="34" charset="0"/>
              </a:rPr>
              <a:t>(</a:t>
            </a:r>
            <a:r>
              <a:rPr lang="es-ES_tradnl" altLang="es-MX" sz="2800">
                <a:solidFill>
                  <a:srgbClr val="000099"/>
                </a:solidFill>
                <a:latin typeface="Arial Narrow" panose="020B0606020202030204" pitchFamily="34" charset="0"/>
                <a:sym typeface="Symbol" panose="05050102010706020507" pitchFamily="18" charset="2"/>
              </a:rPr>
              <a:t></a:t>
            </a:r>
            <a:r>
              <a:rPr lang="es-ES_tradnl" altLang="es-MX" sz="2800">
                <a:solidFill>
                  <a:srgbClr val="000099"/>
                </a:solidFill>
                <a:latin typeface="Arial Narrow" panose="020B0606020202030204" pitchFamily="34" charset="0"/>
              </a:rPr>
              <a:t>)</a:t>
            </a:r>
            <a:r>
              <a:rPr lang="es-ES_tradnl" altLang="es-MX" sz="2800">
                <a:solidFill>
                  <a:srgbClr val="000099"/>
                </a:solidFill>
                <a:latin typeface="Arial Narrow" panose="020B0606020202030204" pitchFamily="34" charset="0"/>
                <a:sym typeface="Symbol" panose="05050102010706020507" pitchFamily="18" charset="2"/>
              </a:rPr>
              <a:t>]=</a:t>
            </a:r>
            <a:r>
              <a:rPr lang="el-GR" altLang="es-MX" sz="2800">
                <a:solidFill>
                  <a:srgbClr val="000099"/>
                </a:solidFill>
                <a:latin typeface="Arial Narrow" panose="020B0606020202030204" pitchFamily="34" charset="0"/>
                <a:sym typeface="Symbol" panose="05050102010706020507" pitchFamily="18" charset="2"/>
              </a:rPr>
              <a:t></a:t>
            </a:r>
            <a:r>
              <a:rPr lang="es-ES_tradnl" altLang="es-MX" sz="2800" baseline="-25000">
                <a:solidFill>
                  <a:srgbClr val="000099"/>
                </a:solidFill>
                <a:latin typeface="Arial Narrow" panose="020B0606020202030204" pitchFamily="34" charset="0"/>
                <a:sym typeface="Symbol" panose="05050102010706020507" pitchFamily="18" charset="2"/>
              </a:rPr>
              <a:t>0</a:t>
            </a:r>
            <a:r>
              <a:rPr lang="es-ES_tradnl" altLang="es-MX" sz="2800">
                <a:solidFill>
                  <a:srgbClr val="000099"/>
                </a:solidFill>
                <a:latin typeface="Arial Narrow" panose="020B0606020202030204" pitchFamily="34" charset="0"/>
                <a:sym typeface="Symbol" panose="05050102010706020507" pitchFamily="18" charset="2"/>
              </a:rPr>
              <a:t>/(1+</a:t>
            </a:r>
            <a:r>
              <a:rPr lang="es-ES_tradnl" altLang="es-MX" sz="2800" baseline="30000">
                <a:solidFill>
                  <a:srgbClr val="000099"/>
                </a:solidFill>
                <a:latin typeface="Arial Narrow" panose="020B0606020202030204" pitchFamily="34" charset="0"/>
                <a:sym typeface="Symbol" panose="05050102010706020507" pitchFamily="18" charset="2"/>
              </a:rPr>
              <a:t>2</a:t>
            </a:r>
            <a:r>
              <a:rPr lang="es-ES_tradnl" altLang="es-MX" sz="2800">
                <a:solidFill>
                  <a:srgbClr val="000099"/>
                </a:solidFill>
                <a:latin typeface="Arial Narrow" panose="020B0606020202030204" pitchFamily="34" charset="0"/>
                <a:sym typeface="Symbol" panose="05050102010706020507" pitchFamily="18" charset="2"/>
              </a:rPr>
              <a:t></a:t>
            </a:r>
            <a:r>
              <a:rPr lang="es-ES_tradnl" altLang="es-MX" sz="2800" baseline="30000">
                <a:solidFill>
                  <a:srgbClr val="000099"/>
                </a:solidFill>
                <a:latin typeface="Arial Narrow" panose="020B0606020202030204" pitchFamily="34" charset="0"/>
                <a:sym typeface="Symbol" panose="05050102010706020507" pitchFamily="18" charset="2"/>
              </a:rPr>
              <a:t>2</a:t>
            </a:r>
            <a:r>
              <a:rPr lang="es-ES_tradnl" altLang="es-MX" sz="2800">
                <a:solidFill>
                  <a:srgbClr val="000099"/>
                </a:solidFill>
                <a:latin typeface="Arial Narrow" panose="020B0606020202030204" pitchFamily="34" charset="0"/>
                <a:sym typeface="Symbol" panose="05050102010706020507" pitchFamily="18" charset="2"/>
              </a:rPr>
              <a:t>)}</a:t>
            </a:r>
          </a:p>
        </p:txBody>
      </p:sp>
      <p:pic>
        <p:nvPicPr>
          <p:cNvPr id="161797" name="Picture 6" descr="PRL-Delahaye-98-2"/>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048000" y="3678238"/>
            <a:ext cx="2892425" cy="2271712"/>
          </a:xfrm>
          <a:noFill/>
        </p:spPr>
      </p:pic>
      <p:sp>
        <p:nvSpPr>
          <p:cNvPr id="161798" name="Text Box 7"/>
          <p:cNvSpPr txBox="1">
            <a:spLocks noChangeArrowheads="1"/>
          </p:cNvSpPr>
          <p:nvPr/>
        </p:nvSpPr>
        <p:spPr bwMode="auto">
          <a:xfrm>
            <a:off x="250825" y="5949950"/>
            <a:ext cx="5975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es-MX" sz="1600">
                <a:latin typeface="Antique Olive" pitchFamily="34" charset="0"/>
              </a:rPr>
              <a:t>1.- J. Delahaye, </a:t>
            </a:r>
            <a:r>
              <a:rPr lang="es-ES_tradnl" altLang="es-MX" sz="1600" i="1">
                <a:latin typeface="Antique Olive" pitchFamily="34" charset="0"/>
              </a:rPr>
              <a:t>et al</a:t>
            </a:r>
            <a:r>
              <a:rPr lang="es-ES_tradnl" altLang="es-MX" sz="1600">
                <a:latin typeface="Antique Olive" pitchFamily="34" charset="0"/>
              </a:rPr>
              <a:t>., </a:t>
            </a:r>
            <a:r>
              <a:rPr lang="es-ES_tradnl" altLang="es-MX" sz="1600" i="1">
                <a:latin typeface="Antique Olive" pitchFamily="34" charset="0"/>
              </a:rPr>
              <a:t>Phys. Rev. Lett.</a:t>
            </a:r>
            <a:r>
              <a:rPr lang="es-ES_tradnl" altLang="es-MX" sz="1600">
                <a:latin typeface="Antique Olive" pitchFamily="34" charset="0"/>
              </a:rPr>
              <a:t> </a:t>
            </a:r>
            <a:r>
              <a:rPr lang="es-ES_tradnl" altLang="es-MX" sz="1600" b="1">
                <a:latin typeface="Antique Olive" pitchFamily="34" charset="0"/>
              </a:rPr>
              <a:t>81</a:t>
            </a:r>
            <a:r>
              <a:rPr lang="es-ES_tradnl" altLang="es-MX" sz="1600">
                <a:latin typeface="Antique Olive" pitchFamily="34" charset="0"/>
              </a:rPr>
              <a:t>, 4204 (1998).</a:t>
            </a:r>
          </a:p>
          <a:p>
            <a:pPr eaLnBrk="1" hangingPunct="1">
              <a:spcBef>
                <a:spcPct val="0"/>
              </a:spcBef>
              <a:buFontTx/>
              <a:buNone/>
            </a:pPr>
            <a:r>
              <a:rPr lang="es-ES_tradnl" altLang="es-MX" sz="1600">
                <a:latin typeface="Antique Olive" pitchFamily="34" charset="0"/>
              </a:rPr>
              <a:t>2.- C.C. Homes, </a:t>
            </a:r>
            <a:r>
              <a:rPr lang="es-ES_tradnl" altLang="es-MX" sz="1600" i="1">
                <a:latin typeface="Antique Olive" pitchFamily="34" charset="0"/>
              </a:rPr>
              <a:t>et al</a:t>
            </a:r>
            <a:r>
              <a:rPr lang="es-ES_tradnl" altLang="es-MX" sz="1600">
                <a:latin typeface="Antique Olive" pitchFamily="34" charset="0"/>
              </a:rPr>
              <a:t>., </a:t>
            </a:r>
            <a:r>
              <a:rPr lang="es-ES_tradnl" altLang="es-MX" sz="1600" i="1">
                <a:latin typeface="Antique Olive" pitchFamily="34" charset="0"/>
              </a:rPr>
              <a:t>Phys. Rev. Lett.</a:t>
            </a:r>
            <a:r>
              <a:rPr lang="es-ES_tradnl" altLang="es-MX" sz="1600">
                <a:latin typeface="Antique Olive" pitchFamily="34" charset="0"/>
              </a:rPr>
              <a:t> </a:t>
            </a:r>
            <a:r>
              <a:rPr lang="es-ES_tradnl" altLang="es-MX" sz="1600" b="1">
                <a:latin typeface="Antique Olive" pitchFamily="34" charset="0"/>
              </a:rPr>
              <a:t>67</a:t>
            </a:r>
            <a:r>
              <a:rPr lang="es-ES_tradnl" altLang="es-MX" sz="1600">
                <a:latin typeface="Antique Olive" pitchFamily="34" charset="0"/>
              </a:rPr>
              <a:t>, 2694 (1991).</a:t>
            </a:r>
            <a:endParaRPr lang="es-MX" altLang="es-MX" sz="1600">
              <a:latin typeface="Antique Olive" pitchFamily="34" charset="0"/>
            </a:endParaRPr>
          </a:p>
        </p:txBody>
      </p:sp>
      <p:sp>
        <p:nvSpPr>
          <p:cNvPr id="161799" name="AutoShape 8"/>
          <p:cNvSpPr>
            <a:spLocks noChangeArrowheads="1"/>
          </p:cNvSpPr>
          <p:nvPr/>
        </p:nvSpPr>
        <p:spPr bwMode="auto">
          <a:xfrm>
            <a:off x="5364163" y="2924175"/>
            <a:ext cx="360362" cy="304800"/>
          </a:xfrm>
          <a:prstGeom prst="rightArrow">
            <a:avLst>
              <a:gd name="adj1" fmla="val 50000"/>
              <a:gd name="adj2" fmla="val 29557"/>
            </a:avLst>
          </a:prstGeom>
          <a:solidFill>
            <a:srgbClr val="FF6600"/>
          </a:solidFill>
          <a:ln w="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MX" sz="1800"/>
          </a:p>
        </p:txBody>
      </p:sp>
      <p:sp>
        <p:nvSpPr>
          <p:cNvPr id="161800" name="Text Box 13"/>
          <p:cNvSpPr txBox="1">
            <a:spLocks noChangeArrowheads="1"/>
          </p:cNvSpPr>
          <p:nvPr/>
        </p:nvSpPr>
        <p:spPr bwMode="auto">
          <a:xfrm>
            <a:off x="8169275" y="642938"/>
            <a:ext cx="6207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s-ES" altLang="es-MX" sz="1600" b="1">
                <a:solidFill>
                  <a:srgbClr val="663300"/>
                </a:solidFill>
                <a:latin typeface="Times New Roman MT Extra Bold" pitchFamily="18" charset="0"/>
              </a:rPr>
              <a:t>8/30</a:t>
            </a:r>
          </a:p>
        </p:txBody>
      </p:sp>
      <p:sp>
        <p:nvSpPr>
          <p:cNvPr id="119822" name="Text Box 14"/>
          <p:cNvSpPr txBox="1">
            <a:spLocks noChangeArrowheads="1"/>
          </p:cNvSpPr>
          <p:nvPr/>
        </p:nvSpPr>
        <p:spPr bwMode="auto">
          <a:xfrm>
            <a:off x="987425" y="115888"/>
            <a:ext cx="6892925" cy="757237"/>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defRPr/>
            </a:pPr>
            <a:r>
              <a:rPr lang="es-ES" sz="4800" b="1" dirty="0">
                <a:solidFill>
                  <a:srgbClr val="0000CC"/>
                </a:solidFill>
                <a:effectLst>
                  <a:outerShdw blurRad="38100" dist="38100" dir="2700000" algn="tl">
                    <a:srgbClr val="C0C0C0"/>
                  </a:outerShdw>
                </a:effectLst>
                <a:latin typeface="Times New Roman MT Extra Bold" pitchFamily="18" charset="0"/>
              </a:rPr>
              <a:t>Transporte Electrónico</a:t>
            </a:r>
          </a:p>
        </p:txBody>
      </p:sp>
      <p:pic>
        <p:nvPicPr>
          <p:cNvPr id="161802" name="8 Imagen" descr="unam-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7969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3" name="Line 12"/>
          <p:cNvSpPr>
            <a:spLocks noChangeShapeType="1"/>
          </p:cNvSpPr>
          <p:nvPr/>
        </p:nvSpPr>
        <p:spPr bwMode="auto">
          <a:xfrm>
            <a:off x="1042988" y="836613"/>
            <a:ext cx="7918450" cy="38100"/>
          </a:xfrm>
          <a:prstGeom prst="line">
            <a:avLst/>
          </a:prstGeom>
          <a:noFill/>
          <a:ln w="38100">
            <a:solidFill>
              <a:srgbClr val="336600"/>
            </a:solidFill>
            <a:round/>
            <a:headEnd/>
            <a:tailEnd/>
          </a:ln>
          <a:extLst>
            <a:ext uri="{909E8E84-426E-40DD-AFC4-6F175D3DCCD1}">
              <a14:hiddenFill xmlns:a14="http://schemas.microsoft.com/office/drawing/2010/main">
                <a:noFill/>
              </a14:hiddenFill>
            </a:ext>
          </a:extLst>
        </p:spPr>
        <p:txBody>
          <a:bodyPr/>
          <a:lstStyle/>
          <a:p>
            <a:endParaRPr lang="es-MX"/>
          </a:p>
        </p:txBody>
      </p:sp>
    </p:spTree>
  </p:cSld>
  <p:clrMapOvr>
    <a:masterClrMapping/>
  </p:clrMapOvr>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Competition</Template>
  <TotalTime>2132</TotalTime>
  <Words>2174</Words>
  <Application>Microsoft Office PowerPoint</Application>
  <PresentationFormat>Presentación en pantalla (4:3)</PresentationFormat>
  <Paragraphs>540</Paragraphs>
  <Slides>91</Slides>
  <Notes>65</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5</vt:i4>
      </vt:variant>
      <vt:variant>
        <vt:lpstr>Títulos de diapositiva</vt:lpstr>
      </vt:variant>
      <vt:variant>
        <vt:i4>91</vt:i4>
      </vt:variant>
    </vt:vector>
  </HeadingPairs>
  <TitlesOfParts>
    <vt:vector size="110" baseType="lpstr">
      <vt:lpstr>Arial</vt:lpstr>
      <vt:lpstr>Times New Roman MT Extra Bold</vt:lpstr>
      <vt:lpstr>Times New Roman</vt:lpstr>
      <vt:lpstr>Symbol</vt:lpstr>
      <vt:lpstr>Antique Olive</vt:lpstr>
      <vt:lpstr>Arial Narrow</vt:lpstr>
      <vt:lpstr>Helvetica</vt:lpstr>
      <vt:lpstr>新細明體</vt:lpstr>
      <vt:lpstr>Calibri</vt:lpstr>
      <vt:lpstr>Arial Unicode MS</vt:lpstr>
      <vt:lpstr>Comic Sans MS</vt:lpstr>
      <vt:lpstr>MT Extra</vt:lpstr>
      <vt:lpstr>Wingdings</vt:lpstr>
      <vt:lpstr>Diseño predeterminado</vt:lpstr>
      <vt:lpstr>Microsoft Photo Editor 3.0 Photo</vt:lpstr>
      <vt:lpstr>MathType 6.0 Equation</vt:lpstr>
      <vt:lpstr>Equation</vt:lpstr>
      <vt:lpstr>Microsoft Editor de ecuaciones 3.0</vt:lpstr>
      <vt:lpstr>Graph</vt:lpstr>
      <vt:lpstr>Renormalización Aplicada al Estudio de los Cuasicristales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Simetría y Propiedades</vt:lpstr>
      <vt:lpstr>Simetría y Propiedades</vt:lpstr>
      <vt:lpstr>Simetría y Propiedades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Eficiencia Computacional</vt:lpstr>
      <vt:lpstr>Teorema de Convolución</vt:lpstr>
      <vt:lpstr>Teorema de Convolución</vt:lpstr>
      <vt:lpstr>Teorema de Convolución</vt:lpstr>
      <vt:lpstr>Teorema de Convolución</vt:lpstr>
      <vt:lpstr>Cuantización en Nanosistemas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FC-UNAM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Cuasicristales</dc:title>
  <dc:creator>Vicenta</dc:creator>
  <cp:lastModifiedBy>Vicenta Sanchez</cp:lastModifiedBy>
  <cp:revision>139</cp:revision>
  <dcterms:created xsi:type="dcterms:W3CDTF">2008-04-28T22:32:03Z</dcterms:created>
  <dcterms:modified xsi:type="dcterms:W3CDTF">2017-02-23T19:39:22Z</dcterms:modified>
</cp:coreProperties>
</file>