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F9E2-36E6-40C4-98D2-706E6FBF90A7}" type="datetimeFigureOut">
              <a:rPr lang="es-ES" smtClean="0"/>
              <a:pPr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C75A-2757-4906-B63F-A1806F85C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928670"/>
            <a:ext cx="6486548" cy="471013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La historia de la </a:t>
            </a:r>
            <a:r>
              <a:rPr lang="es-ES" b="1" dirty="0" smtClean="0">
                <a:solidFill>
                  <a:schemeClr val="tx1"/>
                </a:solidFill>
              </a:rPr>
              <a:t>ciencia </a:t>
            </a:r>
            <a:r>
              <a:rPr lang="es-ES" b="1" dirty="0" smtClean="0">
                <a:solidFill>
                  <a:schemeClr val="tx1"/>
                </a:solidFill>
              </a:rPr>
              <a:t>en México: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Muchas lagunas sin explorar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chemeClr val="tx1"/>
                </a:solidFill>
              </a:rPr>
              <a:t>Luis </a:t>
            </a:r>
            <a:r>
              <a:rPr lang="es-ES" dirty="0" err="1" smtClean="0">
                <a:solidFill>
                  <a:schemeClr val="tx1"/>
                </a:solidFill>
              </a:rPr>
              <a:t>Gottdiener</a:t>
            </a:r>
            <a:endParaRPr lang="es-E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chemeClr val="tx1"/>
                </a:solidFill>
              </a:rPr>
              <a:t>Depto. de Física, </a:t>
            </a:r>
            <a:r>
              <a:rPr lang="es-ES" dirty="0" smtClean="0">
                <a:solidFill>
                  <a:schemeClr val="tx1"/>
                </a:solidFill>
              </a:rPr>
              <a:t>F. Ciencias</a:t>
            </a:r>
            <a:endParaRPr lang="es-E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" sz="2800" dirty="0" smtClean="0">
                <a:solidFill>
                  <a:schemeClr val="tx1"/>
                </a:solidFill>
              </a:rPr>
              <a:t>4-mayo-2017</a:t>
            </a:r>
          </a:p>
          <a:p>
            <a:pPr>
              <a:defRPr/>
            </a:pPr>
            <a:r>
              <a:rPr lang="es-ES" dirty="0" smtClean="0">
                <a:solidFill>
                  <a:schemeClr val="tx1"/>
                </a:solidFill>
              </a:rPr>
              <a:t>Seminario del Lab</a:t>
            </a:r>
            <a:r>
              <a:rPr lang="es-ES" dirty="0" smtClean="0">
                <a:solidFill>
                  <a:schemeClr val="tx1"/>
                </a:solidFill>
              </a:rPr>
              <a:t>oratorio</a:t>
            </a:r>
            <a:r>
              <a:rPr lang="es-ES" dirty="0" smtClean="0">
                <a:solidFill>
                  <a:schemeClr val="tx1"/>
                </a:solidFill>
              </a:rPr>
              <a:t> de Cómputo Científico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b="1" dirty="0"/>
              <a:t>IV. </a:t>
            </a:r>
            <a:r>
              <a:rPr lang="es-ES" b="1" dirty="0" smtClean="0"/>
              <a:t>Fuentes </a:t>
            </a:r>
            <a:r>
              <a:rPr lang="es-ES" b="1" dirty="0" smtClean="0"/>
              <a:t>de información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Fernando </a:t>
            </a:r>
            <a:r>
              <a:rPr lang="es-ES" sz="4000" dirty="0"/>
              <a:t>Alba</a:t>
            </a:r>
          </a:p>
          <a:p>
            <a:r>
              <a:rPr lang="es-ES" sz="4000" dirty="0" smtClean="0"/>
              <a:t>Jorge </a:t>
            </a:r>
            <a:r>
              <a:rPr lang="es-ES" sz="4000" dirty="0"/>
              <a:t>Flores</a:t>
            </a:r>
          </a:p>
          <a:p>
            <a:r>
              <a:rPr lang="es-ES" sz="4000" dirty="0"/>
              <a:t>Miguel J. </a:t>
            </a:r>
            <a:r>
              <a:rPr lang="es-ES" sz="4000" dirty="0" err="1"/>
              <a:t>Yacamán</a:t>
            </a:r>
            <a:endParaRPr lang="es-ES" sz="4000" dirty="0"/>
          </a:p>
          <a:p>
            <a:r>
              <a:rPr lang="es-ES" sz="4000" dirty="0"/>
              <a:t>Luis de la </a:t>
            </a:r>
            <a:r>
              <a:rPr lang="es-ES" sz="4000" dirty="0" smtClean="0"/>
              <a:t>Peña</a:t>
            </a:r>
          </a:p>
          <a:p>
            <a:r>
              <a:rPr lang="es-ES" sz="4000" dirty="0" smtClean="0"/>
              <a:t>Manuel </a:t>
            </a:r>
            <a:r>
              <a:rPr lang="es-ES" sz="4000" dirty="0" err="1" smtClean="0"/>
              <a:t>Peimbert</a:t>
            </a:r>
            <a:endParaRPr lang="es-ES" sz="4000" dirty="0" smtClean="0"/>
          </a:p>
          <a:p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Mariano Bauer</a:t>
            </a:r>
          </a:p>
          <a:p>
            <a:r>
              <a:rPr lang="es-ES" sz="4400" dirty="0"/>
              <a:t>Pablo Barrera</a:t>
            </a:r>
          </a:p>
          <a:p>
            <a:r>
              <a:rPr lang="es-ES" sz="4400" dirty="0"/>
              <a:t>Miguel </a:t>
            </a:r>
            <a:r>
              <a:rPr lang="es-ES" sz="4400" dirty="0" smtClean="0"/>
              <a:t>Lara</a:t>
            </a:r>
          </a:p>
          <a:p>
            <a:endParaRPr lang="es-ES" sz="4400" dirty="0" smtClean="0"/>
          </a:p>
          <a:p>
            <a:r>
              <a:rPr lang="es-ES" sz="4000" dirty="0" smtClean="0"/>
              <a:t>Advertencia: Puede haber sesgo en la información</a:t>
            </a:r>
            <a:endParaRPr lang="es-E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b="1" dirty="0"/>
              <a:t>V. Tema: </a:t>
            </a:r>
            <a:r>
              <a:rPr lang="es-ES" b="1" dirty="0" smtClean="0"/>
              <a:t>Instituciones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4000" dirty="0"/>
              <a:t>Retos: </a:t>
            </a:r>
          </a:p>
          <a:p>
            <a:r>
              <a:rPr lang="es-ES" sz="4000" dirty="0"/>
              <a:t>Posiblemente </a:t>
            </a:r>
            <a:r>
              <a:rPr lang="es-ES" sz="4000" dirty="0" smtClean="0"/>
              <a:t>de </a:t>
            </a:r>
            <a:r>
              <a:rPr lang="es-ES" sz="4000" dirty="0"/>
              <a:t>menos interés que </a:t>
            </a:r>
            <a:r>
              <a:rPr lang="es-ES" sz="4000" dirty="0" smtClean="0"/>
              <a:t>biografía</a:t>
            </a:r>
          </a:p>
          <a:p>
            <a:r>
              <a:rPr lang="es-ES" sz="4000" dirty="0" smtClean="0"/>
              <a:t>Filtrar </a:t>
            </a:r>
            <a:r>
              <a:rPr lang="es-ES" sz="4000" dirty="0" smtClean="0"/>
              <a:t>material</a:t>
            </a:r>
          </a:p>
          <a:p>
            <a:r>
              <a:rPr lang="es-ES" sz="4000" dirty="0" smtClean="0"/>
              <a:t>Organizar material</a:t>
            </a:r>
            <a:endParaRPr lang="es-ES" sz="4000" dirty="0"/>
          </a:p>
          <a:p>
            <a:r>
              <a:rPr lang="es-ES" sz="4000" dirty="0" smtClean="0"/>
              <a:t>Evitar </a:t>
            </a:r>
            <a:r>
              <a:rPr lang="es-ES" sz="4000" dirty="0" smtClean="0"/>
              <a:t>triunfalismo; de </a:t>
            </a:r>
            <a:r>
              <a:rPr lang="es-ES" sz="4000" dirty="0" err="1" smtClean="0"/>
              <a:t>pref</a:t>
            </a:r>
            <a:r>
              <a:rPr lang="es-ES" sz="4000" dirty="0" smtClean="0"/>
              <a:t>. crítico</a:t>
            </a:r>
            <a:endParaRPr lang="es-ES" sz="4000" dirty="0" smtClean="0"/>
          </a:p>
          <a:p>
            <a:r>
              <a:rPr lang="es-ES" sz="4000" dirty="0" smtClean="0"/>
              <a:t>Posibles conflictos </a:t>
            </a:r>
            <a:r>
              <a:rPr lang="es-ES" sz="4000" dirty="0" smtClean="0"/>
              <a:t>con personas</a:t>
            </a:r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Posibilidades (instituciones)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Facultad de Ciencias</a:t>
            </a:r>
          </a:p>
          <a:p>
            <a:r>
              <a:rPr lang="es-ES" sz="4000" dirty="0" smtClean="0"/>
              <a:t>Instituto de Física</a:t>
            </a:r>
          </a:p>
          <a:p>
            <a:r>
              <a:rPr lang="es-ES" sz="4000" dirty="0" err="1" smtClean="0"/>
              <a:t>Cinvestav</a:t>
            </a:r>
            <a:endParaRPr lang="es-ES" sz="4000" dirty="0" smtClean="0"/>
          </a:p>
          <a:p>
            <a:r>
              <a:rPr lang="es-ES" sz="4000" dirty="0" err="1" smtClean="0"/>
              <a:t>Conacyt</a:t>
            </a:r>
            <a:endParaRPr lang="es-ES" sz="4000" dirty="0" smtClean="0"/>
          </a:p>
          <a:p>
            <a:r>
              <a:rPr lang="es-ES" sz="4000" dirty="0" smtClean="0"/>
              <a:t>Colegio Nacional</a:t>
            </a:r>
            <a:endParaRPr lang="es-E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Academia </a:t>
            </a:r>
            <a:r>
              <a:rPr lang="es-ES" sz="4400" dirty="0" smtClean="0"/>
              <a:t>Mexicana de </a:t>
            </a:r>
            <a:r>
              <a:rPr lang="es-ES" sz="4400" dirty="0" smtClean="0"/>
              <a:t>Ciencias</a:t>
            </a:r>
          </a:p>
          <a:p>
            <a:r>
              <a:rPr lang="es-ES" sz="4400" dirty="0" smtClean="0"/>
              <a:t>Instituto de Ingeniería</a:t>
            </a:r>
            <a:endParaRPr lang="es-ES" sz="4400" dirty="0" smtClean="0"/>
          </a:p>
          <a:p>
            <a:r>
              <a:rPr lang="es-ES" sz="4400" dirty="0" smtClean="0"/>
              <a:t>Centro Nuclear</a:t>
            </a:r>
          </a:p>
          <a:p>
            <a:r>
              <a:rPr lang="es-ES" sz="4400" dirty="0" err="1" smtClean="0"/>
              <a:t>Universum</a:t>
            </a:r>
            <a:endParaRPr lang="es-ES" sz="4400" dirty="0" smtClean="0"/>
          </a:p>
          <a:p>
            <a:r>
              <a:rPr lang="es-ES" sz="4400" dirty="0" smtClean="0"/>
              <a:t>¿Una revista (científica)?</a:t>
            </a:r>
            <a:endParaRPr lang="es-ES" sz="44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VI. Tema: Líneas </a:t>
            </a:r>
            <a:r>
              <a:rPr lang="es-ES" b="1" dirty="0" smtClean="0"/>
              <a:t>temáticas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400" dirty="0" smtClean="0"/>
              <a:t>A favor: </a:t>
            </a:r>
            <a:r>
              <a:rPr lang="es-ES" sz="4400" dirty="0" smtClean="0"/>
              <a:t>mayor utilidad </a:t>
            </a:r>
            <a:r>
              <a:rPr lang="es-ES" sz="4400" dirty="0" smtClean="0"/>
              <a:t>potencial</a:t>
            </a:r>
          </a:p>
          <a:p>
            <a:r>
              <a:rPr lang="es-ES" sz="4400" dirty="0" smtClean="0"/>
              <a:t>Retos: probable menor interés general</a:t>
            </a:r>
            <a:endParaRPr lang="es-E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Empresas con base tecnológica</a:t>
            </a:r>
          </a:p>
          <a:p>
            <a:r>
              <a:rPr lang="es-ES" sz="4400" dirty="0" smtClean="0"/>
              <a:t>Vinculación academia-industria</a:t>
            </a:r>
          </a:p>
          <a:p>
            <a:r>
              <a:rPr lang="es-ES" sz="4400" dirty="0" smtClean="0"/>
              <a:t>Premios y filantropía científica</a:t>
            </a:r>
          </a:p>
          <a:p>
            <a:r>
              <a:rPr lang="es-ES" sz="4400" dirty="0" smtClean="0"/>
              <a:t>Fuga </a:t>
            </a:r>
            <a:r>
              <a:rPr lang="es-ES" sz="4400" dirty="0"/>
              <a:t>de </a:t>
            </a:r>
            <a:r>
              <a:rPr lang="es-ES" sz="4400" dirty="0" smtClean="0"/>
              <a:t>cerebros</a:t>
            </a:r>
          </a:p>
          <a:p>
            <a:r>
              <a:rPr lang="es-ES" sz="4400" dirty="0" smtClean="0"/>
              <a:t>Divulgación de la ciencia</a:t>
            </a:r>
            <a:endParaRPr lang="es-ES" sz="4400" dirty="0"/>
          </a:p>
          <a:p>
            <a:endParaRPr lang="es-E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Reactores </a:t>
            </a:r>
            <a:r>
              <a:rPr lang="es-ES" sz="4000" dirty="0"/>
              <a:t>(México y otros países)</a:t>
            </a:r>
          </a:p>
          <a:p>
            <a:r>
              <a:rPr lang="es-ES" sz="4000" dirty="0" smtClean="0"/>
              <a:t>Revistas </a:t>
            </a:r>
            <a:r>
              <a:rPr lang="es-ES" sz="4000" dirty="0"/>
              <a:t>científicas</a:t>
            </a:r>
          </a:p>
          <a:p>
            <a:r>
              <a:rPr lang="es-ES" sz="4000" dirty="0" smtClean="0"/>
              <a:t>Impacto </a:t>
            </a:r>
            <a:r>
              <a:rPr lang="es-ES" sz="4000" dirty="0"/>
              <a:t>de investigaciones</a:t>
            </a:r>
          </a:p>
          <a:p>
            <a:r>
              <a:rPr lang="es-ES" sz="4000" dirty="0" smtClean="0"/>
              <a:t>Exploración espacial</a:t>
            </a:r>
          </a:p>
          <a:p>
            <a:r>
              <a:rPr lang="es-ES" sz="4000" dirty="0" smtClean="0"/>
              <a:t>Contaminación en </a:t>
            </a:r>
            <a:r>
              <a:rPr lang="es-ES" sz="4000" dirty="0" err="1" smtClean="0"/>
              <a:t>CdMx</a:t>
            </a:r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¿</a:t>
            </a:r>
            <a:r>
              <a:rPr lang="es-ES" sz="4000" dirty="0"/>
              <a:t>Qué ha funcionado? </a:t>
            </a:r>
            <a:r>
              <a:rPr lang="es-ES" sz="4000" dirty="0" smtClean="0"/>
              <a:t>¿Por qué?</a:t>
            </a:r>
          </a:p>
          <a:p>
            <a:r>
              <a:rPr lang="es-ES" sz="4000" dirty="0" smtClean="0"/>
              <a:t>¿</a:t>
            </a:r>
            <a:r>
              <a:rPr lang="es-ES" sz="4000" dirty="0"/>
              <a:t>Por qué tantos proyectos no </a:t>
            </a:r>
            <a:r>
              <a:rPr lang="es-ES" sz="4000" dirty="0" smtClean="0"/>
              <a:t>funcionaron como se esperaba? (IMP, </a:t>
            </a:r>
            <a:r>
              <a:rPr lang="es-ES" sz="4000" dirty="0" err="1" smtClean="0"/>
              <a:t>Uramex</a:t>
            </a:r>
            <a:r>
              <a:rPr lang="es-ES" sz="4000" dirty="0" smtClean="0"/>
              <a:t>, ININ</a:t>
            </a:r>
            <a:r>
              <a:rPr lang="es-ES" sz="4000" dirty="0" smtClean="0"/>
              <a:t>)</a:t>
            </a:r>
          </a:p>
          <a:p>
            <a:r>
              <a:rPr lang="es-ES" sz="4000" dirty="0" smtClean="0"/>
              <a:t>Comparativo con países similares</a:t>
            </a:r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VII. </a:t>
            </a:r>
            <a:r>
              <a:rPr lang="es-ES" b="1" dirty="0" smtClean="0"/>
              <a:t>Tema: </a:t>
            </a:r>
            <a:r>
              <a:rPr lang="es-ES" b="1" dirty="0" smtClean="0"/>
              <a:t>Episodios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Hecho o secuencia de hechos más o menos localizada en el tiempo; aunque puede abarcar algunos años.</a:t>
            </a:r>
          </a:p>
          <a:p>
            <a:r>
              <a:rPr lang="es-ES" sz="4400" dirty="0" smtClean="0"/>
              <a:t>A favor: quizá lo más viable de hacer</a:t>
            </a:r>
            <a:endParaRPr lang="es-E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/>
          <a:p>
            <a:pPr marL="571500" indent="-571500" algn="ctr">
              <a:buNone/>
            </a:pPr>
            <a:r>
              <a:rPr lang="es-ES" sz="4000" b="1" dirty="0" smtClean="0"/>
              <a:t>I. Temas para escoger</a:t>
            </a:r>
            <a:endParaRPr lang="es-ES" sz="4000" dirty="0" smtClean="0"/>
          </a:p>
          <a:p>
            <a:pPr marL="216000"/>
            <a:r>
              <a:rPr lang="es-ES" sz="4000" dirty="0" smtClean="0"/>
              <a:t>Personajes (biografía)</a:t>
            </a:r>
            <a:endParaRPr lang="es-ES" sz="4000" dirty="0" smtClean="0"/>
          </a:p>
          <a:p>
            <a:pPr marL="216000"/>
            <a:r>
              <a:rPr lang="es-ES" sz="4000" dirty="0" smtClean="0"/>
              <a:t>Instituciones</a:t>
            </a:r>
            <a:endParaRPr lang="es-ES" sz="4000" dirty="0" smtClean="0"/>
          </a:p>
          <a:p>
            <a:pPr marL="216000"/>
            <a:r>
              <a:rPr lang="es-ES" sz="4000" dirty="0" smtClean="0"/>
              <a:t>Líneas </a:t>
            </a:r>
            <a:r>
              <a:rPr lang="es-ES" sz="4000" dirty="0" smtClean="0"/>
              <a:t>temáticas</a:t>
            </a:r>
          </a:p>
          <a:p>
            <a:pPr marL="216000"/>
            <a:r>
              <a:rPr lang="es-ES" sz="4000" dirty="0" smtClean="0"/>
              <a:t>Episodios</a:t>
            </a:r>
            <a:endParaRPr lang="es-ES" sz="4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s-ES" sz="3600" dirty="0" smtClean="0"/>
              <a:t>Construcción de C.U., cambio a C.U.</a:t>
            </a:r>
          </a:p>
          <a:p>
            <a:r>
              <a:rPr lang="es-ES" sz="3600" dirty="0" smtClean="0"/>
              <a:t>Huelga del 2000</a:t>
            </a:r>
          </a:p>
          <a:p>
            <a:r>
              <a:rPr lang="es-ES" sz="3600" dirty="0" smtClean="0"/>
              <a:t>Construcción </a:t>
            </a:r>
            <a:r>
              <a:rPr lang="es-ES" sz="3600" dirty="0" smtClean="0"/>
              <a:t>de la Cd. de la Inv. (C.U</a:t>
            </a:r>
            <a:r>
              <a:rPr lang="es-ES" sz="3600" dirty="0" smtClean="0"/>
              <a:t>.)</a:t>
            </a:r>
          </a:p>
          <a:p>
            <a:r>
              <a:rPr lang="es-ES" sz="3600" dirty="0" smtClean="0"/>
              <a:t>Construcción del observatorio en </a:t>
            </a:r>
            <a:r>
              <a:rPr lang="es-ES" sz="3600" dirty="0" err="1" smtClean="0"/>
              <a:t>Tonanzintla</a:t>
            </a:r>
            <a:endParaRPr lang="es-ES" sz="3600" dirty="0" smtClean="0"/>
          </a:p>
          <a:p>
            <a:r>
              <a:rPr lang="es-ES" sz="3600" dirty="0" smtClean="0"/>
              <a:t>Construcción observatorio en S. Pedro Mártir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Y muchos otros en los que se puede pensar</a:t>
            </a:r>
            <a:endParaRPr lang="es-E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400" b="1" dirty="0" smtClean="0"/>
              <a:t>II. Biografías</a:t>
            </a:r>
            <a:endParaRPr lang="es-E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¿Por </a:t>
            </a:r>
            <a:r>
              <a:rPr lang="es-ES" b="1" dirty="0"/>
              <a:t>qué </a:t>
            </a:r>
            <a:r>
              <a:rPr lang="es-ES" b="1" dirty="0" smtClean="0"/>
              <a:t>Marcos </a:t>
            </a:r>
            <a:r>
              <a:rPr lang="es-ES" b="1" dirty="0" err="1" smtClean="0"/>
              <a:t>Moshinsky</a:t>
            </a:r>
            <a:r>
              <a:rPr lang="es-ES" b="1" dirty="0" smtClean="0"/>
              <a:t>?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r>
              <a:rPr lang="es-ES" sz="3400" dirty="0" smtClean="0"/>
              <a:t>Actividad </a:t>
            </a:r>
            <a:r>
              <a:rPr lang="es-ES" sz="3400" dirty="0" smtClean="0"/>
              <a:t>en</a:t>
            </a:r>
            <a:r>
              <a:rPr lang="es-ES" sz="3400" dirty="0" smtClean="0"/>
              <a:t> </a:t>
            </a:r>
            <a:r>
              <a:rPr lang="es-ES" sz="3400" dirty="0" smtClean="0"/>
              <a:t>lapso </a:t>
            </a:r>
            <a:r>
              <a:rPr lang="es-ES" sz="3400" dirty="0"/>
              <a:t>muy amplio (2º </a:t>
            </a:r>
            <a:r>
              <a:rPr lang="es-ES" sz="3400" dirty="0" smtClean="0"/>
              <a:t>físico </a:t>
            </a:r>
            <a:r>
              <a:rPr lang="es-ES" sz="3400" dirty="0"/>
              <a:t>recibido en </a:t>
            </a:r>
            <a:r>
              <a:rPr lang="es-ES" sz="3400" dirty="0" smtClean="0"/>
              <a:t>México)</a:t>
            </a:r>
            <a:endParaRPr lang="es-ES" sz="3400" dirty="0"/>
          </a:p>
          <a:p>
            <a:r>
              <a:rPr lang="es-ES" sz="3400" dirty="0" smtClean="0"/>
              <a:t>Aportaciones </a:t>
            </a:r>
            <a:r>
              <a:rPr lang="es-ES" sz="3400" dirty="0"/>
              <a:t>científicas, de nivel </a:t>
            </a:r>
            <a:r>
              <a:rPr lang="es-ES" sz="3400" dirty="0" err="1"/>
              <a:t>int’l</a:t>
            </a:r>
            <a:endParaRPr lang="es-ES" sz="3400" dirty="0"/>
          </a:p>
          <a:p>
            <a:r>
              <a:rPr lang="es-ES" sz="3400" dirty="0" smtClean="0"/>
              <a:t>Trabajó </a:t>
            </a:r>
            <a:r>
              <a:rPr lang="es-ES" sz="3400" dirty="0"/>
              <a:t>en México (con todos los </a:t>
            </a:r>
            <a:r>
              <a:rPr lang="es-ES" sz="3400" dirty="0" smtClean="0"/>
              <a:t>problemas</a:t>
            </a:r>
            <a:r>
              <a:rPr lang="es-ES" sz="3400" dirty="0" smtClean="0"/>
              <a:t>)</a:t>
            </a:r>
            <a:endParaRPr lang="es-ES" sz="3400" dirty="0"/>
          </a:p>
          <a:p>
            <a:r>
              <a:rPr lang="es-ES" sz="3400" dirty="0" smtClean="0"/>
              <a:t>Conoció </a:t>
            </a:r>
            <a:r>
              <a:rPr lang="es-ES" sz="3400" dirty="0"/>
              <a:t>a casi todos los físicos </a:t>
            </a:r>
            <a:r>
              <a:rPr lang="es-ES" sz="3400" dirty="0" smtClean="0"/>
              <a:t>(y matemáticos) mexicanos importantes </a:t>
            </a:r>
            <a:r>
              <a:rPr lang="es-ES" sz="3400" dirty="0"/>
              <a:t>del s. </a:t>
            </a:r>
            <a:r>
              <a:rPr lang="es-ES" sz="3400" dirty="0" smtClean="0"/>
              <a:t>XX: </a:t>
            </a:r>
            <a:r>
              <a:rPr lang="es-ES" sz="3400" dirty="0" smtClean="0"/>
              <a:t>Sandoval V., García Colín, A. </a:t>
            </a:r>
            <a:r>
              <a:rPr lang="es-ES" sz="3400" dirty="0"/>
              <a:t>Medina, </a:t>
            </a:r>
            <a:r>
              <a:rPr lang="es-ES" sz="3400" dirty="0" err="1"/>
              <a:t>Graef</a:t>
            </a:r>
            <a:r>
              <a:rPr lang="es-ES" sz="3400" dirty="0"/>
              <a:t>, </a:t>
            </a:r>
            <a:r>
              <a:rPr lang="es-ES" sz="3400" dirty="0" err="1"/>
              <a:t>Haro</a:t>
            </a:r>
            <a:r>
              <a:rPr lang="es-ES" sz="3400" dirty="0"/>
              <a:t>, </a:t>
            </a:r>
            <a:r>
              <a:rPr lang="es-ES" sz="3400" dirty="0" smtClean="0"/>
              <a:t>Nápoles, Barajas, etc</a:t>
            </a:r>
            <a:r>
              <a:rPr lang="es-ES" sz="3400" dirty="0" smtClean="0"/>
              <a:t>.</a:t>
            </a:r>
            <a:endParaRPr lang="es-ES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41180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smtClean="0"/>
              <a:t>Participó o presenció </a:t>
            </a:r>
            <a:r>
              <a:rPr lang="es-ES" dirty="0"/>
              <a:t>en todos los eventos </a:t>
            </a:r>
            <a:r>
              <a:rPr lang="es-ES" dirty="0" smtClean="0"/>
              <a:t>científicos (</a:t>
            </a:r>
            <a:r>
              <a:rPr lang="es-ES" dirty="0"/>
              <a:t>de </a:t>
            </a:r>
            <a:r>
              <a:rPr lang="es-ES" dirty="0" smtClean="0"/>
              <a:t>física </a:t>
            </a:r>
            <a:r>
              <a:rPr lang="es-ES" dirty="0"/>
              <a:t>o </a:t>
            </a:r>
            <a:r>
              <a:rPr lang="es-ES" dirty="0" smtClean="0"/>
              <a:t>matemáticas) </a:t>
            </a:r>
            <a:r>
              <a:rPr lang="es-ES" dirty="0"/>
              <a:t>en México: </a:t>
            </a:r>
            <a:r>
              <a:rPr lang="es-ES" dirty="0" smtClean="0"/>
              <a:t>fundación </a:t>
            </a:r>
            <a:r>
              <a:rPr lang="es-ES" dirty="0"/>
              <a:t>de </a:t>
            </a:r>
            <a:r>
              <a:rPr lang="es-ES" dirty="0" smtClean="0"/>
              <a:t>SMF, de SMM, </a:t>
            </a:r>
            <a:r>
              <a:rPr lang="es-ES" dirty="0"/>
              <a:t>1er </a:t>
            </a:r>
            <a:r>
              <a:rPr lang="es-ES" dirty="0" smtClean="0"/>
              <a:t>Congreso Astrofísico (1942), </a:t>
            </a:r>
            <a:r>
              <a:rPr lang="es-ES" dirty="0"/>
              <a:t>cambio a </a:t>
            </a:r>
            <a:r>
              <a:rPr lang="es-ES" dirty="0" smtClean="0"/>
              <a:t>C.U., fundación </a:t>
            </a:r>
            <a:r>
              <a:rPr lang="es-ES" dirty="0"/>
              <a:t>de </a:t>
            </a:r>
            <a:r>
              <a:rPr lang="es-ES" dirty="0" smtClean="0"/>
              <a:t>Acad</a:t>
            </a:r>
            <a:r>
              <a:rPr lang="es-ES" dirty="0" smtClean="0"/>
              <a:t>emia</a:t>
            </a:r>
            <a:r>
              <a:rPr lang="es-ES" dirty="0" smtClean="0"/>
              <a:t> </a:t>
            </a:r>
            <a:r>
              <a:rPr lang="es-ES" dirty="0" smtClean="0"/>
              <a:t>Inv. </a:t>
            </a:r>
            <a:r>
              <a:rPr lang="es-ES" dirty="0" err="1" smtClean="0"/>
              <a:t>Cient</a:t>
            </a:r>
            <a:r>
              <a:rPr lang="es-ES" dirty="0" smtClean="0"/>
              <a:t>., </a:t>
            </a:r>
            <a:r>
              <a:rPr lang="es-ES" dirty="0" smtClean="0"/>
              <a:t>1er editor </a:t>
            </a:r>
            <a:r>
              <a:rPr lang="es-ES" dirty="0" smtClean="0"/>
              <a:t>Rev. </a:t>
            </a:r>
            <a:r>
              <a:rPr lang="es-ES" dirty="0" err="1" smtClean="0"/>
              <a:t>Mex</a:t>
            </a:r>
            <a:r>
              <a:rPr lang="es-ES" dirty="0" smtClean="0"/>
              <a:t>. </a:t>
            </a:r>
            <a:r>
              <a:rPr lang="es-ES" dirty="0" err="1" smtClean="0"/>
              <a:t>Fís</a:t>
            </a:r>
            <a:r>
              <a:rPr lang="es-ES" dirty="0" smtClean="0"/>
              <a:t>., fundación </a:t>
            </a:r>
            <a:r>
              <a:rPr lang="es-ES" dirty="0"/>
              <a:t>UAM, </a:t>
            </a:r>
            <a:r>
              <a:rPr lang="es-ES" dirty="0" smtClean="0"/>
              <a:t>seminario </a:t>
            </a:r>
            <a:r>
              <a:rPr lang="es-ES" dirty="0"/>
              <a:t>MSV, </a:t>
            </a:r>
            <a:r>
              <a:rPr lang="es-ES" dirty="0" smtClean="0"/>
              <a:t>participante Col. </a:t>
            </a:r>
            <a:r>
              <a:rPr lang="es-ES" dirty="0" err="1" smtClean="0"/>
              <a:t>Nal</a:t>
            </a:r>
            <a:r>
              <a:rPr lang="es-ES" dirty="0" smtClean="0"/>
              <a:t>., </a:t>
            </a:r>
            <a:r>
              <a:rPr lang="es-ES" dirty="0"/>
              <a:t>CNEN, </a:t>
            </a:r>
            <a:r>
              <a:rPr lang="es-ES" dirty="0" smtClean="0"/>
              <a:t>Centro </a:t>
            </a:r>
            <a:r>
              <a:rPr lang="es-ES" dirty="0" smtClean="0"/>
              <a:t>N</a:t>
            </a:r>
            <a:r>
              <a:rPr lang="es-ES" dirty="0" smtClean="0"/>
              <a:t>uclear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Huelgas</a:t>
            </a:r>
            <a:r>
              <a:rPr lang="es-ES" dirty="0"/>
              <a:t>, disturbios, </a:t>
            </a:r>
            <a:r>
              <a:rPr lang="es-ES" dirty="0" err="1"/>
              <a:t>asambleísmo</a:t>
            </a:r>
            <a:r>
              <a:rPr lang="es-ES" dirty="0"/>
              <a:t>, </a:t>
            </a:r>
            <a:r>
              <a:rPr lang="es-ES" dirty="0" smtClean="0"/>
              <a:t>devaluaciones</a:t>
            </a:r>
            <a:r>
              <a:rPr lang="es-ES" dirty="0"/>
              <a:t>, crisis del país (WWII)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Crisis periódico Excélsior</a:t>
            </a:r>
          </a:p>
          <a:p>
            <a:r>
              <a:rPr lang="es-ES" sz="4000" dirty="0" smtClean="0"/>
              <a:t>Gran </a:t>
            </a:r>
            <a:r>
              <a:rPr lang="es-ES" sz="4000" dirty="0" smtClean="0"/>
              <a:t>viajero internacional</a:t>
            </a:r>
            <a:endParaRPr lang="es-ES" sz="4000" dirty="0"/>
          </a:p>
          <a:p>
            <a:r>
              <a:rPr lang="es-ES" sz="4000" dirty="0" smtClean="0"/>
              <a:t>Interacción </a:t>
            </a:r>
            <a:r>
              <a:rPr lang="es-ES" sz="4000" dirty="0"/>
              <a:t>con </a:t>
            </a:r>
            <a:r>
              <a:rPr lang="es-ES" sz="4000" dirty="0" smtClean="0"/>
              <a:t>numerosos científicos </a:t>
            </a:r>
            <a:r>
              <a:rPr lang="es-ES" sz="4000" dirty="0"/>
              <a:t>de fama mundial</a:t>
            </a:r>
          </a:p>
          <a:p>
            <a:r>
              <a:rPr lang="es-ES" sz="4000" dirty="0"/>
              <a:t>A</a:t>
            </a:r>
            <a:r>
              <a:rPr lang="es-ES" sz="4000" dirty="0" smtClean="0"/>
              <a:t>lumnos </a:t>
            </a:r>
            <a:r>
              <a:rPr lang="es-ES" sz="4000" dirty="0"/>
              <a:t>distinguidos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sz="4000" dirty="0" smtClean="0"/>
              <a:t>Participó </a:t>
            </a:r>
            <a:r>
              <a:rPr lang="es-ES" sz="4000" dirty="0"/>
              <a:t>en otras </a:t>
            </a:r>
            <a:r>
              <a:rPr lang="es-ES" sz="4000" dirty="0" smtClean="0"/>
              <a:t>actividades </a:t>
            </a:r>
            <a:r>
              <a:rPr lang="es-ES" sz="4000" dirty="0"/>
              <a:t>(crítico, editorialista, </a:t>
            </a:r>
            <a:r>
              <a:rPr lang="es-ES" sz="4000" dirty="0" smtClean="0"/>
              <a:t>corresponsal </a:t>
            </a:r>
            <a:r>
              <a:rPr lang="es-ES" sz="4000" dirty="0"/>
              <a:t>de guerra)</a:t>
            </a:r>
          </a:p>
          <a:p>
            <a:r>
              <a:rPr lang="es-ES" sz="4000" dirty="0" smtClean="0"/>
              <a:t>Detalle práctico: acceso </a:t>
            </a:r>
            <a:r>
              <a:rPr lang="es-ES" sz="4000" dirty="0"/>
              <a:t>a él</a:t>
            </a:r>
          </a:p>
          <a:p>
            <a:r>
              <a:rPr lang="es-ES" sz="4000" dirty="0" smtClean="0"/>
              <a:t>Reto: </a:t>
            </a:r>
            <a:r>
              <a:rPr lang="es-ES" sz="4000" dirty="0"/>
              <a:t>trabajos </a:t>
            </a:r>
            <a:r>
              <a:rPr lang="es-ES" sz="4000" dirty="0" smtClean="0"/>
              <a:t>científicos complicados</a:t>
            </a:r>
            <a:r>
              <a:rPr lang="es-ES" sz="4000" dirty="0"/>
              <a:t>, de difícil </a:t>
            </a:r>
            <a:r>
              <a:rPr lang="es-ES" sz="4000" dirty="0" smtClean="0"/>
              <a:t>comprensión</a:t>
            </a:r>
          </a:p>
          <a:p>
            <a:r>
              <a:rPr lang="es-ES" sz="4000" dirty="0" smtClean="0"/>
              <a:t>Léanlo, está accesible (no es de la FC)</a:t>
            </a:r>
            <a:endParaRPr lang="es-ES" sz="4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b="1" dirty="0"/>
              <a:t>III. </a:t>
            </a:r>
            <a:r>
              <a:rPr lang="es-ES" b="1" dirty="0" smtClean="0"/>
              <a:t>Otras</a:t>
            </a:r>
            <a:r>
              <a:rPr lang="es-ES" b="1" dirty="0" smtClean="0"/>
              <a:t> </a:t>
            </a:r>
            <a:r>
              <a:rPr lang="es-ES" b="1" dirty="0"/>
              <a:t>biografías </a:t>
            </a:r>
            <a:r>
              <a:rPr lang="es-ES" b="1" dirty="0" smtClean="0"/>
              <a:t>posibles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900" dirty="0" smtClean="0"/>
              <a:t>Sandoval Vallarta</a:t>
            </a:r>
            <a:endParaRPr lang="es-ES" sz="3900" dirty="0"/>
          </a:p>
          <a:p>
            <a:r>
              <a:rPr lang="es-ES" sz="3900" dirty="0" smtClean="0"/>
              <a:t>García Colín </a:t>
            </a:r>
            <a:r>
              <a:rPr lang="es-ES" sz="3900" dirty="0"/>
              <a:t>(Puebla, IMP, UAM, Col. Nacional, </a:t>
            </a:r>
            <a:r>
              <a:rPr lang="es-ES" sz="3900" dirty="0" err="1"/>
              <a:t>Fac</a:t>
            </a:r>
            <a:r>
              <a:rPr lang="es-ES" sz="3900" dirty="0"/>
              <a:t>. Ciencias, alumnos)</a:t>
            </a:r>
          </a:p>
          <a:p>
            <a:r>
              <a:rPr lang="es-ES" sz="3900" dirty="0" smtClean="0"/>
              <a:t>Alfonso </a:t>
            </a:r>
            <a:r>
              <a:rPr lang="es-ES" sz="3900" dirty="0"/>
              <a:t>Nápoles</a:t>
            </a:r>
          </a:p>
          <a:p>
            <a:r>
              <a:rPr lang="es-ES" sz="3900" dirty="0" smtClean="0"/>
              <a:t>Nabor </a:t>
            </a:r>
            <a:r>
              <a:rPr lang="es-ES" sz="3900" dirty="0" smtClean="0"/>
              <a:t>Carrillo</a:t>
            </a:r>
          </a:p>
          <a:p>
            <a:endParaRPr lang="es-ES" dirty="0"/>
          </a:p>
          <a:p>
            <a:r>
              <a:rPr lang="es-ES" sz="3900" dirty="0" smtClean="0"/>
              <a:t>Reto: ¿Hay material adecuado?</a:t>
            </a:r>
            <a:endParaRPr lang="es-ES" sz="3900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515</Words>
  <Application>Microsoft Office PowerPoint</Application>
  <PresentationFormat>Presentación en pantalla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¿Por qué Marcos Moshinsky? </vt:lpstr>
      <vt:lpstr>Diapositiva 5</vt:lpstr>
      <vt:lpstr>Diapositiva 6</vt:lpstr>
      <vt:lpstr>Diapositiva 7</vt:lpstr>
      <vt:lpstr>Diapositiva 8</vt:lpstr>
      <vt:lpstr>III. Otras biografías posibles</vt:lpstr>
      <vt:lpstr>IV. Fuentes de información</vt:lpstr>
      <vt:lpstr>Diapositiva 11</vt:lpstr>
      <vt:lpstr>V. Tema: Instituciones</vt:lpstr>
      <vt:lpstr>Posibilidades (instituciones)</vt:lpstr>
      <vt:lpstr>Diapositiva 14</vt:lpstr>
      <vt:lpstr>VI. Tema: Líneas temáticas</vt:lpstr>
      <vt:lpstr>Diapositiva 16</vt:lpstr>
      <vt:lpstr>Diapositiva 17</vt:lpstr>
      <vt:lpstr>Diapositiva 18</vt:lpstr>
      <vt:lpstr>VII. Tema: Episodios</vt:lpstr>
      <vt:lpstr>Diapositiva 20</vt:lpstr>
      <vt:lpstr>Diapositiva 21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historia de la ciencia en México: Muchas lagunas sin explorar </dc:title>
  <dc:creator>www.intercambiosvirtuales.org</dc:creator>
  <cp:lastModifiedBy>www.intercambiosvirtuales.org</cp:lastModifiedBy>
  <cp:revision>21</cp:revision>
  <dcterms:created xsi:type="dcterms:W3CDTF">2017-05-04T01:31:17Z</dcterms:created>
  <dcterms:modified xsi:type="dcterms:W3CDTF">2017-05-04T18:50:56Z</dcterms:modified>
</cp:coreProperties>
</file>